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theme/theme2.xml" ContentType="application/vnd.openxmlformats-officedocument.theme+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19" r:id="rId4"/>
    <p:sldMasterId id="2147483772" r:id="rId5"/>
    <p:sldMasterId id="2147483826" r:id="rId6"/>
  </p:sldMasterIdLst>
  <p:notesMasterIdLst>
    <p:notesMasterId r:id="rId31"/>
  </p:notesMasterIdLst>
  <p:sldIdLst>
    <p:sldId id="294" r:id="rId7"/>
    <p:sldId id="329" r:id="rId8"/>
    <p:sldId id="285" r:id="rId9"/>
    <p:sldId id="330" r:id="rId10"/>
    <p:sldId id="300" r:id="rId11"/>
    <p:sldId id="296" r:id="rId12"/>
    <p:sldId id="333" r:id="rId13"/>
    <p:sldId id="331" r:id="rId14"/>
    <p:sldId id="314" r:id="rId15"/>
    <p:sldId id="337" r:id="rId16"/>
    <p:sldId id="305" r:id="rId17"/>
    <p:sldId id="316" r:id="rId18"/>
    <p:sldId id="315" r:id="rId19"/>
    <p:sldId id="340" r:id="rId20"/>
    <p:sldId id="334" r:id="rId21"/>
    <p:sldId id="307" r:id="rId22"/>
    <p:sldId id="335" r:id="rId23"/>
    <p:sldId id="311" r:id="rId24"/>
    <p:sldId id="319" r:id="rId25"/>
    <p:sldId id="338" r:id="rId26"/>
    <p:sldId id="339" r:id="rId27"/>
    <p:sldId id="312" r:id="rId28"/>
    <p:sldId id="280" r:id="rId29"/>
    <p:sldId id="297" r:id="rId30"/>
  </p:sldIdLst>
  <p:sldSz cx="9144000" cy="6858000" type="screen4x3"/>
  <p:notesSz cx="9144000" cy="6858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E71D220-8F8B-EA39-58F6-467895F4BFAD}" name="Alison Trew" initials="AT" userId="S::Alison.Trew@pstt.org.uk::501ad152-89bb-4882-ac72-f31826cb2e78" providerId="AD"/>
  <p188:author id="{7A7E6540-2695-3B35-8C92-78974B8E9320}" name="Rebecca Ellis" initials="RE" userId="S::Rebecca.Ellis@pstt.org.uk::9ac469bf-b035-4585-87b6-274816e0ba1a" providerId="AD"/>
  <p188:author id="{FF2D0350-15F2-498C-7C0A-D19B7BAC7A98}" name="Sue Martin" initials="SM" userId="S::sue.martin@pstt.org.uk::cb0194a5-6d63-41ca-ace6-4751bda7921e" providerId="AD"/>
  <p188:author id="{7AC0275C-CB82-863F-C309-D1B7060345D7}" name="Rebecca Ellis" initials="RE" userId="S::rebecca.ellis@pstt.org.uk::9ac469bf-b035-4585-87b6-274816e0ba1a" providerId="AD"/>
  <p188:author id="{DBBC0CC6-5370-8797-FE21-7F42C33991DD}" name="Robin James" initials="RJ" userId="S::robin.james@pstt.org.uk::4501c314-ed36-4cc9-acba-0fb6a76025b7"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Alison Trew" initials="AT" lastIdx="11" clrIdx="0">
    <p:extLst>
      <p:ext uri="{19B8F6BF-5375-455C-9EA6-DF929625EA0E}">
        <p15:presenceInfo xmlns:p15="http://schemas.microsoft.com/office/powerpoint/2012/main" userId="S::Alison.Trew@pstt.org.uk::501ad152-89bb-4882-ac72-f31826cb2e78" providerId="AD"/>
      </p:ext>
    </p:extLst>
  </p:cmAuthor>
  <p:cmAuthor id="2" name="Sue Martin" initials="SM" lastIdx="4" clrIdx="1">
    <p:extLst>
      <p:ext uri="{19B8F6BF-5375-455C-9EA6-DF929625EA0E}">
        <p15:presenceInfo xmlns:p15="http://schemas.microsoft.com/office/powerpoint/2012/main" userId="S::sue.martin@pstt.org.uk::cb0194a5-6d63-41ca-ace6-4751bda7921e"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C3C3C"/>
    <a:srgbClr val="C4E7EE"/>
    <a:srgbClr val="3EB1C8"/>
    <a:srgbClr val="B4E1EA"/>
    <a:srgbClr val="FFB7E7"/>
    <a:srgbClr val="FFFFFF"/>
    <a:srgbClr val="E10098"/>
    <a:srgbClr val="E1CD00"/>
    <a:srgbClr val="84BD00"/>
    <a:srgbClr val="00205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6CF9A90-41BB-4F97-A973-69FAA77017EC}" v="1" dt="2025-07-23T15:06:32.21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6547" autoAdjust="0"/>
  </p:normalViewPr>
  <p:slideViewPr>
    <p:cSldViewPr snapToGrid="0">
      <p:cViewPr varScale="1">
        <p:scale>
          <a:sx n="42" d="100"/>
          <a:sy n="42" d="100"/>
        </p:scale>
        <p:origin x="1980" y="3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microsoft.com/office/2018/10/relationships/authors" Target="authors.xml"/><Relationship Id="rId21" Type="http://schemas.openxmlformats.org/officeDocument/2006/relationships/slide" Target="slides/slide15.xml"/><Relationship Id="rId34" Type="http://schemas.openxmlformats.org/officeDocument/2006/relationships/viewProps" Target="viewProp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commentAuthors" Target="commentAuthors.xml"/><Relationship Id="rId37"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tableStyles" Target="tableStyle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theme" Target="theme/theme1.xml"/><Relationship Id="rId8" Type="http://schemas.openxmlformats.org/officeDocument/2006/relationships/slide" Target="slides/slide2.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ophie Stewart" userId="1764df6f-81fd-4433-9d0a-2ea9194921a4" providerId="ADAL" clId="{E6CF9A90-41BB-4F97-A973-69FAA77017EC}"/>
    <pc:docChg chg="custSel addSld modSld">
      <pc:chgData name="Sophie Stewart" userId="1764df6f-81fd-4433-9d0a-2ea9194921a4" providerId="ADAL" clId="{E6CF9A90-41BB-4F97-A973-69FAA77017EC}" dt="2025-07-24T09:56:30.843" v="9" actId="20577"/>
      <pc:docMkLst>
        <pc:docMk/>
      </pc:docMkLst>
      <pc:sldChg chg="delSp modSp mod">
        <pc:chgData name="Sophie Stewart" userId="1764df6f-81fd-4433-9d0a-2ea9194921a4" providerId="ADAL" clId="{E6CF9A90-41BB-4F97-A973-69FAA77017EC}" dt="2025-07-24T09:56:30.843" v="9" actId="20577"/>
        <pc:sldMkLst>
          <pc:docMk/>
          <pc:sldMk cId="124576855" sldId="280"/>
        </pc:sldMkLst>
        <pc:spChg chg="del">
          <ac:chgData name="Sophie Stewart" userId="1764df6f-81fd-4433-9d0a-2ea9194921a4" providerId="ADAL" clId="{E6CF9A90-41BB-4F97-A973-69FAA77017EC}" dt="2025-07-23T15:07:38.885" v="5" actId="478"/>
          <ac:spMkLst>
            <pc:docMk/>
            <pc:sldMk cId="124576855" sldId="280"/>
            <ac:spMk id="3" creationId="{EBE9A749-B1E4-4BE0-8102-2EFF9A9DDFE4}"/>
          </ac:spMkLst>
        </pc:spChg>
        <pc:spChg chg="del">
          <ac:chgData name="Sophie Stewart" userId="1764df6f-81fd-4433-9d0a-2ea9194921a4" providerId="ADAL" clId="{E6CF9A90-41BB-4F97-A973-69FAA77017EC}" dt="2025-07-23T15:07:25.734" v="1" actId="478"/>
          <ac:spMkLst>
            <pc:docMk/>
            <pc:sldMk cId="124576855" sldId="280"/>
            <ac:spMk id="4" creationId="{DC449E50-D10E-484B-830F-FBDA3FD8D5DB}"/>
          </ac:spMkLst>
        </pc:spChg>
        <pc:spChg chg="mod">
          <ac:chgData name="Sophie Stewart" userId="1764df6f-81fd-4433-9d0a-2ea9194921a4" providerId="ADAL" clId="{E6CF9A90-41BB-4F97-A973-69FAA77017EC}" dt="2025-07-24T09:56:30.843" v="9" actId="20577"/>
          <ac:spMkLst>
            <pc:docMk/>
            <pc:sldMk cId="124576855" sldId="280"/>
            <ac:spMk id="5" creationId="{8DDA5A8F-916F-4B0A-89B9-F55C61E55418}"/>
          </ac:spMkLst>
        </pc:spChg>
      </pc:sldChg>
      <pc:sldChg chg="new">
        <pc:chgData name="Sophie Stewart" userId="1764df6f-81fd-4433-9d0a-2ea9194921a4" providerId="ADAL" clId="{E6CF9A90-41BB-4F97-A973-69FAA77017EC}" dt="2025-07-23T15:06:57.478" v="0" actId="680"/>
        <pc:sldMkLst>
          <pc:docMk/>
          <pc:sldMk cId="3213857057" sldId="340"/>
        </pc:sldMkLst>
      </pc:sldChg>
    </pc:docChg>
  </pc:docChgLst>
  <pc:docChgLst>
    <pc:chgData name="Alison Trew" userId="501ad152-89bb-4882-ac72-f31826cb2e78" providerId="ADAL" clId="{E9EF7B1E-475B-4EC7-9521-AE3FB089E8AE}"/>
    <pc:docChg chg="undo custSel addSld delSld modSld sldOrd">
      <pc:chgData name="Alison Trew" userId="501ad152-89bb-4882-ac72-f31826cb2e78" providerId="ADAL" clId="{E9EF7B1E-475B-4EC7-9521-AE3FB089E8AE}" dt="2025-04-10T08:58:56.977" v="2942" actId="47"/>
      <pc:docMkLst>
        <pc:docMk/>
      </pc:docMkLst>
      <pc:sldChg chg="del">
        <pc:chgData name="Alison Trew" userId="501ad152-89bb-4882-ac72-f31826cb2e78" providerId="ADAL" clId="{E9EF7B1E-475B-4EC7-9521-AE3FB089E8AE}" dt="2025-04-10T08:58:56.977" v="2942" actId="47"/>
        <pc:sldMkLst>
          <pc:docMk/>
          <pc:sldMk cId="1125326587" sldId="279"/>
        </pc:sldMkLst>
      </pc:sldChg>
      <pc:sldChg chg="modSp mod">
        <pc:chgData name="Alison Trew" userId="501ad152-89bb-4882-ac72-f31826cb2e78" providerId="ADAL" clId="{E9EF7B1E-475B-4EC7-9521-AE3FB089E8AE}" dt="2025-04-07T16:27:03.248" v="997" actId="20577"/>
        <pc:sldMkLst>
          <pc:docMk/>
          <pc:sldMk cId="124576855" sldId="280"/>
        </pc:sldMkLst>
      </pc:sldChg>
      <pc:sldChg chg="modSp mod modNotesTx">
        <pc:chgData name="Alison Trew" userId="501ad152-89bb-4882-ac72-f31826cb2e78" providerId="ADAL" clId="{E9EF7B1E-475B-4EC7-9521-AE3FB089E8AE}" dt="2025-04-08T09:00:57.709" v="2519" actId="108"/>
        <pc:sldMkLst>
          <pc:docMk/>
          <pc:sldMk cId="1171188733" sldId="285"/>
        </pc:sldMkLst>
      </pc:sldChg>
      <pc:sldChg chg="modSp mod modNotesTx">
        <pc:chgData name="Alison Trew" userId="501ad152-89bb-4882-ac72-f31826cb2e78" providerId="ADAL" clId="{E9EF7B1E-475B-4EC7-9521-AE3FB089E8AE}" dt="2025-04-10T08:30:09.665" v="2745" actId="20577"/>
        <pc:sldMkLst>
          <pc:docMk/>
          <pc:sldMk cId="0" sldId="294"/>
        </pc:sldMkLst>
      </pc:sldChg>
      <pc:sldChg chg="modSp mod modNotesTx">
        <pc:chgData name="Alison Trew" userId="501ad152-89bb-4882-ac72-f31826cb2e78" providerId="ADAL" clId="{E9EF7B1E-475B-4EC7-9521-AE3FB089E8AE}" dt="2025-04-08T08:21:50.425" v="2090" actId="20577"/>
        <pc:sldMkLst>
          <pc:docMk/>
          <pc:sldMk cId="2399677537" sldId="296"/>
        </pc:sldMkLst>
      </pc:sldChg>
      <pc:sldChg chg="add">
        <pc:chgData name="Alison Trew" userId="501ad152-89bb-4882-ac72-f31826cb2e78" providerId="ADAL" clId="{E9EF7B1E-475B-4EC7-9521-AE3FB089E8AE}" dt="2025-04-10T08:58:53.382" v="2941"/>
        <pc:sldMkLst>
          <pc:docMk/>
          <pc:sldMk cId="152190283" sldId="297"/>
        </pc:sldMkLst>
      </pc:sldChg>
      <pc:sldChg chg="addSp delSp modSp mod modNotesTx">
        <pc:chgData name="Alison Trew" userId="501ad152-89bb-4882-ac72-f31826cb2e78" providerId="ADAL" clId="{E9EF7B1E-475B-4EC7-9521-AE3FB089E8AE}" dt="2025-04-08T09:01:12.755" v="2521" actId="14100"/>
        <pc:sldMkLst>
          <pc:docMk/>
          <pc:sldMk cId="2575278235" sldId="300"/>
        </pc:sldMkLst>
      </pc:sldChg>
      <pc:sldChg chg="addSp modSp mod modNotesTx">
        <pc:chgData name="Alison Trew" userId="501ad152-89bb-4882-ac72-f31826cb2e78" providerId="ADAL" clId="{E9EF7B1E-475B-4EC7-9521-AE3FB089E8AE}" dt="2025-04-08T09:01:51.194" v="2527" actId="1076"/>
        <pc:sldMkLst>
          <pc:docMk/>
          <pc:sldMk cId="1433039380" sldId="305"/>
        </pc:sldMkLst>
      </pc:sldChg>
      <pc:sldChg chg="modSp mod ord">
        <pc:chgData name="Alison Trew" userId="501ad152-89bb-4882-ac72-f31826cb2e78" providerId="ADAL" clId="{E9EF7B1E-475B-4EC7-9521-AE3FB089E8AE}" dt="2025-04-08T09:02:41.433" v="2534" actId="255"/>
        <pc:sldMkLst>
          <pc:docMk/>
          <pc:sldMk cId="2309844949" sldId="307"/>
        </pc:sldMkLst>
      </pc:sldChg>
      <pc:sldChg chg="delSp modSp mod">
        <pc:chgData name="Alison Trew" userId="501ad152-89bb-4882-ac72-f31826cb2e78" providerId="ADAL" clId="{E9EF7B1E-475B-4EC7-9521-AE3FB089E8AE}" dt="2025-04-10T08:57:36.463" v="2940" actId="14100"/>
        <pc:sldMkLst>
          <pc:docMk/>
          <pc:sldMk cId="1063935124" sldId="312"/>
        </pc:sldMkLst>
      </pc:sldChg>
      <pc:sldChg chg="modSp mod modNotesTx">
        <pc:chgData name="Alison Trew" userId="501ad152-89bb-4882-ac72-f31826cb2e78" providerId="ADAL" clId="{E9EF7B1E-475B-4EC7-9521-AE3FB089E8AE}" dt="2025-04-08T09:01:27.833" v="2522" actId="1076"/>
        <pc:sldMkLst>
          <pc:docMk/>
          <pc:sldMk cId="277738252" sldId="314"/>
        </pc:sldMkLst>
      </pc:sldChg>
      <pc:sldChg chg="addSp delSp modSp mod modNotesTx">
        <pc:chgData name="Alison Trew" userId="501ad152-89bb-4882-ac72-f31826cb2e78" providerId="ADAL" clId="{E9EF7B1E-475B-4EC7-9521-AE3FB089E8AE}" dt="2025-04-10T08:54:22.620" v="2919"/>
        <pc:sldMkLst>
          <pc:docMk/>
          <pc:sldMk cId="816060153" sldId="315"/>
        </pc:sldMkLst>
      </pc:sldChg>
      <pc:sldChg chg="modSp mod">
        <pc:chgData name="Alison Trew" userId="501ad152-89bb-4882-ac72-f31826cb2e78" providerId="ADAL" clId="{E9EF7B1E-475B-4EC7-9521-AE3FB089E8AE}" dt="2025-04-08T09:02:06.873" v="2529" actId="1076"/>
        <pc:sldMkLst>
          <pc:docMk/>
          <pc:sldMk cId="1139457640" sldId="316"/>
        </pc:sldMkLst>
      </pc:sldChg>
      <pc:sldChg chg="modSp mod">
        <pc:chgData name="Alison Trew" userId="501ad152-89bb-4882-ac72-f31826cb2e78" providerId="ADAL" clId="{E9EF7B1E-475B-4EC7-9521-AE3FB089E8AE}" dt="2025-04-08T09:03:01.028" v="2536" actId="255"/>
        <pc:sldMkLst>
          <pc:docMk/>
          <pc:sldMk cId="1477435488" sldId="319"/>
        </pc:sldMkLst>
      </pc:sldChg>
      <pc:sldChg chg="modNotesTx">
        <pc:chgData name="Alison Trew" userId="501ad152-89bb-4882-ac72-f31826cb2e78" providerId="ADAL" clId="{E9EF7B1E-475B-4EC7-9521-AE3FB089E8AE}" dt="2025-04-07T15:44:45.074" v="92" actId="20577"/>
        <pc:sldMkLst>
          <pc:docMk/>
          <pc:sldMk cId="2098176612" sldId="329"/>
        </pc:sldMkLst>
      </pc:sldChg>
      <pc:sldChg chg="modNotesTx">
        <pc:chgData name="Alison Trew" userId="501ad152-89bb-4882-ac72-f31826cb2e78" providerId="ADAL" clId="{E9EF7B1E-475B-4EC7-9521-AE3FB089E8AE}" dt="2025-04-07T17:54:27.551" v="1239" actId="20577"/>
        <pc:sldMkLst>
          <pc:docMk/>
          <pc:sldMk cId="1837265890" sldId="330"/>
        </pc:sldMkLst>
      </pc:sldChg>
      <pc:sldChg chg="modSp mod modNotesTx">
        <pc:chgData name="Alison Trew" userId="501ad152-89bb-4882-ac72-f31826cb2e78" providerId="ADAL" clId="{E9EF7B1E-475B-4EC7-9521-AE3FB089E8AE}" dt="2025-04-08T08:33:58.841" v="2134" actId="20577"/>
        <pc:sldMkLst>
          <pc:docMk/>
          <pc:sldMk cId="3345643685" sldId="331"/>
        </pc:sldMkLst>
      </pc:sldChg>
      <pc:sldChg chg="modSp mod modNotesTx">
        <pc:chgData name="Alison Trew" userId="501ad152-89bb-4882-ac72-f31826cb2e78" providerId="ADAL" clId="{E9EF7B1E-475B-4EC7-9521-AE3FB089E8AE}" dt="2025-04-08T08:22:49.062" v="2095" actId="20577"/>
        <pc:sldMkLst>
          <pc:docMk/>
          <pc:sldMk cId="4038579704" sldId="333"/>
        </pc:sldMkLst>
      </pc:sldChg>
      <pc:sldChg chg="modSp mod modNotesTx">
        <pc:chgData name="Alison Trew" userId="501ad152-89bb-4882-ac72-f31826cb2e78" providerId="ADAL" clId="{E9EF7B1E-475B-4EC7-9521-AE3FB089E8AE}" dt="2025-04-08T09:02:34.186" v="2533" actId="255"/>
        <pc:sldMkLst>
          <pc:docMk/>
          <pc:sldMk cId="2246112986" sldId="334"/>
        </pc:sldMkLst>
      </pc:sldChg>
      <pc:sldChg chg="addSp delSp modSp new mod ord modNotesTx">
        <pc:chgData name="Alison Trew" userId="501ad152-89bb-4882-ac72-f31826cb2e78" providerId="ADAL" clId="{E9EF7B1E-475B-4EC7-9521-AE3FB089E8AE}" dt="2025-04-10T08:56:12.076" v="2933" actId="1076"/>
        <pc:sldMkLst>
          <pc:docMk/>
          <pc:sldMk cId="4239189207" sldId="335"/>
        </pc:sldMkLst>
      </pc:sldChg>
      <pc:sldChg chg="new del">
        <pc:chgData name="Alison Trew" userId="501ad152-89bb-4882-ac72-f31826cb2e78" providerId="ADAL" clId="{E9EF7B1E-475B-4EC7-9521-AE3FB089E8AE}" dt="2025-04-07T17:57:17.385" v="1282" actId="47"/>
        <pc:sldMkLst>
          <pc:docMk/>
          <pc:sldMk cId="632055542" sldId="336"/>
        </pc:sldMkLst>
      </pc:sldChg>
      <pc:sldChg chg="addSp delSp modSp new mod modNotesTx">
        <pc:chgData name="Alison Trew" userId="501ad152-89bb-4882-ac72-f31826cb2e78" providerId="ADAL" clId="{E9EF7B1E-475B-4EC7-9521-AE3FB089E8AE}" dt="2025-04-08T08:35:22.910" v="2144" actId="108"/>
        <pc:sldMkLst>
          <pc:docMk/>
          <pc:sldMk cId="839814163" sldId="337"/>
        </pc:sldMkLst>
      </pc:sldChg>
      <pc:sldChg chg="addSp delSp modSp new mod">
        <pc:chgData name="Alison Trew" userId="501ad152-89bb-4882-ac72-f31826cb2e78" providerId="ADAL" clId="{E9EF7B1E-475B-4EC7-9521-AE3FB089E8AE}" dt="2025-04-10T08:56:54.095" v="2937" actId="14100"/>
        <pc:sldMkLst>
          <pc:docMk/>
          <pc:sldMk cId="556665477" sldId="338"/>
        </pc:sldMkLst>
      </pc:sldChg>
      <pc:sldChg chg="addSp delSp modSp new mod modClrScheme chgLayout modNotesTx">
        <pc:chgData name="Alison Trew" userId="501ad152-89bb-4882-ac72-f31826cb2e78" providerId="ADAL" clId="{E9EF7B1E-475B-4EC7-9521-AE3FB089E8AE}" dt="2025-04-08T09:03:13.012" v="2547" actId="20577"/>
        <pc:sldMkLst>
          <pc:docMk/>
          <pc:sldMk cId="3844709542" sldId="339"/>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4091"/>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5179484" y="0"/>
            <a:ext cx="3962400" cy="344091"/>
          </a:xfrm>
          <a:prstGeom prst="rect">
            <a:avLst/>
          </a:prstGeom>
        </p:spPr>
        <p:txBody>
          <a:bodyPr vert="horz" lIns="91440" tIns="45720" rIns="91440" bIns="45720" rtlCol="0"/>
          <a:lstStyle>
            <a:lvl1pPr algn="r">
              <a:defRPr sz="1200"/>
            </a:lvl1pPr>
          </a:lstStyle>
          <a:p>
            <a:fld id="{6343FAB5-BCA0-4861-867F-C7B00828AEDE}" type="datetimeFigureOut">
              <a:rPr lang="en-GB" smtClean="0"/>
              <a:t>24/07/2025</a:t>
            </a:fld>
            <a:endParaRPr lang="en-GB"/>
          </a:p>
        </p:txBody>
      </p:sp>
      <p:sp>
        <p:nvSpPr>
          <p:cNvPr id="4" name="Slide Image Placeholder 3"/>
          <p:cNvSpPr>
            <a:spLocks noGrp="1" noRot="1" noChangeAspect="1"/>
          </p:cNvSpPr>
          <p:nvPr>
            <p:ph type="sldImg" idx="2"/>
          </p:nvPr>
        </p:nvSpPr>
        <p:spPr>
          <a:xfrm>
            <a:off x="3028950" y="857250"/>
            <a:ext cx="3086100" cy="2314575"/>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914400" y="3300412"/>
            <a:ext cx="7315200" cy="2700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6513910"/>
            <a:ext cx="3962400" cy="34409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5179484" y="6513910"/>
            <a:ext cx="3962400" cy="344090"/>
          </a:xfrm>
          <a:prstGeom prst="rect">
            <a:avLst/>
          </a:prstGeom>
        </p:spPr>
        <p:txBody>
          <a:bodyPr vert="horz" lIns="91440" tIns="45720" rIns="91440" bIns="45720" rtlCol="0" anchor="b"/>
          <a:lstStyle>
            <a:lvl1pPr algn="r">
              <a:defRPr sz="1200"/>
            </a:lvl1pPr>
          </a:lstStyle>
          <a:p>
            <a:fld id="{0DB62ADE-C0E3-4181-8BA0-7700323193E2}" type="slidenum">
              <a:rPr lang="en-GB" smtClean="0"/>
              <a:t>‹#›</a:t>
            </a:fld>
            <a:endParaRPr lang="en-GB"/>
          </a:p>
        </p:txBody>
      </p:sp>
    </p:spTree>
    <p:extLst>
      <p:ext uri="{BB962C8B-B14F-4D97-AF65-F5344CB8AC3E}">
        <p14:creationId xmlns:p14="http://schemas.microsoft.com/office/powerpoint/2010/main" val="39461201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KEY LEARNING</a:t>
            </a:r>
          </a:p>
          <a:p>
            <a:pPr marL="171450" indent="-171450">
              <a:buFont typeface="Arial" panose="020B0604020202020204" pitchFamily="34" charset="0"/>
              <a:buChar char="•"/>
            </a:pPr>
            <a:r>
              <a:rPr lang="en-GB" b="0" i="0" dirty="0">
                <a:solidFill>
                  <a:srgbClr val="474747"/>
                </a:solidFill>
                <a:effectLst/>
                <a:latin typeface="Google Sans"/>
              </a:rPr>
              <a:t>Pulse can be felt at the wrist or side of the neck, and other places in the body where an artery is close to the skin.</a:t>
            </a:r>
            <a:endParaRPr lang="en-GB" dirty="0">
              <a:cs typeface="Plus Jakarta Sans Medium" pitchFamily="2" charset="0"/>
            </a:endParaRPr>
          </a:p>
          <a:p>
            <a:pPr marL="171450" indent="-171450">
              <a:buFont typeface="Arial" panose="020B0604020202020204" pitchFamily="34" charset="0"/>
              <a:buChar char="•"/>
            </a:pPr>
            <a:r>
              <a:rPr lang="en-GB" dirty="0">
                <a:cs typeface="Plus Jakarta Sans Medium" pitchFamily="2" charset="0"/>
              </a:rPr>
              <a:t>Recognise the impact of exercise on our body.</a:t>
            </a:r>
          </a:p>
          <a:p>
            <a:pPr marL="171450" indent="-171450">
              <a:buFont typeface="Arial" panose="020B0604020202020204" pitchFamily="34" charset="0"/>
              <a:buChar char="•"/>
            </a:pPr>
            <a:r>
              <a:rPr lang="en-GB" dirty="0">
                <a:cs typeface="Plus Jakarta Sans Medium" pitchFamily="2" charset="0"/>
              </a:rPr>
              <a:t>Know how climate scientists can help us prepare and adapt to extreme weather (heatwaves).</a:t>
            </a:r>
          </a:p>
          <a:p>
            <a:pPr marL="171450" indent="-171450">
              <a:buFont typeface="Arial" panose="020B0604020202020204" pitchFamily="34" charset="0"/>
              <a:buChar char="•"/>
            </a:pPr>
            <a:r>
              <a:rPr lang="en-GB" dirty="0">
                <a:cs typeface="Plus Jakarta Sans Medium" pitchFamily="2" charset="0"/>
              </a:rPr>
              <a:t>Know what we can do to stay healthy at sports events in hot weather.</a:t>
            </a:r>
            <a:endParaRPr lang="en-GB" dirty="0"/>
          </a:p>
          <a:p>
            <a:endParaRPr lang="en-GB" dirty="0"/>
          </a:p>
          <a:p>
            <a:r>
              <a:rPr lang="en-GB" dirty="0"/>
              <a:t>PRIOR LEARNING</a:t>
            </a:r>
          </a:p>
          <a:p>
            <a:pPr marL="171450" indent="-171450">
              <a:buFont typeface="Arial" panose="020B0604020202020204" pitchFamily="34" charset="0"/>
              <a:buChar char="•"/>
            </a:pPr>
            <a:r>
              <a:rPr lang="en-GB" b="0" i="0" dirty="0">
                <a:solidFill>
                  <a:srgbClr val="474747"/>
                </a:solidFill>
                <a:effectLst/>
                <a:latin typeface="Google Sans"/>
              </a:rPr>
              <a:t>Know that pulse is </a:t>
            </a:r>
            <a:r>
              <a:rPr lang="en-GB" b="0" i="0" dirty="0">
                <a:solidFill>
                  <a:srgbClr val="040C28"/>
                </a:solidFill>
                <a:effectLst/>
                <a:latin typeface="Google Sans"/>
              </a:rPr>
              <a:t>the number of times the heart beats within a certain time period, usually a minute.</a:t>
            </a:r>
            <a:endParaRPr lang="en-GB" dirty="0"/>
          </a:p>
          <a:p>
            <a:endParaRPr lang="en-GB" dirty="0"/>
          </a:p>
          <a:p>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1</a:t>
            </a:fld>
            <a:endParaRPr lang="en-GB" dirty="0"/>
          </a:p>
        </p:txBody>
      </p:sp>
    </p:spTree>
    <p:extLst>
      <p:ext uri="{BB962C8B-B14F-4D97-AF65-F5344CB8AC3E}">
        <p14:creationId xmlns:p14="http://schemas.microsoft.com/office/powerpoint/2010/main" val="20250470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OPTIONAL SLIDE</a:t>
            </a:r>
          </a:p>
          <a:p>
            <a:r>
              <a:rPr lang="en-GB" dirty="0"/>
              <a:t>After reading page 1 of the article, children could record their ideas. </a:t>
            </a:r>
          </a:p>
          <a:p>
            <a:r>
              <a:rPr lang="en-GB" dirty="0"/>
              <a:t>e.g. What do they think they should do if it is very hot on school sports day?</a:t>
            </a:r>
          </a:p>
          <a:p>
            <a:r>
              <a:rPr lang="en-GB" dirty="0"/>
              <a:t>You may want to share these children’s ideas from a class at Holywell Primary School (ages 8-9).</a:t>
            </a:r>
          </a:p>
        </p:txBody>
      </p:sp>
      <p:sp>
        <p:nvSpPr>
          <p:cNvPr id="4" name="Slide Number Placeholder 3"/>
          <p:cNvSpPr>
            <a:spLocks noGrp="1"/>
          </p:cNvSpPr>
          <p:nvPr>
            <p:ph type="sldNum" sz="quarter" idx="5"/>
          </p:nvPr>
        </p:nvSpPr>
        <p:spPr/>
        <p:txBody>
          <a:bodyPr/>
          <a:lstStyle/>
          <a:p>
            <a:fld id="{0DB62ADE-C0E3-4181-8BA0-7700323193E2}" type="slidenum">
              <a:rPr lang="en-GB" smtClean="0"/>
              <a:t>10</a:t>
            </a:fld>
            <a:endParaRPr lang="en-GB"/>
          </a:p>
        </p:txBody>
      </p:sp>
    </p:spTree>
    <p:extLst>
      <p:ext uri="{BB962C8B-B14F-4D97-AF65-F5344CB8AC3E}">
        <p14:creationId xmlns:p14="http://schemas.microsoft.com/office/powerpoint/2010/main" val="21230036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Explain that these climate scientists are interested in finding out how the climate changing. This could help us prepare for extreme events.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After this slide, you might want to read page 2 of the article as a class.</a:t>
            </a:r>
          </a:p>
        </p:txBody>
      </p:sp>
      <p:sp>
        <p:nvSpPr>
          <p:cNvPr id="4" name="Slide Number Placeholder 3"/>
          <p:cNvSpPr>
            <a:spLocks noGrp="1"/>
          </p:cNvSpPr>
          <p:nvPr>
            <p:ph type="sldNum" sz="quarter" idx="5"/>
          </p:nvPr>
        </p:nvSpPr>
        <p:spPr/>
        <p:txBody>
          <a:bodyPr/>
          <a:lstStyle/>
          <a:p>
            <a:fld id="{0DB62ADE-C0E3-4181-8BA0-7700323193E2}" type="slidenum">
              <a:rPr lang="en-GB" smtClean="0"/>
              <a:t>11</a:t>
            </a:fld>
            <a:endParaRPr lang="en-GB" dirty="0"/>
          </a:p>
        </p:txBody>
      </p:sp>
    </p:spTree>
    <p:extLst>
      <p:ext uri="{BB962C8B-B14F-4D97-AF65-F5344CB8AC3E}">
        <p14:creationId xmlns:p14="http://schemas.microsoft.com/office/powerpoint/2010/main" val="10435580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12</a:t>
            </a:fld>
            <a:endParaRPr lang="en-GB" dirty="0"/>
          </a:p>
        </p:txBody>
      </p:sp>
    </p:spTree>
    <p:extLst>
      <p:ext uri="{BB962C8B-B14F-4D97-AF65-F5344CB8AC3E}">
        <p14:creationId xmlns:p14="http://schemas.microsoft.com/office/powerpoint/2010/main" val="20904897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dirty="0"/>
              <a:t>In 2003, there was a record-breaking heatwave in August lasting 15 days. It was the hottest summer for 500 years. There were ‘tropical nights’. These are when temperatures do not drop below 20 °C. Tropical nights make it hard for people to sleep and recover</a:t>
            </a:r>
          </a:p>
          <a:p>
            <a:pPr algn="l"/>
            <a:r>
              <a:rPr lang="en-GB" dirty="0"/>
              <a:t>The climate models did not give us an accurate weather forecast for the Paris Olympics. They did warn us about future extreme weather possibilities. </a:t>
            </a:r>
          </a:p>
          <a:p>
            <a:pPr algn="l"/>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13</a:t>
            </a:fld>
            <a:endParaRPr lang="en-GB" dirty="0"/>
          </a:p>
        </p:txBody>
      </p:sp>
    </p:spTree>
    <p:extLst>
      <p:ext uri="{BB962C8B-B14F-4D97-AF65-F5344CB8AC3E}">
        <p14:creationId xmlns:p14="http://schemas.microsoft.com/office/powerpoint/2010/main" val="11929916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Remind the children of the method they found most reliable to measure their pulse in the quick activity.</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Discuss how resting pulse rates are different for different people.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Put children into groups of 2-3.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One person in the group will wait and cheer on the player and be ready time one minute.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The other person (or two people) will play cones and cups for a set time (2-5 mins). Then they will find their timer, sit down find their pulse and measure their pulse rate. Then the roles will switch.</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What did they notice?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Did their pulse rate go up?</a:t>
            </a:r>
          </a:p>
        </p:txBody>
      </p:sp>
      <p:sp>
        <p:nvSpPr>
          <p:cNvPr id="4" name="Slide Number Placeholder 3"/>
          <p:cNvSpPr>
            <a:spLocks noGrp="1"/>
          </p:cNvSpPr>
          <p:nvPr>
            <p:ph type="sldNum" sz="quarter" idx="5"/>
          </p:nvPr>
        </p:nvSpPr>
        <p:spPr/>
        <p:txBody>
          <a:bodyPr/>
          <a:lstStyle/>
          <a:p>
            <a:fld id="{0DB62ADE-C0E3-4181-8BA0-7700323193E2}" type="slidenum">
              <a:rPr lang="en-GB" smtClean="0"/>
              <a:t>15</a:t>
            </a:fld>
            <a:endParaRPr lang="en-GB" dirty="0"/>
          </a:p>
        </p:txBody>
      </p:sp>
    </p:spTree>
    <p:extLst>
      <p:ext uri="{BB962C8B-B14F-4D97-AF65-F5344CB8AC3E}">
        <p14:creationId xmlns:p14="http://schemas.microsoft.com/office/powerpoint/2010/main" val="47436467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Which sports do they think were high impact and likely to need breaks? </a:t>
            </a:r>
            <a:r>
              <a:rPr lang="en-GB" sz="1200" dirty="0">
                <a:effectLst/>
                <a:latin typeface="Calibri" panose="020F0502020204030204" pitchFamily="34" charset="0"/>
                <a:ea typeface="Calibri" panose="020F0502020204030204" pitchFamily="34" charset="0"/>
                <a:cs typeface="Times New Roman" panose="02020603050405020304" pitchFamily="18" charset="0"/>
              </a:rPr>
              <a:t>Remind them that tennis players were some of the athletes most affected by the heat in the Tokyo Olympics. It was suggested that ‘high impact sports’ should have more recovery breaks planned in. High impact sports involve lots of jumping and running.</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What could they do for 1-2 minutes that they think would raise their heart rate? Children might think of jumping jacks, squat jumps, froggy jumps, sprinting, playing 2 v 2 football or skipping. Each group can plan their </a:t>
            </a:r>
            <a:r>
              <a:rPr lang="en-GB"/>
              <a:t>own activity to try.</a:t>
            </a: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They could compare their heartrate after </a:t>
            </a:r>
            <a:r>
              <a:rPr lang="en-GB" b="1" dirty="0"/>
              <a:t>the same amount of time </a:t>
            </a:r>
            <a:r>
              <a:rPr lang="en-GB" dirty="0"/>
              <a:t>doing their idea with playing ‘Cups and cones’.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Discuss why it is important to use the same amount of time for the activity.</a:t>
            </a:r>
          </a:p>
        </p:txBody>
      </p:sp>
      <p:sp>
        <p:nvSpPr>
          <p:cNvPr id="4" name="Slide Number Placeholder 3"/>
          <p:cNvSpPr>
            <a:spLocks noGrp="1"/>
          </p:cNvSpPr>
          <p:nvPr>
            <p:ph type="sldNum" sz="quarter" idx="5"/>
          </p:nvPr>
        </p:nvSpPr>
        <p:spPr/>
        <p:txBody>
          <a:bodyPr/>
          <a:lstStyle/>
          <a:p>
            <a:fld id="{0DB62ADE-C0E3-4181-8BA0-7700323193E2}" type="slidenum">
              <a:rPr lang="en-GB" smtClean="0"/>
              <a:t>16</a:t>
            </a:fld>
            <a:endParaRPr lang="en-GB" dirty="0"/>
          </a:p>
        </p:txBody>
      </p:sp>
    </p:spTree>
    <p:extLst>
      <p:ext uri="{BB962C8B-B14F-4D97-AF65-F5344CB8AC3E}">
        <p14:creationId xmlns:p14="http://schemas.microsoft.com/office/powerpoint/2010/main" val="3422343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OPTIONAL SLIDE</a:t>
            </a:r>
          </a:p>
          <a:p>
            <a:r>
              <a:rPr lang="en-GB" dirty="0"/>
              <a:t>You might want to show children examples of how they could record their results.</a:t>
            </a:r>
          </a:p>
          <a:p>
            <a:r>
              <a:rPr lang="en-GB" dirty="0"/>
              <a:t>* If children do not know how to calculate the mean average, show them how to find the ‘middle’ value (median).</a:t>
            </a:r>
          </a:p>
        </p:txBody>
      </p:sp>
      <p:sp>
        <p:nvSpPr>
          <p:cNvPr id="4" name="Slide Number Placeholder 3"/>
          <p:cNvSpPr>
            <a:spLocks noGrp="1"/>
          </p:cNvSpPr>
          <p:nvPr>
            <p:ph type="sldNum" sz="quarter" idx="5"/>
          </p:nvPr>
        </p:nvSpPr>
        <p:spPr/>
        <p:txBody>
          <a:bodyPr/>
          <a:lstStyle/>
          <a:p>
            <a:fld id="{0DB62ADE-C0E3-4181-8BA0-7700323193E2}" type="slidenum">
              <a:rPr lang="en-GB" smtClean="0"/>
              <a:t>17</a:t>
            </a:fld>
            <a:endParaRPr lang="en-GB"/>
          </a:p>
        </p:txBody>
      </p:sp>
    </p:spTree>
    <p:extLst>
      <p:ext uri="{BB962C8B-B14F-4D97-AF65-F5344CB8AC3E}">
        <p14:creationId xmlns:p14="http://schemas.microsoft.com/office/powerpoint/2010/main" val="256715803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discussion should </a:t>
            </a:r>
            <a:r>
              <a:rPr lang="en-GB" b="1" dirty="0"/>
              <a:t>make it clear that increasing your heart rate when doing sport makes your heart stronger and your body fitter. This is good.</a:t>
            </a:r>
            <a:endParaRPr lang="en-GB" b="1" dirty="0">
              <a:ea typeface="Calibri"/>
              <a:cs typeface="Calibri"/>
            </a:endParaRPr>
          </a:p>
          <a:p>
            <a:r>
              <a:rPr lang="en-GB" b="1" dirty="0"/>
              <a:t>Doing high-impact sport when it is very hot can lead to heat exhaustion</a:t>
            </a:r>
            <a:r>
              <a:rPr lang="en-GB" dirty="0"/>
              <a:t>. If you have a headache or feel dizzy, you should cool down and have a drink because your heart will be working hard.</a:t>
            </a:r>
          </a:p>
          <a:p>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18</a:t>
            </a:fld>
            <a:endParaRPr lang="en-GB" dirty="0"/>
          </a:p>
        </p:txBody>
      </p:sp>
    </p:spTree>
    <p:extLst>
      <p:ext uri="{BB962C8B-B14F-4D97-AF65-F5344CB8AC3E}">
        <p14:creationId xmlns:p14="http://schemas.microsoft.com/office/powerpoint/2010/main" val="383082626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Climate scientists cannot tell us the exact year of the next major heatwave. They can tell us how often we can expect to have a heatwave and how hot it might be. </a:t>
            </a:r>
          </a:p>
        </p:txBody>
      </p:sp>
      <p:sp>
        <p:nvSpPr>
          <p:cNvPr id="4" name="Slide Number Placeholder 3"/>
          <p:cNvSpPr>
            <a:spLocks noGrp="1"/>
          </p:cNvSpPr>
          <p:nvPr>
            <p:ph type="sldNum" sz="quarter" idx="5"/>
          </p:nvPr>
        </p:nvSpPr>
        <p:spPr/>
        <p:txBody>
          <a:bodyPr/>
          <a:lstStyle/>
          <a:p>
            <a:fld id="{0DB62ADE-C0E3-4181-8BA0-7700323193E2}" type="slidenum">
              <a:rPr lang="en-GB" smtClean="0"/>
              <a:t>19</a:t>
            </a:fld>
            <a:endParaRPr lang="en-GB" dirty="0"/>
          </a:p>
        </p:txBody>
      </p:sp>
    </p:spTree>
    <p:extLst>
      <p:ext uri="{BB962C8B-B14F-4D97-AF65-F5344CB8AC3E}">
        <p14:creationId xmlns:p14="http://schemas.microsoft.com/office/powerpoint/2010/main" val="330839681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20</a:t>
            </a:fld>
            <a:endParaRPr lang="en-GB"/>
          </a:p>
        </p:txBody>
      </p:sp>
    </p:spTree>
    <p:extLst>
      <p:ext uri="{BB962C8B-B14F-4D97-AF65-F5344CB8AC3E}">
        <p14:creationId xmlns:p14="http://schemas.microsoft.com/office/powerpoint/2010/main" val="32805737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GB" dirty="0"/>
              <a:t>BACKGROUND INFORMATION FOR TEACHERS</a:t>
            </a:r>
          </a:p>
          <a:p>
            <a:pPr marL="0" indent="0">
              <a:buFont typeface="Arial" panose="020B0604020202020204" pitchFamily="34" charset="0"/>
              <a:buNone/>
            </a:pPr>
            <a:r>
              <a:rPr lang="en-GB" dirty="0"/>
              <a:t>*We recommend that you </a:t>
            </a:r>
            <a:r>
              <a:rPr lang="en-GB" u="sng" dirty="0"/>
              <a:t>focus on one of these enquiry skills</a:t>
            </a:r>
            <a:r>
              <a:rPr lang="en-GB" u="none" dirty="0"/>
              <a:t> </a:t>
            </a:r>
            <a:r>
              <a:rPr lang="en-GB" dirty="0"/>
              <a:t>when children carry out one of the research-related investigations.</a:t>
            </a:r>
          </a:p>
          <a:p>
            <a:pPr marL="0" indent="0">
              <a:buFont typeface="Arial" panose="020B0604020202020204" pitchFamily="34" charset="0"/>
              <a:buNone/>
            </a:pPr>
            <a:r>
              <a:rPr lang="en-GB" dirty="0"/>
              <a:t>Of course, you might like to choose a different focus:</a:t>
            </a:r>
          </a:p>
          <a:p>
            <a:pPr marL="171450" indent="-171450">
              <a:buFont typeface="Arial" panose="020B0604020202020204" pitchFamily="34" charset="0"/>
              <a:buChar char="•"/>
            </a:pPr>
            <a:r>
              <a:rPr lang="en-GB" dirty="0"/>
              <a:t>Asking questions</a:t>
            </a:r>
          </a:p>
          <a:p>
            <a:pPr marL="171450" indent="-171450">
              <a:buFont typeface="Arial" panose="020B0604020202020204" pitchFamily="34" charset="0"/>
              <a:buChar char="•"/>
            </a:pPr>
            <a:r>
              <a:rPr lang="en-GB" dirty="0"/>
              <a:t>Making predictions</a:t>
            </a:r>
          </a:p>
          <a:p>
            <a:pPr marL="171450" indent="-171450">
              <a:buFont typeface="Arial" panose="020B0604020202020204" pitchFamily="34" charset="0"/>
              <a:buChar char="•"/>
            </a:pPr>
            <a:r>
              <a:rPr lang="en-GB" dirty="0"/>
              <a:t>Observing and measuring</a:t>
            </a:r>
          </a:p>
          <a:p>
            <a:pPr marL="171450" indent="-171450">
              <a:buFont typeface="Arial" panose="020B0604020202020204" pitchFamily="34" charset="0"/>
              <a:buChar char="•"/>
            </a:pPr>
            <a:r>
              <a:rPr lang="en-GB" dirty="0"/>
              <a:t>Recording data</a:t>
            </a:r>
          </a:p>
          <a:p>
            <a:pPr marL="171450" indent="-171450">
              <a:buFont typeface="Arial" panose="020B0604020202020204" pitchFamily="34" charset="0"/>
              <a:buChar char="•"/>
            </a:pPr>
            <a:r>
              <a:rPr lang="en-GB" dirty="0"/>
              <a:t>Evaluating</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005927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OPTIONAL SLIDE</a:t>
            </a:r>
          </a:p>
        </p:txBody>
      </p:sp>
      <p:sp>
        <p:nvSpPr>
          <p:cNvPr id="4" name="Slide Number Placeholder 3"/>
          <p:cNvSpPr>
            <a:spLocks noGrp="1"/>
          </p:cNvSpPr>
          <p:nvPr>
            <p:ph type="sldNum" sz="quarter" idx="5"/>
          </p:nvPr>
        </p:nvSpPr>
        <p:spPr/>
        <p:txBody>
          <a:bodyPr/>
          <a:lstStyle/>
          <a:p>
            <a:fld id="{0DB62ADE-C0E3-4181-8BA0-7700323193E2}" type="slidenum">
              <a:rPr lang="en-GB" smtClean="0"/>
              <a:t>21</a:t>
            </a:fld>
            <a:endParaRPr lang="en-GB"/>
          </a:p>
        </p:txBody>
      </p:sp>
    </p:spTree>
    <p:extLst>
      <p:ext uri="{BB962C8B-B14F-4D97-AF65-F5344CB8AC3E}">
        <p14:creationId xmlns:p14="http://schemas.microsoft.com/office/powerpoint/2010/main" val="363910411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22</a:t>
            </a:fld>
            <a:endParaRPr lang="en-GB" dirty="0"/>
          </a:p>
        </p:txBody>
      </p:sp>
    </p:spTree>
    <p:extLst>
      <p:ext uri="{BB962C8B-B14F-4D97-AF65-F5344CB8AC3E}">
        <p14:creationId xmlns:p14="http://schemas.microsoft.com/office/powerpoint/2010/main" val="245081606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XAIDA</a:t>
            </a:r>
          </a:p>
        </p:txBody>
      </p:sp>
      <p:sp>
        <p:nvSpPr>
          <p:cNvPr id="4" name="Slide Number Placeholder 3"/>
          <p:cNvSpPr>
            <a:spLocks noGrp="1"/>
          </p:cNvSpPr>
          <p:nvPr>
            <p:ph type="sldNum" sz="quarter" idx="5"/>
          </p:nvPr>
        </p:nvSpPr>
        <p:spPr/>
        <p:txBody>
          <a:bodyPr/>
          <a:lstStyle/>
          <a:p>
            <a:fld id="{0DB62ADE-C0E3-4181-8BA0-7700323193E2}" type="slidenum">
              <a:rPr lang="en-GB" smtClean="0"/>
              <a:t>23</a:t>
            </a:fld>
            <a:endParaRPr lang="en-GB" dirty="0"/>
          </a:p>
        </p:txBody>
      </p:sp>
    </p:spTree>
    <p:extLst>
      <p:ext uri="{BB962C8B-B14F-4D97-AF65-F5344CB8AC3E}">
        <p14:creationId xmlns:p14="http://schemas.microsoft.com/office/powerpoint/2010/main" val="158654839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84E54A-D3FA-4E68-9A18-9EB177C394C5}" type="slidenum">
              <a:rPr kumimoji="0" lang="en-GB"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GB"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277010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COULD BE SHARED WITH CHILDREN BEFORE READING ARTICLE</a:t>
            </a:r>
          </a:p>
          <a:p>
            <a:r>
              <a:rPr lang="en-GB" dirty="0"/>
              <a:t>These words can be found in the glossary of the accompanying article. The article has been written with a reading age suitable for upper primary children. However, they may need to be taught or reminded how to use the glossary to support their understanding.</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643903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t>You might like to read page one of the article as a class and then…</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t>Run this short Explorify activity - https://explorify.uk/en/activities/have-you-ever/had-your-heart-rate-measured</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t>This link will take you to the Explorify website – if you do not have an account, sign up (it's free) before the lesson.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t>You might need to revisit what children already know about the heart.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t>Discuss how your heart works and how the </a:t>
            </a:r>
            <a:r>
              <a:rPr lang="en-US" sz="1800" b="1" dirty="0"/>
              <a:t>heart rate is the number of times your heart beats per minute</a:t>
            </a:r>
            <a:r>
              <a:rPr lang="en-US" sz="1800"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t>The pulse is the same as your heart rate and is what you can feel when you press an artery as the blood pressure increases in your arteries after each heartbeat.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dirty="0"/>
              <a:t>Children between 6-12 years old can have a resting pulse rate of 60-120 beats per minute.</a:t>
            </a:r>
            <a:endParaRPr lang="en-US" sz="180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t>Useful website: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t>https://www.bbc.co.uk/teach/class-clips-video/articles/zhf76v4</a:t>
            </a:r>
          </a:p>
          <a:p>
            <a:pPr marL="0" indent="0" algn="l">
              <a:buFont typeface="Arial" panose="020B0604020202020204" pitchFamily="34" charset="0"/>
              <a:buNone/>
            </a:pPr>
            <a:endParaRPr lang="en-US" sz="1800" b="0" i="0" u="none" strike="noStrike" baseline="0" dirty="0">
              <a:solidFill>
                <a:srgbClr val="7F7F7F"/>
              </a:solidFill>
              <a:effectLst/>
              <a:latin typeface="Trebuchet MS" panose="020B0603020202020204" pitchFamily="34" charset="0"/>
            </a:endParaRPr>
          </a:p>
        </p:txBody>
      </p:sp>
      <p:sp>
        <p:nvSpPr>
          <p:cNvPr id="4" name="Slide Number Placeholder 3"/>
          <p:cNvSpPr>
            <a:spLocks noGrp="1"/>
          </p:cNvSpPr>
          <p:nvPr>
            <p:ph type="sldNum" sz="quarter" idx="5"/>
          </p:nvPr>
        </p:nvSpPr>
        <p:spPr/>
        <p:txBody>
          <a:bodyPr/>
          <a:lstStyle/>
          <a:p>
            <a:fld id="{0DB62ADE-C0E3-4181-8BA0-7700323193E2}" type="slidenum">
              <a:rPr lang="en-GB" smtClean="0"/>
              <a:t>4</a:t>
            </a:fld>
            <a:endParaRPr lang="en-GB" dirty="0"/>
          </a:p>
        </p:txBody>
      </p:sp>
    </p:spTree>
    <p:extLst>
      <p:ext uri="{BB962C8B-B14F-4D97-AF65-F5344CB8AC3E}">
        <p14:creationId xmlns:p14="http://schemas.microsoft.com/office/powerpoint/2010/main" val="15953290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t>It is easiest to find your pulse on your wrist (in line with your thumb) or on the side of your neck.</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t>Use two fingers (not your thumb as this has a pulse too) </a:t>
            </a:r>
          </a:p>
          <a:p>
            <a:r>
              <a:rPr lang="en-GB" sz="1800" dirty="0">
                <a:solidFill>
                  <a:srgbClr val="292929"/>
                </a:solidFill>
                <a:latin typeface="Helvetica Neue"/>
              </a:rPr>
              <a:t>This is a shorter video focusing on how to find your pulse: https://www.youtube.com/watch?v=W5K_HR6hxMY&amp;t=120s</a:t>
            </a:r>
          </a:p>
          <a:p>
            <a:pPr marL="0" indent="0" algn="l">
              <a:buFont typeface="Arial" panose="020B0604020202020204" pitchFamily="34" charset="0"/>
              <a:buNone/>
            </a:pPr>
            <a:endParaRPr lang="en-US" sz="1800" b="0" i="0" u="none" strike="noStrike" baseline="0" dirty="0">
              <a:solidFill>
                <a:srgbClr val="7F7F7F"/>
              </a:solidFill>
              <a:effectLst/>
              <a:latin typeface="Trebuchet MS" panose="020B0603020202020204" pitchFamily="34" charset="0"/>
            </a:endParaRPr>
          </a:p>
        </p:txBody>
      </p:sp>
      <p:sp>
        <p:nvSpPr>
          <p:cNvPr id="4" name="Slide Number Placeholder 3"/>
          <p:cNvSpPr>
            <a:spLocks noGrp="1"/>
          </p:cNvSpPr>
          <p:nvPr>
            <p:ph type="sldNum" sz="quarter" idx="5"/>
          </p:nvPr>
        </p:nvSpPr>
        <p:spPr/>
        <p:txBody>
          <a:bodyPr/>
          <a:lstStyle/>
          <a:p>
            <a:fld id="{0DB62ADE-C0E3-4181-8BA0-7700323193E2}" type="slidenum">
              <a:rPr lang="en-GB" smtClean="0"/>
              <a:t>5</a:t>
            </a:fld>
            <a:endParaRPr lang="en-GB" dirty="0"/>
          </a:p>
        </p:txBody>
      </p:sp>
    </p:spTree>
    <p:extLst>
      <p:ext uri="{BB962C8B-B14F-4D97-AF65-F5344CB8AC3E}">
        <p14:creationId xmlns:p14="http://schemas.microsoft.com/office/powerpoint/2010/main" val="4115016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800"/>
              </a:spcAft>
              <a:buClrTx/>
              <a:buSzTx/>
              <a:buFontTx/>
              <a:buNone/>
              <a:tabLst/>
              <a:defRPr/>
            </a:pPr>
            <a:r>
              <a:rPr lang="en-GB" sz="1800" dirty="0">
                <a:effectLst/>
                <a:latin typeface="Calibri" panose="020F0502020204030204" pitchFamily="34" charset="0"/>
                <a:ea typeface="Calibri" panose="020F0502020204030204" pitchFamily="34" charset="0"/>
                <a:cs typeface="Times New Roman" panose="02020603050405020304" pitchFamily="18" charset="0"/>
              </a:rPr>
              <a:t>Explain that today we are thinking about </a:t>
            </a:r>
            <a:r>
              <a:rPr lang="en-GB" sz="1800" b="1" dirty="0">
                <a:effectLst/>
                <a:latin typeface="Calibri" panose="020F0502020204030204" pitchFamily="34" charset="0"/>
                <a:ea typeface="Calibri" panose="020F0502020204030204" pitchFamily="34" charset="0"/>
                <a:cs typeface="Times New Roman" panose="02020603050405020304" pitchFamily="18" charset="0"/>
              </a:rPr>
              <a:t>adapting to the changes in our climate. </a:t>
            </a:r>
          </a:p>
          <a:p>
            <a:pPr marL="0" marR="0" lvl="0" indent="0" algn="l" defTabSz="914400" rtl="0" eaLnBrk="1" fontAlgn="auto" latinLnBrk="0" hangingPunct="1">
              <a:lnSpc>
                <a:spcPct val="100000"/>
              </a:lnSpc>
              <a:spcBef>
                <a:spcPts val="0"/>
              </a:spcBef>
              <a:spcAft>
                <a:spcPts val="800"/>
              </a:spcAft>
              <a:buClrTx/>
              <a:buSzTx/>
              <a:buFontTx/>
              <a:buNone/>
              <a:tabLst/>
              <a:defRPr/>
            </a:pPr>
            <a:r>
              <a:rPr lang="en-GB" sz="1800" b="0" dirty="0">
                <a:effectLst/>
                <a:latin typeface="Calibri" panose="020F0502020204030204" pitchFamily="34" charset="0"/>
                <a:ea typeface="Calibri" panose="020F0502020204030204" pitchFamily="34" charset="0"/>
                <a:cs typeface="Times New Roman" panose="02020603050405020304" pitchFamily="18" charset="0"/>
              </a:rPr>
              <a:t>Check children understand the words in bold. Refer to the glossary in the article or slide 3.</a:t>
            </a:r>
          </a:p>
          <a:p>
            <a:pPr marL="0" marR="0" lvl="0" indent="0" algn="l" defTabSz="914400" rtl="0" eaLnBrk="1" fontAlgn="auto" latinLnBrk="0" hangingPunct="1">
              <a:lnSpc>
                <a:spcPct val="100000"/>
              </a:lnSpc>
              <a:spcBef>
                <a:spcPts val="0"/>
              </a:spcBef>
              <a:spcAft>
                <a:spcPts val="80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6</a:t>
            </a:fld>
            <a:endParaRPr lang="en-GB" dirty="0"/>
          </a:p>
        </p:txBody>
      </p:sp>
    </p:spTree>
    <p:extLst>
      <p:ext uri="{BB962C8B-B14F-4D97-AF65-F5344CB8AC3E}">
        <p14:creationId xmlns:p14="http://schemas.microsoft.com/office/powerpoint/2010/main" val="7309142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800"/>
              </a:spcAft>
              <a:buClrTx/>
              <a:buSzTx/>
              <a:buFontTx/>
              <a:buNone/>
              <a:tabLst/>
              <a:defRPr/>
            </a:pPr>
            <a:r>
              <a:rPr lang="en-GB" sz="1800" dirty="0">
                <a:effectLst/>
                <a:latin typeface="Calibri" panose="020F0502020204030204" pitchFamily="34" charset="0"/>
                <a:ea typeface="Calibri" panose="020F0502020204030204" pitchFamily="34" charset="0"/>
                <a:cs typeface="Times New Roman" panose="02020603050405020304" pitchFamily="18" charset="0"/>
              </a:rPr>
              <a:t>The photograph show Venus Williams playing tennis. Tennis players were some of the athletes most affected by the heat in the Tokyo Olympics. It was suggested that ‘high impact sports’ should have more recovery breaks planned in. High impact sports involve lots of jumping and running.</a:t>
            </a:r>
          </a:p>
          <a:p>
            <a:pPr>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Which other sports do children think might need more breaks?</a:t>
            </a:r>
          </a:p>
          <a:p>
            <a:pPr marL="0" marR="0" lvl="0" indent="0" algn="l" defTabSz="914400" rtl="0" eaLnBrk="1" fontAlgn="auto" latinLnBrk="0" hangingPunct="1">
              <a:lnSpc>
                <a:spcPct val="100000"/>
              </a:lnSpc>
              <a:spcBef>
                <a:spcPts val="0"/>
              </a:spcBef>
              <a:spcAft>
                <a:spcPts val="80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7</a:t>
            </a:fld>
            <a:endParaRPr lang="en-GB" dirty="0"/>
          </a:p>
        </p:txBody>
      </p:sp>
    </p:spTree>
    <p:extLst>
      <p:ext uri="{BB962C8B-B14F-4D97-AF65-F5344CB8AC3E}">
        <p14:creationId xmlns:p14="http://schemas.microsoft.com/office/powerpoint/2010/main" val="36606269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800"/>
              </a:spcAft>
              <a:buClrTx/>
              <a:buSzTx/>
              <a:buFontTx/>
              <a:buNone/>
              <a:tabLst/>
              <a:defRPr/>
            </a:pPr>
            <a:r>
              <a:rPr lang="en-GB" sz="1800" dirty="0">
                <a:effectLst/>
                <a:latin typeface="Calibri" panose="020F0502020204030204" pitchFamily="34" charset="0"/>
                <a:ea typeface="Calibri" panose="020F0502020204030204" pitchFamily="34" charset="0"/>
                <a:cs typeface="Times New Roman" panose="02020603050405020304" pitchFamily="18" charset="0"/>
              </a:rPr>
              <a:t>If a person can’t be cooled down within 30 minutes, they risk getting heat stroke. Symptoms of heat stroke are increased breathing, having a temperature over 40</a:t>
            </a:r>
            <a:r>
              <a:rPr lang="en-GB" sz="2800" dirty="0"/>
              <a:t>°C</a:t>
            </a:r>
            <a:r>
              <a:rPr lang="en-GB" sz="1800" dirty="0">
                <a:effectLst/>
                <a:latin typeface="Calibri" panose="020F0502020204030204" pitchFamily="34" charset="0"/>
                <a:ea typeface="Calibri" panose="020F0502020204030204" pitchFamily="34" charset="0"/>
                <a:cs typeface="Times New Roman" panose="02020603050405020304" pitchFamily="18" charset="0"/>
              </a:rPr>
              <a:t> and having a rapid heat beat. This is an emergency and a doctor is needed.</a:t>
            </a:r>
          </a:p>
          <a:p>
            <a:pPr>
              <a:spcAft>
                <a:spcPts val="800"/>
              </a:spcAft>
            </a:pP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We get hot when we take part in sports. Summer sports events increase the risk of athletes and spectators getting too hot. It would be helpful to know how hot events </a:t>
            </a:r>
            <a:r>
              <a:rPr lang="en-GB" sz="1800" b="1" dirty="0">
                <a:effectLst/>
                <a:latin typeface="Calibri" panose="020F0502020204030204" pitchFamily="34" charset="0"/>
                <a:ea typeface="Calibri" panose="020F0502020204030204" pitchFamily="34" charset="0"/>
                <a:cs typeface="Times New Roman" panose="02020603050405020304" pitchFamily="18" charset="0"/>
              </a:rPr>
              <a:t>could</a:t>
            </a:r>
            <a:r>
              <a:rPr lang="en-GB" sz="1800" dirty="0">
                <a:effectLst/>
                <a:latin typeface="Calibri" panose="020F0502020204030204" pitchFamily="34" charset="0"/>
                <a:ea typeface="Calibri" panose="020F0502020204030204" pitchFamily="34" charset="0"/>
                <a:cs typeface="Times New Roman" panose="02020603050405020304" pitchFamily="18" charset="0"/>
              </a:rPr>
              <a:t> get in different locations so that we can be more prepared.</a:t>
            </a:r>
          </a:p>
          <a:p>
            <a:pPr marL="0" marR="0" lvl="0" indent="0" algn="l" defTabSz="914400" rtl="0" eaLnBrk="1" fontAlgn="auto" latinLnBrk="0" hangingPunct="1">
              <a:lnSpc>
                <a:spcPct val="100000"/>
              </a:lnSpc>
              <a:spcBef>
                <a:spcPts val="0"/>
              </a:spcBef>
              <a:spcAft>
                <a:spcPts val="80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8</a:t>
            </a:fld>
            <a:endParaRPr lang="en-GB" dirty="0"/>
          </a:p>
        </p:txBody>
      </p:sp>
    </p:spTree>
    <p:extLst>
      <p:ext uri="{BB962C8B-B14F-4D97-AF65-F5344CB8AC3E}">
        <p14:creationId xmlns:p14="http://schemas.microsoft.com/office/powerpoint/2010/main" val="19555983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200" dirty="0">
                <a:solidFill>
                  <a:srgbClr val="292929"/>
                </a:solidFill>
                <a:effectLst/>
                <a:latin typeface="Calibri" panose="020F0502020204030204" pitchFamily="34" charset="0"/>
                <a:ea typeface="Calibri" panose="020F0502020204030204" pitchFamily="34" charset="0"/>
                <a:cs typeface="Calibri" panose="020F0502020204030204" pitchFamily="34" charset="0"/>
              </a:rPr>
              <a:t>Climate change means that we are likely to have more extreme heatwaves. </a:t>
            </a:r>
          </a:p>
          <a:p>
            <a:pPr>
              <a:lnSpc>
                <a:spcPct val="107000"/>
              </a:lnSpc>
              <a:spcAft>
                <a:spcPts val="800"/>
              </a:spcAft>
            </a:pPr>
            <a:r>
              <a:rPr lang="en-GB" sz="1200" dirty="0">
                <a:solidFill>
                  <a:srgbClr val="292929"/>
                </a:solidFill>
                <a:effectLst/>
                <a:latin typeface="Calibri" panose="020F0502020204030204" pitchFamily="34" charset="0"/>
                <a:ea typeface="Calibri" panose="020F0502020204030204" pitchFamily="34" charset="0"/>
                <a:cs typeface="Calibri" panose="020F0502020204030204" pitchFamily="34" charset="0"/>
              </a:rPr>
              <a:t>The 2020 Summer Olympics in Tokyo was the hottest ever and some athletes struggled to cope.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200" dirty="0">
                <a:effectLst/>
                <a:latin typeface="Calibri" panose="020F0502020204030204" pitchFamily="34" charset="0"/>
                <a:ea typeface="Calibri" panose="020F0502020204030204" pitchFamily="34" charset="0"/>
                <a:cs typeface="Times New Roman" panose="02020603050405020304" pitchFamily="18" charset="0"/>
              </a:rPr>
              <a:t>Ask - Which of these ideas could we use for school sports events? Do they have other ideas too?</a:t>
            </a:r>
          </a:p>
          <a:p>
            <a:pPr marL="0" marR="215900" lvl="0" indent="0" algn="just"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9</a:t>
            </a:fld>
            <a:endParaRPr lang="en-GB" dirty="0"/>
          </a:p>
        </p:txBody>
      </p:sp>
    </p:spTree>
    <p:extLst>
      <p:ext uri="{BB962C8B-B14F-4D97-AF65-F5344CB8AC3E}">
        <p14:creationId xmlns:p14="http://schemas.microsoft.com/office/powerpoint/2010/main" val="42787693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8" Type="http://schemas.openxmlformats.org/officeDocument/2006/relationships/hyperlink" Target="https://pstt.org.uk/who-we-are/our-team/staff/sarah-eames" TargetMode="External"/><Relationship Id="rId13" Type="http://schemas.openxmlformats.org/officeDocument/2006/relationships/image" Target="../media/image65.png"/><Relationship Id="rId3" Type="http://schemas.openxmlformats.org/officeDocument/2006/relationships/image" Target="../media/image60.jpeg"/><Relationship Id="rId7" Type="http://schemas.openxmlformats.org/officeDocument/2006/relationships/image" Target="../media/image62.png"/><Relationship Id="rId12" Type="http://schemas.openxmlformats.org/officeDocument/2006/relationships/hyperlink" Target="https://pstt.org.uk/who-we-are/our-team/staff/Kulvinder-Johal" TargetMode="External"/><Relationship Id="rId2" Type="http://schemas.openxmlformats.org/officeDocument/2006/relationships/hyperlink" Target="https://pstt.org.uk/who-we-are/our-team/staff/kate-redhead" TargetMode="External"/><Relationship Id="rId1" Type="http://schemas.openxmlformats.org/officeDocument/2006/relationships/slideMaster" Target="../slideMasters/slideMaster2.xml"/><Relationship Id="rId6" Type="http://schemas.openxmlformats.org/officeDocument/2006/relationships/hyperlink" Target="https://pstt.org.uk/who-we-are/our-team/staff/kathy-schofield" TargetMode="External"/><Relationship Id="rId11" Type="http://schemas.openxmlformats.org/officeDocument/2006/relationships/image" Target="../media/image64.png"/><Relationship Id="rId5" Type="http://schemas.openxmlformats.org/officeDocument/2006/relationships/image" Target="../media/image61.png"/><Relationship Id="rId15" Type="http://schemas.openxmlformats.org/officeDocument/2006/relationships/image" Target="../media/image66.png"/><Relationship Id="rId10" Type="http://schemas.openxmlformats.org/officeDocument/2006/relationships/hyperlink" Target="https://pstt.org.uk/who-we-are/our-team/staff/Tom-Holloway" TargetMode="External"/><Relationship Id="rId4" Type="http://schemas.openxmlformats.org/officeDocument/2006/relationships/hyperlink" Target="https://pstt.org.uk/who-we-are/our-team/staff/ruth-shallcross" TargetMode="External"/><Relationship Id="rId9" Type="http://schemas.openxmlformats.org/officeDocument/2006/relationships/image" Target="../media/image63.png"/><Relationship Id="rId14" Type="http://schemas.openxmlformats.org/officeDocument/2006/relationships/hyperlink" Target="https://pstt.org.uk/who-we-are/our-team/staff/Claire-Seeley" TargetMode="External"/></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hyperlink" Target="https://pstt.org.uk/what-we-do/support-ite" TargetMode="External"/><Relationship Id="rId1" Type="http://schemas.openxmlformats.org/officeDocument/2006/relationships/slideMaster" Target="../slideMasters/slideMaster2.xml"/><Relationship Id="rId5" Type="http://schemas.openxmlformats.org/officeDocument/2006/relationships/image" Target="../media/image69.png"/><Relationship Id="rId4" Type="http://schemas.openxmlformats.org/officeDocument/2006/relationships/image" Target="../media/image68.png"/></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hyperlink" Target="http://www.psqm.org.uk/" TargetMode="External"/><Relationship Id="rId1" Type="http://schemas.openxmlformats.org/officeDocument/2006/relationships/slideMaster" Target="../slideMasters/slideMaster2.xml"/></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hyperlink" Target="https://www.sserc.org.uk/" TargetMode="External"/><Relationship Id="rId1" Type="http://schemas.openxmlformats.org/officeDocument/2006/relationships/slideMaster" Target="../slideMasters/slideMaster2.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Master" Target="../slideMasters/slideMaster2.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Master" Target="../slideMasters/slideMaster2.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www.pstt.org.uk/" TargetMode="External"/><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emf"/><Relationship Id="rId7" Type="http://schemas.openxmlformats.org/officeDocument/2006/relationships/image" Target="../media/image8.png"/><Relationship Id="rId2" Type="http://schemas.openxmlformats.org/officeDocument/2006/relationships/hyperlink" Target="http://www.wowscience.co.uk/" TargetMode="External"/><Relationship Id="rId1" Type="http://schemas.openxmlformats.org/officeDocument/2006/relationships/slideMaster" Target="../slideMasters/slideMaster1.xml"/><Relationship Id="rId6" Type="http://schemas.openxmlformats.org/officeDocument/2006/relationships/hyperlink" Target="http://www.explorify.uk/" TargetMode="External"/><Relationship Id="rId5" Type="http://schemas.openxmlformats.org/officeDocument/2006/relationships/image" Target="../media/image5.png"/><Relationship Id="rId4" Type="http://schemas.openxmlformats.org/officeDocument/2006/relationships/image" Target="../media/image4.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s://pstt.org.uk/resources/curriculum-materials" TargetMode="Externa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hyperlink" Target="https://pstt.org.uk/resources/commercially-available-resources" TargetMode="Externa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s://pstt.org.uk/resources/curriculum-materials/assessment" TargetMode="Externa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hyperlink" Target="https://pstt.org.uk/application/files/5916/5364/0014/Summer_2022__Why__How_Magazine_Issue_15.pdf" TargetMode="External"/><Relationship Id="rId2" Type="http://schemas.openxmlformats.org/officeDocument/2006/relationships/image" Target="../media/image12.jpeg"/><Relationship Id="rId1" Type="http://schemas.openxmlformats.org/officeDocument/2006/relationships/slideMaster" Target="../slideMasters/slideMaster1.xml"/><Relationship Id="rId6" Type="http://schemas.openxmlformats.org/officeDocument/2006/relationships/image" Target="../media/image14.png"/><Relationship Id="rId5" Type="http://schemas.openxmlformats.org/officeDocument/2006/relationships/hyperlink" Target="https://pstt.org.uk/what-we-do/why-how-magazine" TargetMode="External"/><Relationship Id="rId4" Type="http://schemas.openxmlformats.org/officeDocument/2006/relationships/image" Target="../media/image13.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hyperlink" Target="pstt.org.uk/resources/curriculum-materials/subject-leader" TargetMode="External"/><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s://pstt.org.uk/resources/curriculum-materials/enquiry-approaches" TargetMode="External"/><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s://pstt.org.uk/resources/curriculum-materials/enquiry-skills" TargetMode="External"/><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s://explorify.uk/" TargetMode="External"/><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https://pstt.org.uk/resources/curriculum-materials/bringing-back-glass" TargetMode="External"/><Relationship Id="rId1" Type="http://schemas.openxmlformats.org/officeDocument/2006/relationships/slideMaster" Target="../slideMasters/slideMaster1.xml"/><Relationship Id="rId4" Type="http://schemas.openxmlformats.org/officeDocument/2006/relationships/image" Target="../media/image20.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hyperlink" Target="https://pstt.org.uk/resources/curriculum-materials/ASJLM" TargetMode="External"/><Relationship Id="rId1" Type="http://schemas.openxmlformats.org/officeDocument/2006/relationships/slideMaster" Target="../slideMasters/slideMaster1.xml"/><Relationship Id="rId5" Type="http://schemas.openxmlformats.org/officeDocument/2006/relationships/image" Target="../media/image23.png"/><Relationship Id="rId4" Type="http://schemas.openxmlformats.org/officeDocument/2006/relationships/image" Target="../media/image22.png"/></Relationships>
</file>

<file path=ppt/slideLayouts/_rels/slideLayout26.xml.rels><?xml version="1.0" encoding="UTF-8" standalone="yes"?>
<Relationships xmlns="http://schemas.openxmlformats.org/package/2006/relationships"><Relationship Id="rId3" Type="http://schemas.openxmlformats.org/officeDocument/2006/relationships/hyperlink" Target="pstt.org.uk/resources/curriculum-materials/Starters-for-Science" TargetMode="External"/><Relationship Id="rId2" Type="http://schemas.openxmlformats.org/officeDocument/2006/relationships/image" Target="../media/image24.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s://pstt.org.uk/resources/curriculum-materials/eyfs-science" TargetMode="External"/><Relationship Id="rId1" Type="http://schemas.openxmlformats.org/officeDocument/2006/relationships/slideMaster" Target="../slideMasters/slideMaster1.xml"/><Relationship Id="rId4" Type="http://schemas.openxmlformats.org/officeDocument/2006/relationships/image" Target="../media/image26.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hyperlink" Target="https://pstt.org.uk/resources/curriculum-materials/Inclusion-in-Primary-Science" TargetMode="External"/><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hyperlink" Target="https://pstt.org.uk/resources/curriculum-materials/Science-for-One" TargetMode="External"/><Relationship Id="rId1" Type="http://schemas.openxmlformats.org/officeDocument/2006/relationships/slideMaster" Target="../slideMasters/slideMaster1.xml"/><Relationship Id="rId4" Type="http://schemas.openxmlformats.org/officeDocument/2006/relationships/image" Target="../media/image29.jpe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hyperlink" Target="https://www.science-sparks.com/" TargetMode="External"/><Relationship Id="rId1" Type="http://schemas.openxmlformats.org/officeDocument/2006/relationships/slideMaster" Target="../slideMasters/slideMaster1.xml"/><Relationship Id="rId4" Type="http://schemas.openxmlformats.org/officeDocument/2006/relationships/hyperlink" Target="pstt.org.uk/resources/curriculum-materials/Science-Fun-at-Home" TargetMode="Externa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s://pstt.org.uk/resources/curriculum-materials/UK-Wildlife" TargetMode="External"/><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hyperlink" Target="https://pstt.org.uk/resources/curriculum-materials/science-reading-challenge" TargetMode="External"/><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hyperlink" Target="https://pstt.org.uk/resources/curriculum-materials/cutting-edge-science-primary-schools" TargetMode="External"/><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8" Type="http://schemas.openxmlformats.org/officeDocument/2006/relationships/image" Target="../media/image38.jpeg"/><Relationship Id="rId3" Type="http://schemas.openxmlformats.org/officeDocument/2006/relationships/hyperlink" Target="https://www.lcfc.com/community" TargetMode="External"/><Relationship Id="rId7" Type="http://schemas.openxmlformats.org/officeDocument/2006/relationships/image" Target="../media/image37.jpeg"/><Relationship Id="rId2" Type="http://schemas.openxmlformats.org/officeDocument/2006/relationships/hyperlink" Target="https://pstt.org.uk/resources/curriculum-materials/city-science-stars" TargetMode="External"/><Relationship Id="rId1" Type="http://schemas.openxmlformats.org/officeDocument/2006/relationships/slideMaster" Target="../slideMasters/slideMaster1.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4.jpe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hyperlink" Target="https://pstt.org.uk/what-we-do/Climate-Science-Education" TargetMode="External"/><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Master" Target="../slideMasters/slideMaster1.xml"/><Relationship Id="rId4" Type="http://schemas.openxmlformats.org/officeDocument/2006/relationships/hyperlink" Target="pstt.org.uk/resources/curriculum-materials/Whistlestop-Science-Weeks" TargetMode="Externa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hyperlink" Target="http://www.wowscience.co.uk/" TargetMode="External"/><Relationship Id="rId1" Type="http://schemas.openxmlformats.org/officeDocument/2006/relationships/slideMaster" Target="../slideMasters/slideMaster1.xml"/><Relationship Id="rId5" Type="http://schemas.openxmlformats.org/officeDocument/2006/relationships/image" Target="../media/image44.png"/><Relationship Id="rId4" Type="http://schemas.openxmlformats.org/officeDocument/2006/relationships/image" Target="../media/image43.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hyperlink" Target="https://pstt.org.uk/resources/curriculum-materials/Titanic-Investigations" TargetMode="External"/><Relationship Id="rId1" Type="http://schemas.openxmlformats.org/officeDocument/2006/relationships/slideMaster" Target="../slideMasters/slideMaster1.xml"/><Relationship Id="rId5" Type="http://schemas.openxmlformats.org/officeDocument/2006/relationships/image" Target="../media/image47.png"/><Relationship Id="rId4" Type="http://schemas.openxmlformats.org/officeDocument/2006/relationships/image" Target="../media/image46.png"/></Relationships>
</file>

<file path=ppt/slideLayouts/_rels/slideLayout39.xml.rels><?xml version="1.0" encoding="UTF-8" standalone="yes"?>
<Relationships xmlns="http://schemas.openxmlformats.org/package/2006/relationships"><Relationship Id="rId3" Type="http://schemas.openxmlformats.org/officeDocument/2006/relationships/hyperlink" Target="https://www.childrensuniversity.co.uk/home/" TargetMode="External"/><Relationship Id="rId2" Type="http://schemas.openxmlformats.org/officeDocument/2006/relationships/hyperlink" Target="https://pstt.org.uk/resources/curriculum-materials/childrens-university-stem-clubs" TargetMode="External"/><Relationship Id="rId1" Type="http://schemas.openxmlformats.org/officeDocument/2006/relationships/slideMaster" Target="../slideMasters/slideMaster1.xml"/><Relationship Id="rId6" Type="http://schemas.openxmlformats.org/officeDocument/2006/relationships/image" Target="../media/image50.jpeg"/><Relationship Id="rId5" Type="http://schemas.openxmlformats.org/officeDocument/2006/relationships/image" Target="../media/image49.jpeg"/><Relationship Id="rId4" Type="http://schemas.openxmlformats.org/officeDocument/2006/relationships/image" Target="../media/image48.gif"/></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hyperlink" Target="https://jurassiccoast.org/" TargetMode="External"/><Relationship Id="rId2" Type="http://schemas.openxmlformats.org/officeDocument/2006/relationships/hyperlink" Target="https://pstt.org.uk/resources/curriculum-materials/big-jurassic-classroom" TargetMode="External"/><Relationship Id="rId1" Type="http://schemas.openxmlformats.org/officeDocument/2006/relationships/slideMaster" Target="../slideMasters/slideMaster1.xml"/><Relationship Id="rId5" Type="http://schemas.openxmlformats.org/officeDocument/2006/relationships/image" Target="../media/image52.jpeg"/><Relationship Id="rId4" Type="http://schemas.openxmlformats.org/officeDocument/2006/relationships/image" Target="../media/image51.jpe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hyperlink" Target="https://pstt.org.uk/resources/curriculum-materials/learning-science-together" TargetMode="External"/><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hyperlink" Target="https://pstt.org.uk/resources/curriculum-materials/chain-reaction" TargetMode="External"/><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hyperlink" Target="https://pstt.org.uk/resources/resources-available-through-tts/playground-science" TargetMode="External"/><Relationship Id="rId1" Type="http://schemas.openxmlformats.org/officeDocument/2006/relationships/slideMaster" Target="../slideMasters/slideMaster1.xml"/><Relationship Id="rId5" Type="http://schemas.openxmlformats.org/officeDocument/2006/relationships/image" Target="../media/image57.jpeg"/><Relationship Id="rId4" Type="http://schemas.openxmlformats.org/officeDocument/2006/relationships/image" Target="../media/image56.jpe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hyperlink" Target="https://pstt.org.uk/resources/resources-available-through-tts/see-through-science" TargetMode="External"/><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3" Type="http://schemas.openxmlformats.org/officeDocument/2006/relationships/hyperlink" Target="https://pstt.org.uk/what-we-do/primary-science-teacher-awards" TargetMode="External"/><Relationship Id="rId2" Type="http://schemas.openxmlformats.org/officeDocument/2006/relationships/image" Target="../media/image59.jpe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8" Type="http://schemas.openxmlformats.org/officeDocument/2006/relationships/hyperlink" Target="https://pstt.org.uk/who-we-are/our-team/staff/sarah-eames" TargetMode="External"/><Relationship Id="rId13" Type="http://schemas.openxmlformats.org/officeDocument/2006/relationships/image" Target="../media/image65.png"/><Relationship Id="rId3" Type="http://schemas.openxmlformats.org/officeDocument/2006/relationships/image" Target="../media/image60.jpeg"/><Relationship Id="rId7" Type="http://schemas.openxmlformats.org/officeDocument/2006/relationships/image" Target="../media/image62.png"/><Relationship Id="rId12" Type="http://schemas.openxmlformats.org/officeDocument/2006/relationships/hyperlink" Target="https://pstt.org.uk/who-we-are/our-team/staff/Kulvinder-Johal" TargetMode="External"/><Relationship Id="rId2" Type="http://schemas.openxmlformats.org/officeDocument/2006/relationships/hyperlink" Target="https://pstt.org.uk/who-we-are/our-team/staff/kate-redhead" TargetMode="External"/><Relationship Id="rId1" Type="http://schemas.openxmlformats.org/officeDocument/2006/relationships/slideMaster" Target="../slideMasters/slideMaster1.xml"/><Relationship Id="rId6" Type="http://schemas.openxmlformats.org/officeDocument/2006/relationships/hyperlink" Target="https://pstt.org.uk/who-we-are/our-team/staff/kathy-schofield" TargetMode="External"/><Relationship Id="rId11" Type="http://schemas.openxmlformats.org/officeDocument/2006/relationships/image" Target="../media/image64.png"/><Relationship Id="rId5" Type="http://schemas.openxmlformats.org/officeDocument/2006/relationships/image" Target="../media/image61.png"/><Relationship Id="rId15" Type="http://schemas.openxmlformats.org/officeDocument/2006/relationships/image" Target="../media/image66.png"/><Relationship Id="rId10" Type="http://schemas.openxmlformats.org/officeDocument/2006/relationships/hyperlink" Target="https://pstt.org.uk/who-we-are/our-team/staff/Tom-Holloway" TargetMode="External"/><Relationship Id="rId4" Type="http://schemas.openxmlformats.org/officeDocument/2006/relationships/hyperlink" Target="https://pstt.org.uk/who-we-are/our-team/staff/ruth-shallcross" TargetMode="External"/><Relationship Id="rId9" Type="http://schemas.openxmlformats.org/officeDocument/2006/relationships/image" Target="../media/image63.png"/><Relationship Id="rId14" Type="http://schemas.openxmlformats.org/officeDocument/2006/relationships/hyperlink" Target="https://pstt.org.uk/who-we-are/our-team/staff/Claire-Seeley" TargetMode="Externa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hyperlink" Target="https://pstt.org.uk/what-we-do/support-ite" TargetMode="External"/><Relationship Id="rId1" Type="http://schemas.openxmlformats.org/officeDocument/2006/relationships/slideMaster" Target="../slideMasters/slideMaster1.xml"/><Relationship Id="rId5" Type="http://schemas.openxmlformats.org/officeDocument/2006/relationships/image" Target="../media/image69.png"/><Relationship Id="rId4" Type="http://schemas.openxmlformats.org/officeDocument/2006/relationships/image" Target="../media/image68.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hyperlink" Target="http://www.psqm.org.uk/" TargetMode="External"/><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hyperlink" Target="https://www.sserc.org.uk/" TargetMode="External"/><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www.pstt.org.uk/" TargetMode="External"/><Relationship Id="rId1" Type="http://schemas.openxmlformats.org/officeDocument/2006/relationships/slideMaster" Target="../slideMasters/slideMaster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7.emf"/><Relationship Id="rId7" Type="http://schemas.openxmlformats.org/officeDocument/2006/relationships/image" Target="../media/image8.png"/><Relationship Id="rId2" Type="http://schemas.openxmlformats.org/officeDocument/2006/relationships/hyperlink" Target="http://www.wowscience.co.uk/" TargetMode="External"/><Relationship Id="rId1" Type="http://schemas.openxmlformats.org/officeDocument/2006/relationships/slideMaster" Target="../slideMasters/slideMaster2.xml"/><Relationship Id="rId6" Type="http://schemas.openxmlformats.org/officeDocument/2006/relationships/hyperlink" Target="http://www.explorify.uk/" TargetMode="External"/><Relationship Id="rId5" Type="http://schemas.openxmlformats.org/officeDocument/2006/relationships/image" Target="../media/image5.png"/><Relationship Id="rId4" Type="http://schemas.openxmlformats.org/officeDocument/2006/relationships/image" Target="../media/image4.png"/></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s://pstt.org.uk/resources/curriculum-materials" TargetMode="External"/><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hyperlink" Target="https://pstt.org.uk/resources/commercially-available-resources" TargetMode="External"/><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s://pstt.org.uk/resources/curriculum-materials/assessment" TargetMode="External"/><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3" Type="http://schemas.openxmlformats.org/officeDocument/2006/relationships/hyperlink" Target="https://pstt.org.uk/application/files/5916/5364/0014/Summer_2022__Why__How_Magazine_Issue_15.pdf" TargetMode="External"/><Relationship Id="rId2" Type="http://schemas.openxmlformats.org/officeDocument/2006/relationships/image" Target="../media/image12.jpeg"/><Relationship Id="rId1" Type="http://schemas.openxmlformats.org/officeDocument/2006/relationships/slideMaster" Target="../slideMasters/slideMaster2.xml"/><Relationship Id="rId6" Type="http://schemas.openxmlformats.org/officeDocument/2006/relationships/image" Target="../media/image14.png"/><Relationship Id="rId5" Type="http://schemas.openxmlformats.org/officeDocument/2006/relationships/hyperlink" Target="https://pstt.org.uk/what-we-do/why-how-magazine" TargetMode="External"/><Relationship Id="rId4" Type="http://schemas.openxmlformats.org/officeDocument/2006/relationships/image" Target="../media/image13.jpeg"/></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hyperlink" Target="pstt.org.uk/resources/curriculum-materials/subject-leader" TargetMode="External"/><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s://pstt.org.uk/resources/curriculum-materials/enquiry-approaches" TargetMode="External"/><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s://pstt.org.uk/resources/curriculum-materials/enquiry-skills" TargetMode="External"/><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s://explorify.uk/" TargetMode="External"/><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https://pstt.org.uk/resources/curriculum-materials/bringing-back-glass" TargetMode="External"/><Relationship Id="rId1" Type="http://schemas.openxmlformats.org/officeDocument/2006/relationships/slideMaster" Target="../slideMasters/slideMaster2.xml"/><Relationship Id="rId4" Type="http://schemas.openxmlformats.org/officeDocument/2006/relationships/image" Target="../media/image20.png"/></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hyperlink" Target="https://pstt.org.uk/resources/curriculum-materials/ASJLM" TargetMode="External"/><Relationship Id="rId1" Type="http://schemas.openxmlformats.org/officeDocument/2006/relationships/slideMaster" Target="../slideMasters/slideMaster2.xml"/><Relationship Id="rId5" Type="http://schemas.openxmlformats.org/officeDocument/2006/relationships/image" Target="../media/image23.png"/><Relationship Id="rId4" Type="http://schemas.openxmlformats.org/officeDocument/2006/relationships/image" Target="../media/image22.png"/></Relationships>
</file>

<file path=ppt/slideLayouts/_rels/slideLayout78.xml.rels><?xml version="1.0" encoding="UTF-8" standalone="yes"?>
<Relationships xmlns="http://schemas.openxmlformats.org/package/2006/relationships"><Relationship Id="rId3" Type="http://schemas.openxmlformats.org/officeDocument/2006/relationships/hyperlink" Target="pstt.org.uk/resources/curriculum-materials/Starters-for-Science" TargetMode="External"/><Relationship Id="rId2" Type="http://schemas.openxmlformats.org/officeDocument/2006/relationships/image" Target="../media/image24.jpeg"/><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s://pstt.org.uk/resources/curriculum-materials/eyfs-science" TargetMode="External"/><Relationship Id="rId1" Type="http://schemas.openxmlformats.org/officeDocument/2006/relationships/slideMaster" Target="../slideMasters/slideMaster2.xml"/><Relationship Id="rId4" Type="http://schemas.openxmlformats.org/officeDocument/2006/relationships/image" Target="../media/image26.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hyperlink" Target="https://pstt.org.uk/resources/curriculum-materials/Inclusion-in-Primary-Science" TargetMode="External"/><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hyperlink" Target="https://pstt.org.uk/resources/curriculum-materials/Science-for-One" TargetMode="External"/><Relationship Id="rId1" Type="http://schemas.openxmlformats.org/officeDocument/2006/relationships/slideMaster" Target="../slideMasters/slideMaster2.xml"/><Relationship Id="rId4" Type="http://schemas.openxmlformats.org/officeDocument/2006/relationships/image" Target="../media/image29.jpeg"/></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hyperlink" Target="https://www.science-sparks.com/" TargetMode="External"/><Relationship Id="rId1" Type="http://schemas.openxmlformats.org/officeDocument/2006/relationships/slideMaster" Target="../slideMasters/slideMaster2.xml"/><Relationship Id="rId4" Type="http://schemas.openxmlformats.org/officeDocument/2006/relationships/hyperlink" Target="pstt.org.uk/resources/curriculum-materials/Science-Fun-at-Home" TargetMode="External"/></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s://pstt.org.uk/resources/curriculum-materials/UK-Wildlife" TargetMode="External"/><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hyperlink" Target="https://pstt.org.uk/resources/curriculum-materials/science-reading-challenge" TargetMode="External"/><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hyperlink" Target="https://pstt.org.uk/resources/curriculum-materials/cutting-edge-science-primary-schools" TargetMode="External"/><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8" Type="http://schemas.openxmlformats.org/officeDocument/2006/relationships/image" Target="../media/image38.jpeg"/><Relationship Id="rId3" Type="http://schemas.openxmlformats.org/officeDocument/2006/relationships/hyperlink" Target="https://www.lcfc.com/community" TargetMode="External"/><Relationship Id="rId7" Type="http://schemas.openxmlformats.org/officeDocument/2006/relationships/image" Target="../media/image37.jpeg"/><Relationship Id="rId2" Type="http://schemas.openxmlformats.org/officeDocument/2006/relationships/hyperlink" Target="https://pstt.org.uk/resources/curriculum-materials/city-science-stars" TargetMode="External"/><Relationship Id="rId1" Type="http://schemas.openxmlformats.org/officeDocument/2006/relationships/slideMaster" Target="../slideMasters/slideMaster2.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4.jpeg"/></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hyperlink" Target="https://pstt.org.uk/what-we-do/Climate-Science-Education" TargetMode="External"/><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Master" Target="../slideMasters/slideMaster2.xml"/><Relationship Id="rId4" Type="http://schemas.openxmlformats.org/officeDocument/2006/relationships/hyperlink" Target="pstt.org.uk/resources/curriculum-materials/Whistlestop-Science-Weeks" TargetMode="External"/></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hyperlink" Target="http://www.wowscience.co.uk/" TargetMode="External"/><Relationship Id="rId1" Type="http://schemas.openxmlformats.org/officeDocument/2006/relationships/slideMaster" Target="../slideMasters/slideMaster2.xml"/><Relationship Id="rId5" Type="http://schemas.openxmlformats.org/officeDocument/2006/relationships/image" Target="../media/image44.png"/><Relationship Id="rId4" Type="http://schemas.openxmlformats.org/officeDocument/2006/relationships/image" Target="../media/image43.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hyperlink" Target="https://pstt.org.uk/resources/curriculum-materials/Titanic-Investigations" TargetMode="External"/><Relationship Id="rId1" Type="http://schemas.openxmlformats.org/officeDocument/2006/relationships/slideMaster" Target="../slideMasters/slideMaster2.xml"/><Relationship Id="rId5" Type="http://schemas.openxmlformats.org/officeDocument/2006/relationships/image" Target="../media/image47.png"/><Relationship Id="rId4" Type="http://schemas.openxmlformats.org/officeDocument/2006/relationships/image" Target="../media/image46.png"/></Relationships>
</file>

<file path=ppt/slideLayouts/_rels/slideLayout91.xml.rels><?xml version="1.0" encoding="UTF-8" standalone="yes"?>
<Relationships xmlns="http://schemas.openxmlformats.org/package/2006/relationships"><Relationship Id="rId3" Type="http://schemas.openxmlformats.org/officeDocument/2006/relationships/hyperlink" Target="https://www.childrensuniversity.co.uk/home/" TargetMode="External"/><Relationship Id="rId2" Type="http://schemas.openxmlformats.org/officeDocument/2006/relationships/hyperlink" Target="https://pstt.org.uk/resources/curriculum-materials/childrens-university-stem-clubs" TargetMode="External"/><Relationship Id="rId1" Type="http://schemas.openxmlformats.org/officeDocument/2006/relationships/slideMaster" Target="../slideMasters/slideMaster2.xml"/><Relationship Id="rId6" Type="http://schemas.openxmlformats.org/officeDocument/2006/relationships/image" Target="../media/image50.jpeg"/><Relationship Id="rId5" Type="http://schemas.openxmlformats.org/officeDocument/2006/relationships/image" Target="../media/image49.jpeg"/><Relationship Id="rId4" Type="http://schemas.openxmlformats.org/officeDocument/2006/relationships/image" Target="../media/image48.gif"/></Relationships>
</file>

<file path=ppt/slideLayouts/_rels/slideLayout92.xml.rels><?xml version="1.0" encoding="UTF-8" standalone="yes"?>
<Relationships xmlns="http://schemas.openxmlformats.org/package/2006/relationships"><Relationship Id="rId3" Type="http://schemas.openxmlformats.org/officeDocument/2006/relationships/hyperlink" Target="https://jurassiccoast.org/" TargetMode="External"/><Relationship Id="rId2" Type="http://schemas.openxmlformats.org/officeDocument/2006/relationships/hyperlink" Target="https://pstt.org.uk/resources/curriculum-materials/big-jurassic-classroom" TargetMode="External"/><Relationship Id="rId1" Type="http://schemas.openxmlformats.org/officeDocument/2006/relationships/slideMaster" Target="../slideMasters/slideMaster2.xml"/><Relationship Id="rId5" Type="http://schemas.openxmlformats.org/officeDocument/2006/relationships/image" Target="../media/image52.jpeg"/><Relationship Id="rId4" Type="http://schemas.openxmlformats.org/officeDocument/2006/relationships/image" Target="../media/image51.jpeg"/></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hyperlink" Target="https://pstt.org.uk/resources/curriculum-materials/learning-science-together" TargetMode="External"/><Relationship Id="rId1" Type="http://schemas.openxmlformats.org/officeDocument/2006/relationships/slideMaster" Target="../slideMasters/slideMaster2.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hyperlink" Target="https://pstt.org.uk/resources/curriculum-materials/chain-reaction" TargetMode="External"/><Relationship Id="rId1" Type="http://schemas.openxmlformats.org/officeDocument/2006/relationships/slideMaster" Target="../slideMasters/slideMaster2.xml"/></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hyperlink" Target="https://pstt.org.uk/resources/resources-available-through-tts/playground-science" TargetMode="External"/><Relationship Id="rId1" Type="http://schemas.openxmlformats.org/officeDocument/2006/relationships/slideMaster" Target="../slideMasters/slideMaster2.xml"/><Relationship Id="rId5" Type="http://schemas.openxmlformats.org/officeDocument/2006/relationships/image" Target="../media/image57.jpeg"/><Relationship Id="rId4" Type="http://schemas.openxmlformats.org/officeDocument/2006/relationships/image" Target="../media/image56.jpeg"/></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hyperlink" Target="https://pstt.org.uk/resources/resources-available-through-tts/see-through-science" TargetMode="External"/><Relationship Id="rId1" Type="http://schemas.openxmlformats.org/officeDocument/2006/relationships/slideMaster" Target="../slideMasters/slideMaster2.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Master" Target="../slideMasters/slideMaster2.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88A053-C971-0D49-84CA-DA10A947299C}"/>
              </a:ext>
            </a:extLst>
          </p:cNvPr>
          <p:cNvSpPr txBox="1">
            <a:spLocks noGrp="1"/>
          </p:cNvSpPr>
          <p:nvPr>
            <p:ph type="ctrTitle"/>
          </p:nvPr>
        </p:nvSpPr>
        <p:spPr>
          <a:xfrm>
            <a:off x="685800" y="1122360"/>
            <a:ext cx="7772397" cy="2387599"/>
          </a:xfrm>
        </p:spPr>
        <p:txBody>
          <a:bodyPr anchor="b" anchorCtr="1"/>
          <a:lstStyle>
            <a:lvl1pPr algn="ctr">
              <a:defRPr sz="5400"/>
            </a:lvl1pPr>
          </a:lstStyle>
          <a:p>
            <a:pPr lvl="0"/>
            <a:r>
              <a:rPr lang="en-US"/>
              <a:t>CLICK TO EDIT MASTER TITLE STYLE</a:t>
            </a:r>
          </a:p>
        </p:txBody>
      </p:sp>
      <p:sp>
        <p:nvSpPr>
          <p:cNvPr id="3" name="Subtitle 2">
            <a:extLst>
              <a:ext uri="{FF2B5EF4-FFF2-40B4-BE49-F238E27FC236}">
                <a16:creationId xmlns:a16="http://schemas.microsoft.com/office/drawing/2014/main" id="{5549900A-F2CF-E04C-AA04-AF2DC580583D}"/>
              </a:ext>
            </a:extLst>
          </p:cNvPr>
          <p:cNvSpPr txBox="1">
            <a:spLocks noGrp="1"/>
          </p:cNvSpPr>
          <p:nvPr>
            <p:ph type="subTitle" idx="1"/>
          </p:nvPr>
        </p:nvSpPr>
        <p:spPr>
          <a:xfrm>
            <a:off x="1143002" y="3602041"/>
            <a:ext cx="6858000" cy="1655761"/>
          </a:xfrm>
        </p:spPr>
        <p:txBody>
          <a:bodyPr anchorCtr="1"/>
          <a:lstStyle>
            <a:lvl1pPr marL="0" indent="0" algn="ctr">
              <a:buNone/>
              <a:defRPr sz="2400">
                <a:solidFill>
                  <a:srgbClr val="E10098"/>
                </a:solidFill>
              </a:defRPr>
            </a:lvl1pPr>
          </a:lstStyle>
          <a:p>
            <a:pPr lvl="0"/>
            <a:r>
              <a:rPr lang="en-US"/>
              <a:t>Click to edit Master subtitle style</a:t>
            </a:r>
          </a:p>
        </p:txBody>
      </p:sp>
      <p:sp>
        <p:nvSpPr>
          <p:cNvPr id="4" name="Date Placeholder 3">
            <a:extLst>
              <a:ext uri="{FF2B5EF4-FFF2-40B4-BE49-F238E27FC236}">
                <a16:creationId xmlns:a16="http://schemas.microsoft.com/office/drawing/2014/main" id="{0438E852-5834-A144-A446-E5BA3BAB8719}"/>
              </a:ext>
            </a:extLst>
          </p:cNvPr>
          <p:cNvSpPr txBox="1">
            <a:spLocks noGrp="1"/>
          </p:cNvSpPr>
          <p:nvPr>
            <p:ph type="dt" sz="half" idx="7"/>
          </p:nvPr>
        </p:nvSpPr>
        <p:spPr/>
        <p:txBody>
          <a:bodyPr/>
          <a:lstStyle>
            <a:lvl1pPr>
              <a:defRPr/>
            </a:lvl1pPr>
          </a:lstStyle>
          <a:p>
            <a:pPr lvl="0"/>
            <a:fld id="{89529726-D046-9C46-B135-4EB0DB188FD6}" type="datetime1">
              <a:rPr lang="en-GB"/>
              <a:pPr lvl="0"/>
              <a:t>24/07/2025</a:t>
            </a:fld>
            <a:endParaRPr lang="en-GB" dirty="0"/>
          </a:p>
        </p:txBody>
      </p:sp>
      <p:sp>
        <p:nvSpPr>
          <p:cNvPr id="5" name="Footer Placeholder 4">
            <a:extLst>
              <a:ext uri="{FF2B5EF4-FFF2-40B4-BE49-F238E27FC236}">
                <a16:creationId xmlns:a16="http://schemas.microsoft.com/office/drawing/2014/main" id="{2896C81A-E9FB-5947-A3B6-F6434B7B37E3}"/>
              </a:ext>
            </a:extLst>
          </p:cNvPr>
          <p:cNvSpPr txBox="1">
            <a:spLocks noGrp="1"/>
          </p:cNvSpPr>
          <p:nvPr>
            <p:ph type="ftr" sz="quarter" idx="9"/>
          </p:nvPr>
        </p:nvSpPr>
        <p:spPr/>
        <p:txBody>
          <a:bodyPr/>
          <a:lstStyle>
            <a:lvl1pPr>
              <a:defRPr/>
            </a:lvl1pPr>
          </a:lstStyle>
          <a:p>
            <a:pPr lvl="0"/>
            <a:endParaRPr lang="en-GB" dirty="0"/>
          </a:p>
        </p:txBody>
      </p:sp>
      <p:sp>
        <p:nvSpPr>
          <p:cNvPr id="6" name="Slide Number Placeholder 5">
            <a:extLst>
              <a:ext uri="{FF2B5EF4-FFF2-40B4-BE49-F238E27FC236}">
                <a16:creationId xmlns:a16="http://schemas.microsoft.com/office/drawing/2014/main" id="{2B94504F-F93B-314B-B34A-08FD45AE281A}"/>
              </a:ext>
            </a:extLst>
          </p:cNvPr>
          <p:cNvSpPr txBox="1">
            <a:spLocks noGrp="1"/>
          </p:cNvSpPr>
          <p:nvPr>
            <p:ph type="sldNum" sz="quarter" idx="8"/>
          </p:nvPr>
        </p:nvSpPr>
        <p:spPr/>
        <p:txBody>
          <a:bodyPr/>
          <a:lstStyle>
            <a:lvl1pPr>
              <a:defRPr/>
            </a:lvl1pPr>
          </a:lstStyle>
          <a:p>
            <a:pPr lvl="0"/>
            <a:fld id="{B713B00C-55BF-B245-89BA-50AC3F4B69A7}" type="slidenum">
              <a:t>‹#›</a:t>
            </a:fld>
            <a:endParaRPr lang="en-GB" dirty="0"/>
          </a:p>
        </p:txBody>
      </p:sp>
    </p:spTree>
    <p:extLst>
      <p:ext uri="{BB962C8B-B14F-4D97-AF65-F5344CB8AC3E}">
        <p14:creationId xmlns:p14="http://schemas.microsoft.com/office/powerpoint/2010/main" val="1136185522"/>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255D1-1B34-284A-8F2E-CD1BF039B2F5}"/>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Picture Placeholder 2">
            <a:extLst>
              <a:ext uri="{FF2B5EF4-FFF2-40B4-BE49-F238E27FC236}">
                <a16:creationId xmlns:a16="http://schemas.microsoft.com/office/drawing/2014/main" id="{0CFD63F8-A5E6-FD49-A733-6F2B1A06DC65}"/>
              </a:ext>
            </a:extLst>
          </p:cNvPr>
          <p:cNvSpPr txBox="1">
            <a:spLocks noGrp="1"/>
          </p:cNvSpPr>
          <p:nvPr>
            <p:ph type="pic" idx="1"/>
          </p:nvPr>
        </p:nvSpPr>
        <p:spPr>
          <a:xfrm>
            <a:off x="3887388" y="987429"/>
            <a:ext cx="4629150" cy="4873624"/>
          </a:xfrm>
        </p:spPr>
        <p:txBody>
          <a:bodyPr/>
          <a:lstStyle>
            <a:lvl1pPr marL="0" indent="0">
              <a:buNone/>
              <a:defRPr sz="3200"/>
            </a:lvl1pPr>
          </a:lstStyle>
          <a:p>
            <a:pPr lvl="0"/>
            <a:r>
              <a:rPr lang="en-US" dirty="0"/>
              <a:t>Click icon to add picture</a:t>
            </a:r>
          </a:p>
        </p:txBody>
      </p:sp>
      <p:sp>
        <p:nvSpPr>
          <p:cNvPr id="4" name="Text Placeholder 3">
            <a:extLst>
              <a:ext uri="{FF2B5EF4-FFF2-40B4-BE49-F238E27FC236}">
                <a16:creationId xmlns:a16="http://schemas.microsoft.com/office/drawing/2014/main" id="{92EB22AA-7C5B-5043-B9E8-457D0E389C95}"/>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D09DD105-3F08-1346-8E26-E453F6B5B73F}"/>
              </a:ext>
            </a:extLst>
          </p:cNvPr>
          <p:cNvSpPr txBox="1">
            <a:spLocks noGrp="1"/>
          </p:cNvSpPr>
          <p:nvPr>
            <p:ph type="dt" sz="half" idx="7"/>
          </p:nvPr>
        </p:nvSpPr>
        <p:spPr/>
        <p:txBody>
          <a:bodyPr/>
          <a:lstStyle>
            <a:lvl1pPr>
              <a:defRPr/>
            </a:lvl1pPr>
          </a:lstStyle>
          <a:p>
            <a:pPr lvl="0"/>
            <a:fld id="{4AA22A8D-5BDE-9343-87D1-E8DA7296233A}" type="datetime1">
              <a:rPr lang="en-GB"/>
              <a:pPr lvl="0"/>
              <a:t>24/07/2025</a:t>
            </a:fld>
            <a:endParaRPr lang="en-GB" dirty="0"/>
          </a:p>
        </p:txBody>
      </p:sp>
      <p:sp>
        <p:nvSpPr>
          <p:cNvPr id="6" name="Footer Placeholder 5">
            <a:extLst>
              <a:ext uri="{FF2B5EF4-FFF2-40B4-BE49-F238E27FC236}">
                <a16:creationId xmlns:a16="http://schemas.microsoft.com/office/drawing/2014/main" id="{6B0DE3BD-7C76-4941-B2F7-89AB728F6DC6}"/>
              </a:ext>
            </a:extLst>
          </p:cNvPr>
          <p:cNvSpPr txBox="1">
            <a:spLocks noGrp="1"/>
          </p:cNvSpPr>
          <p:nvPr>
            <p:ph type="ftr" sz="quarter" idx="9"/>
          </p:nvPr>
        </p:nvSpPr>
        <p:spPr/>
        <p:txBody>
          <a:bodyPr/>
          <a:lstStyle>
            <a:lvl1pPr>
              <a:defRPr/>
            </a:lvl1pPr>
          </a:lstStyle>
          <a:p>
            <a:pPr lvl="0"/>
            <a:endParaRPr lang="en-GB" dirty="0"/>
          </a:p>
        </p:txBody>
      </p:sp>
      <p:sp>
        <p:nvSpPr>
          <p:cNvPr id="7" name="Slide Number Placeholder 6">
            <a:extLst>
              <a:ext uri="{FF2B5EF4-FFF2-40B4-BE49-F238E27FC236}">
                <a16:creationId xmlns:a16="http://schemas.microsoft.com/office/drawing/2014/main" id="{3846F4DC-14BE-024B-BD40-67587FBAEA97}"/>
              </a:ext>
            </a:extLst>
          </p:cNvPr>
          <p:cNvSpPr txBox="1">
            <a:spLocks noGrp="1"/>
          </p:cNvSpPr>
          <p:nvPr>
            <p:ph type="sldNum" sz="quarter" idx="8"/>
          </p:nvPr>
        </p:nvSpPr>
        <p:spPr/>
        <p:txBody>
          <a:bodyPr/>
          <a:lstStyle>
            <a:lvl1pPr>
              <a:defRPr/>
            </a:lvl1pPr>
          </a:lstStyle>
          <a:p>
            <a:pPr lvl="0"/>
            <a:fld id="{8D2AA4D0-C5D5-2B4A-9CDF-FF6C2AB72FA9}" type="slidenum">
              <a:t>‹#›</a:t>
            </a:fld>
            <a:endParaRPr lang="en-GB" dirty="0"/>
          </a:p>
        </p:txBody>
      </p:sp>
    </p:spTree>
    <p:extLst>
      <p:ext uri="{BB962C8B-B14F-4D97-AF65-F5344CB8AC3E}">
        <p14:creationId xmlns:p14="http://schemas.microsoft.com/office/powerpoint/2010/main" val="2311955775"/>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p:cSld name="Regional Mento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24/07/2025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53" y="347025"/>
            <a:ext cx="7956514"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PSTT REGIONAL MENTORS</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628645" y="930380"/>
            <a:ext cx="788670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rPr>
              <a:t>Supporting primary science leaders beyond the PSTT College of Fellows</a:t>
            </a:r>
          </a:p>
        </p:txBody>
      </p:sp>
      <p:sp>
        <p:nvSpPr>
          <p:cNvPr id="19" name="TextBox 12">
            <a:extLst>
              <a:ext uri="{FF2B5EF4-FFF2-40B4-BE49-F238E27FC236}">
                <a16:creationId xmlns:a16="http://schemas.microsoft.com/office/drawing/2014/main" id="{C6CFB814-37AC-5DFE-1FE3-6A42D1D43063}"/>
              </a:ext>
            </a:extLst>
          </p:cNvPr>
          <p:cNvSpPr txBox="1"/>
          <p:nvPr userDrawn="1"/>
        </p:nvSpPr>
        <p:spPr>
          <a:xfrm>
            <a:off x="715987"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Kate Redhead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Birmingham &amp; Midlands</a:t>
            </a:r>
          </a:p>
        </p:txBody>
      </p:sp>
      <p:pic>
        <p:nvPicPr>
          <p:cNvPr id="22" name="Picture 21" descr="A person smiling for the camera&#10;&#10;Description automatically generated with medium confidence">
            <a:hlinkClick r:id="rId2"/>
            <a:extLst>
              <a:ext uri="{FF2B5EF4-FFF2-40B4-BE49-F238E27FC236}">
                <a16:creationId xmlns:a16="http://schemas.microsoft.com/office/drawing/2014/main" id="{0E2B5473-371D-D29B-04B3-1A3E29FB525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17469" y="1543606"/>
            <a:ext cx="1263823" cy="1263823"/>
          </a:xfrm>
          <a:prstGeom prst="rect">
            <a:avLst/>
          </a:prstGeom>
        </p:spPr>
      </p:pic>
      <p:pic>
        <p:nvPicPr>
          <p:cNvPr id="24" name="Picture 23" descr="A person smiling for the camera&#10;&#10;Description automatically generated with low confidence">
            <a:hlinkClick r:id="rId4"/>
            <a:extLst>
              <a:ext uri="{FF2B5EF4-FFF2-40B4-BE49-F238E27FC236}">
                <a16:creationId xmlns:a16="http://schemas.microsoft.com/office/drawing/2014/main" id="{A6DC910B-202A-747E-5C6F-896898EC3529}"/>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2913785" y="1542677"/>
            <a:ext cx="1264752" cy="1264752"/>
          </a:xfrm>
          <a:prstGeom prst="rect">
            <a:avLst/>
          </a:prstGeom>
        </p:spPr>
      </p:pic>
      <p:pic>
        <p:nvPicPr>
          <p:cNvPr id="26" name="Picture 25" descr="A close-up of a person smiling&#10;&#10;Description automatically generated">
            <a:hlinkClick r:id="rId6"/>
            <a:extLst>
              <a:ext uri="{FF2B5EF4-FFF2-40B4-BE49-F238E27FC236}">
                <a16:creationId xmlns:a16="http://schemas.microsoft.com/office/drawing/2014/main" id="{BAE867E5-9B27-6B0C-04A1-C3C3E0F32DC0}"/>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5111030" y="1542677"/>
            <a:ext cx="1264752" cy="1264752"/>
          </a:xfrm>
          <a:prstGeom prst="rect">
            <a:avLst/>
          </a:prstGeom>
        </p:spPr>
      </p:pic>
      <p:pic>
        <p:nvPicPr>
          <p:cNvPr id="28" name="Picture 27" descr="A picture containing grass, person, outdoor&#10;&#10;Description automatically generated">
            <a:hlinkClick r:id="rId8"/>
            <a:extLst>
              <a:ext uri="{FF2B5EF4-FFF2-40B4-BE49-F238E27FC236}">
                <a16:creationId xmlns:a16="http://schemas.microsoft.com/office/drawing/2014/main" id="{C531AFB1-C6D2-DE70-A774-6C4BACC6503D}"/>
              </a:ext>
            </a:extLst>
          </p:cNvPr>
          <p:cNvPicPr>
            <a:picLocks noChangeAspect="1"/>
          </p:cNvPicPr>
          <p:nvPr userDrawn="1"/>
        </p:nvPicPr>
        <p:blipFill>
          <a:blip r:embed="rId9" cstate="screen">
            <a:extLst>
              <a:ext uri="{28A0092B-C50C-407E-A947-70E740481C1C}">
                <a14:useLocalDpi xmlns:a14="http://schemas.microsoft.com/office/drawing/2010/main"/>
              </a:ext>
            </a:extLst>
          </a:blip>
          <a:stretch>
            <a:fillRect/>
          </a:stretch>
        </p:blipFill>
        <p:spPr>
          <a:xfrm>
            <a:off x="7308274" y="1543606"/>
            <a:ext cx="1265306" cy="1265306"/>
          </a:xfrm>
          <a:prstGeom prst="rect">
            <a:avLst/>
          </a:prstGeom>
        </p:spPr>
      </p:pic>
      <p:pic>
        <p:nvPicPr>
          <p:cNvPr id="32" name="Picture 31" descr="A person wearing glasses&#10;&#10;Description automatically generated with medium confidence">
            <a:hlinkClick r:id="rId10"/>
            <a:extLst>
              <a:ext uri="{FF2B5EF4-FFF2-40B4-BE49-F238E27FC236}">
                <a16:creationId xmlns:a16="http://schemas.microsoft.com/office/drawing/2014/main" id="{04882D44-58F3-ED46-31D5-AACBBFCE7DAF}"/>
              </a:ext>
            </a:extLst>
          </p:cNvPr>
          <p:cNvPicPr>
            <a:picLocks noChangeAspect="1"/>
          </p:cNvPicPr>
          <p:nvPr userDrawn="1"/>
        </p:nvPicPr>
        <p:blipFill>
          <a:blip r:embed="rId11" cstate="screen">
            <a:extLst>
              <a:ext uri="{28A0092B-C50C-407E-A947-70E740481C1C}">
                <a14:useLocalDpi xmlns:a14="http://schemas.microsoft.com/office/drawing/2010/main"/>
              </a:ext>
            </a:extLst>
          </a:blip>
          <a:stretch>
            <a:fillRect/>
          </a:stretch>
        </p:blipFill>
        <p:spPr>
          <a:xfrm>
            <a:off x="717469" y="3725815"/>
            <a:ext cx="1283937" cy="1283937"/>
          </a:xfrm>
          <a:prstGeom prst="rect">
            <a:avLst/>
          </a:prstGeom>
        </p:spPr>
      </p:pic>
      <p:pic>
        <p:nvPicPr>
          <p:cNvPr id="34" name="Picture 33" descr="A person smiling for the camera&#10;&#10;Description automatically generated with medium confidence">
            <a:hlinkClick r:id="rId12"/>
            <a:extLst>
              <a:ext uri="{FF2B5EF4-FFF2-40B4-BE49-F238E27FC236}">
                <a16:creationId xmlns:a16="http://schemas.microsoft.com/office/drawing/2014/main" id="{178DB658-6C7C-C982-EA0B-D5310BFCD25E}"/>
              </a:ext>
            </a:extLst>
          </p:cNvPr>
          <p:cNvPicPr>
            <a:picLocks noChangeAspect="1"/>
          </p:cNvPicPr>
          <p:nvPr userDrawn="1"/>
        </p:nvPicPr>
        <p:blipFill>
          <a:blip r:embed="rId13" cstate="screen">
            <a:extLst>
              <a:ext uri="{28A0092B-C50C-407E-A947-70E740481C1C}">
                <a14:useLocalDpi xmlns:a14="http://schemas.microsoft.com/office/drawing/2010/main"/>
              </a:ext>
            </a:extLst>
          </a:blip>
          <a:stretch>
            <a:fillRect/>
          </a:stretch>
        </p:blipFill>
        <p:spPr>
          <a:xfrm>
            <a:off x="2913785" y="3725815"/>
            <a:ext cx="1283937" cy="1283937"/>
          </a:xfrm>
          <a:prstGeom prst="rect">
            <a:avLst/>
          </a:prstGeom>
        </p:spPr>
      </p:pic>
      <p:pic>
        <p:nvPicPr>
          <p:cNvPr id="36" name="Picture 35" descr="A picture containing outdoor, person, tree&#10;&#10;Description automatically generated">
            <a:hlinkClick r:id="rId14"/>
            <a:extLst>
              <a:ext uri="{FF2B5EF4-FFF2-40B4-BE49-F238E27FC236}">
                <a16:creationId xmlns:a16="http://schemas.microsoft.com/office/drawing/2014/main" id="{A168CA11-8E42-9A23-400B-DAA038819DFC}"/>
              </a:ext>
            </a:extLst>
          </p:cNvPr>
          <p:cNvPicPr>
            <a:picLocks noChangeAspect="1"/>
          </p:cNvPicPr>
          <p:nvPr userDrawn="1"/>
        </p:nvPicPr>
        <p:blipFill>
          <a:blip r:embed="rId15" cstate="screen">
            <a:extLst>
              <a:ext uri="{28A0092B-C50C-407E-A947-70E740481C1C}">
                <a14:useLocalDpi xmlns:a14="http://schemas.microsoft.com/office/drawing/2010/main"/>
              </a:ext>
            </a:extLst>
          </a:blip>
          <a:stretch>
            <a:fillRect/>
          </a:stretch>
        </p:blipFill>
        <p:spPr>
          <a:xfrm>
            <a:off x="5091845" y="3707433"/>
            <a:ext cx="1283937" cy="1283937"/>
          </a:xfrm>
          <a:prstGeom prst="rect">
            <a:avLst/>
          </a:prstGeom>
        </p:spPr>
      </p:pic>
      <p:sp>
        <p:nvSpPr>
          <p:cNvPr id="37" name="TextBox 12">
            <a:extLst>
              <a:ext uri="{FF2B5EF4-FFF2-40B4-BE49-F238E27FC236}">
                <a16:creationId xmlns:a16="http://schemas.microsoft.com/office/drawing/2014/main" id="{2561F06F-5083-6D55-27F6-2CD395FC6B4F}"/>
              </a:ext>
            </a:extLst>
          </p:cNvPr>
          <p:cNvSpPr txBox="1"/>
          <p:nvPr userDrawn="1"/>
        </p:nvSpPr>
        <p:spPr>
          <a:xfrm>
            <a:off x="2904193"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Ruth Shallcross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38" name="TextBox 12">
            <a:extLst>
              <a:ext uri="{FF2B5EF4-FFF2-40B4-BE49-F238E27FC236}">
                <a16:creationId xmlns:a16="http://schemas.microsoft.com/office/drawing/2014/main" id="{0EB92333-BFBF-D81A-0432-0169161BE2C2}"/>
              </a:ext>
            </a:extLst>
          </p:cNvPr>
          <p:cNvSpPr txBox="1"/>
          <p:nvPr userDrawn="1"/>
        </p:nvSpPr>
        <p:spPr>
          <a:xfrm>
            <a:off x="5092399"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Kathy Schofield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Wales</a:t>
            </a:r>
          </a:p>
        </p:txBody>
      </p:sp>
      <p:sp>
        <p:nvSpPr>
          <p:cNvPr id="39" name="TextBox 12">
            <a:extLst>
              <a:ext uri="{FF2B5EF4-FFF2-40B4-BE49-F238E27FC236}">
                <a16:creationId xmlns:a16="http://schemas.microsoft.com/office/drawing/2014/main" id="{542DD8D4-33AC-6D42-7A1C-7FB4B0500B21}"/>
              </a:ext>
            </a:extLst>
          </p:cNvPr>
          <p:cNvSpPr txBox="1"/>
          <p:nvPr userDrawn="1"/>
        </p:nvSpPr>
        <p:spPr>
          <a:xfrm>
            <a:off x="7280605"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Sarah Eames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Midlands</a:t>
            </a:r>
          </a:p>
        </p:txBody>
      </p:sp>
      <p:sp>
        <p:nvSpPr>
          <p:cNvPr id="41" name="TextBox 12">
            <a:extLst>
              <a:ext uri="{FF2B5EF4-FFF2-40B4-BE49-F238E27FC236}">
                <a16:creationId xmlns:a16="http://schemas.microsoft.com/office/drawing/2014/main" id="{0FE976A5-A500-FCCA-CFA5-393CAAC9B7A4}"/>
              </a:ext>
            </a:extLst>
          </p:cNvPr>
          <p:cNvSpPr txBox="1"/>
          <p:nvPr userDrawn="1"/>
        </p:nvSpPr>
        <p:spPr>
          <a:xfrm>
            <a:off x="715986"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Tom Holloway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2" name="TextBox 12">
            <a:extLst>
              <a:ext uri="{FF2B5EF4-FFF2-40B4-BE49-F238E27FC236}">
                <a16:creationId xmlns:a16="http://schemas.microsoft.com/office/drawing/2014/main" id="{5BB99527-4C2D-DAB0-BCCB-AE77D5151B84}"/>
              </a:ext>
            </a:extLst>
          </p:cNvPr>
          <p:cNvSpPr txBox="1"/>
          <p:nvPr userDrawn="1"/>
        </p:nvSpPr>
        <p:spPr>
          <a:xfrm>
            <a:off x="2904192" y="5035716"/>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Kulvinder Johal</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3" name="TextBox 12">
            <a:extLst>
              <a:ext uri="{FF2B5EF4-FFF2-40B4-BE49-F238E27FC236}">
                <a16:creationId xmlns:a16="http://schemas.microsoft.com/office/drawing/2014/main" id="{5A05925D-D1FB-D281-875A-C0F08A615A1D}"/>
              </a:ext>
            </a:extLst>
          </p:cNvPr>
          <p:cNvSpPr txBox="1"/>
          <p:nvPr userDrawn="1"/>
        </p:nvSpPr>
        <p:spPr>
          <a:xfrm>
            <a:off x="5091845"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Claire Seeley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Anglia</a:t>
            </a:r>
          </a:p>
        </p:txBody>
      </p:sp>
    </p:spTree>
    <p:extLst>
      <p:ext uri="{BB962C8B-B14F-4D97-AF65-F5344CB8AC3E}">
        <p14:creationId xmlns:p14="http://schemas.microsoft.com/office/powerpoint/2010/main" val="3755197277"/>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p:cSld name="PSEA for IT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24/07/2025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44" y="575674"/>
            <a:ext cx="7956514" cy="4847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700" b="0" i="0" u="none" strike="noStrike" kern="1200" cap="none" spc="0" baseline="0">
                <a:solidFill>
                  <a:srgbClr val="3EB1C8"/>
                </a:solidFill>
                <a:uFillTx/>
                <a:latin typeface="Plus Jakarta Sans Medium" pitchFamily="2" charset="0"/>
                <a:cs typeface="Plus Jakarta Sans Medium" pitchFamily="2" charset="0"/>
              </a:rPr>
              <a:t>Primary Science Enhancement Award for ITE</a:t>
            </a:r>
            <a:endParaRPr lang="en-GB" sz="27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628645" y="2639768"/>
            <a:ext cx="3943355" cy="186974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Start their careers with increased competence and confidence to teach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Be confident to take up a position of school leadership in science</a:t>
            </a:r>
          </a:p>
        </p:txBody>
      </p:sp>
      <p:sp>
        <p:nvSpPr>
          <p:cNvPr id="8" name="TextBox 12">
            <a:extLst>
              <a:ext uri="{FF2B5EF4-FFF2-40B4-BE49-F238E27FC236}">
                <a16:creationId xmlns:a16="http://schemas.microsoft.com/office/drawing/2014/main" id="{32760BCF-B134-5241-A54F-774B98F8493A}"/>
              </a:ext>
            </a:extLst>
          </p:cNvPr>
          <p:cNvSpPr txBox="1"/>
          <p:nvPr/>
        </p:nvSpPr>
        <p:spPr>
          <a:xfrm>
            <a:off x="628653" y="1203775"/>
            <a:ext cx="7886707" cy="126957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Enhancement Award (PSEA) </a:t>
            </a:r>
            <a:r>
              <a:rPr lang="en-GB" sz="1950" b="0" i="0">
                <a:solidFill>
                  <a:srgbClr val="5E5B5C"/>
                </a:solidFill>
                <a:effectLst/>
                <a:latin typeface="Plus Jakarta Sans Medium" pitchFamily="2" charset="0"/>
                <a:cs typeface="Plus Jakarta Sans Medium" pitchFamily="2" charset="0"/>
              </a:rPr>
              <a:t>enables student teachers to increase their experience and understanding of teaching and learning in primary science. The PSEA allows student teachers to: </a:t>
            </a:r>
            <a:endParaRPr lang="en-GB" sz="1950" b="0" i="0" u="none" strike="noStrike" kern="1200" cap="none" spc="0" baseline="0">
              <a:solidFill>
                <a:srgbClr val="767171"/>
              </a:solidFill>
              <a:uFillTx/>
              <a:latin typeface="Plus Jakarta Sans Medium" pitchFamily="2" charset="0"/>
              <a:cs typeface="Plus Jakarta Sans Medium" pitchFamily="2" charset="0"/>
            </a:endParaRPr>
          </a:p>
        </p:txBody>
      </p:sp>
      <p:sp>
        <p:nvSpPr>
          <p:cNvPr id="9" name="TextBox 12">
            <a:extLst>
              <a:ext uri="{FF2B5EF4-FFF2-40B4-BE49-F238E27FC236}">
                <a16:creationId xmlns:a16="http://schemas.microsoft.com/office/drawing/2014/main" id="{7F48518A-3768-5B49-8752-2C44ED8BA5CA}"/>
              </a:ext>
            </a:extLst>
          </p:cNvPr>
          <p:cNvSpPr txBox="1"/>
          <p:nvPr/>
        </p:nvSpPr>
        <p:spPr>
          <a:xfrm>
            <a:off x="628644" y="4838707"/>
            <a:ext cx="653173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hlinkClick r:id="rId2"/>
              </a:rPr>
              <a:t>Find out more and get involved if you’re an ITE provider</a:t>
            </a:r>
            <a:endParaRPr lang="en-GB" sz="1800" b="0" i="0" u="none" strike="noStrike" kern="1200" cap="none" spc="0" baseline="0">
              <a:solidFill>
                <a:srgbClr val="767171"/>
              </a:solidFill>
              <a:uFillTx/>
              <a:latin typeface="Plus Jakarta Sans Medium" pitchFamily="2" charset="0"/>
              <a:cs typeface="Plus Jakarta Sans Medium" pitchFamily="2" charset="0"/>
            </a:endParaRPr>
          </a:p>
        </p:txBody>
      </p:sp>
      <p:pic>
        <p:nvPicPr>
          <p:cNvPr id="13" name="Picture 12" descr="Text&#10;&#10;Description automatically generated">
            <a:extLst>
              <a:ext uri="{FF2B5EF4-FFF2-40B4-BE49-F238E27FC236}">
                <a16:creationId xmlns:a16="http://schemas.microsoft.com/office/drawing/2014/main" id="{40CF67FE-6B63-6600-048D-C3C76A9BFE5A}"/>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838706" y="2638786"/>
            <a:ext cx="1662107" cy="833042"/>
          </a:xfrm>
          <a:prstGeom prst="rect">
            <a:avLst/>
          </a:prstGeom>
        </p:spPr>
      </p:pic>
      <p:pic>
        <p:nvPicPr>
          <p:cNvPr id="15" name="Picture 14" descr="A picture containing text&#10;&#10;Description automatically generated">
            <a:extLst>
              <a:ext uri="{FF2B5EF4-FFF2-40B4-BE49-F238E27FC236}">
                <a16:creationId xmlns:a16="http://schemas.microsoft.com/office/drawing/2014/main" id="{533D4ED8-AAA1-6DF9-4DCD-36AEFD972985}"/>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838706" y="3802693"/>
            <a:ext cx="3606827" cy="728045"/>
          </a:xfrm>
          <a:prstGeom prst="rect">
            <a:avLst/>
          </a:prstGeom>
        </p:spPr>
      </p:pic>
      <p:pic>
        <p:nvPicPr>
          <p:cNvPr id="17" name="Picture 16" descr="A picture containing text&#10;&#10;Description automatically generated">
            <a:extLst>
              <a:ext uri="{FF2B5EF4-FFF2-40B4-BE49-F238E27FC236}">
                <a16:creationId xmlns:a16="http://schemas.microsoft.com/office/drawing/2014/main" id="{86915A5B-D362-1C55-A2CF-5EE141514FB8}"/>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6767518" y="2588042"/>
            <a:ext cx="1662107" cy="712331"/>
          </a:xfrm>
          <a:prstGeom prst="rect">
            <a:avLst/>
          </a:prstGeom>
        </p:spPr>
      </p:pic>
    </p:spTree>
    <p:extLst>
      <p:ext uri="{BB962C8B-B14F-4D97-AF65-F5344CB8AC3E}">
        <p14:creationId xmlns:p14="http://schemas.microsoft.com/office/powerpoint/2010/main" val="2269031707"/>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p:cSld name="PSQM">
    <p:spTree>
      <p:nvGrpSpPr>
        <p:cNvPr id="1" name=""/>
        <p:cNvGrpSpPr/>
        <p:nvPr/>
      </p:nvGrpSpPr>
      <p:grpSpPr>
        <a:xfrm>
          <a:off x="0" y="0"/>
          <a:ext cx="0" cy="0"/>
          <a:chOff x="0" y="0"/>
          <a:chExt cx="0" cy="0"/>
        </a:xfrm>
      </p:grpSpPr>
      <p:pic>
        <p:nvPicPr>
          <p:cNvPr id="2" name="Picture 13" descr="A picture containing text, clipart&#10;&#10;Description automatically generated">
            <a:hlinkClick r:id="rId2"/>
            <a:extLst>
              <a:ext uri="{FF2B5EF4-FFF2-40B4-BE49-F238E27FC236}">
                <a16:creationId xmlns:a16="http://schemas.microsoft.com/office/drawing/2014/main" id="{5BBDEB94-D2C6-5741-A519-DEBD23B9732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634902" y="1783320"/>
            <a:ext cx="4045438" cy="2275559"/>
          </a:xfrm>
          <a:prstGeom prst="rect">
            <a:avLst/>
          </a:prstGeom>
          <a:noFill/>
          <a:ln cap="flat">
            <a:noFill/>
          </a:ln>
        </p:spPr>
      </p:pic>
      <p:sp>
        <p:nvSpPr>
          <p:cNvPr id="3" name="Date Placeholder 2">
            <a:extLst>
              <a:ext uri="{FF2B5EF4-FFF2-40B4-BE49-F238E27FC236}">
                <a16:creationId xmlns:a16="http://schemas.microsoft.com/office/drawing/2014/main" id="{E3F9DBB5-B00D-B440-AB43-A3FC78B5F93D}"/>
              </a:ext>
            </a:extLst>
          </p:cNvPr>
          <p:cNvSpPr txBox="1">
            <a:spLocks noGrp="1"/>
          </p:cNvSpPr>
          <p:nvPr>
            <p:ph type="dt" sz="half" idx="7"/>
          </p:nvPr>
        </p:nvSpPr>
        <p:spPr/>
        <p:txBody>
          <a:bodyPr/>
          <a:lstStyle>
            <a:lvl1pPr>
              <a:defRPr/>
            </a:lvl1pPr>
          </a:lstStyle>
          <a:p>
            <a:pPr lvl="0"/>
            <a:fld id="{07F603AE-5FB3-5646-A98F-FF1859D61D69}" type="datetime1">
              <a:rPr lang="en-GB"/>
              <a:pPr lvl="0"/>
              <a:t>24/07/2025</a:t>
            </a:fld>
            <a:endParaRPr lang="en-GB"/>
          </a:p>
        </p:txBody>
      </p:sp>
      <p:sp>
        <p:nvSpPr>
          <p:cNvPr id="4" name="Footer Placeholder 3">
            <a:extLst>
              <a:ext uri="{FF2B5EF4-FFF2-40B4-BE49-F238E27FC236}">
                <a16:creationId xmlns:a16="http://schemas.microsoft.com/office/drawing/2014/main" id="{25B0DAFE-0FD1-5349-A024-A5D80CDA16FD}"/>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793FBA69-1BD4-9D41-95CB-3A8E70C06138}"/>
              </a:ext>
            </a:extLst>
          </p:cNvPr>
          <p:cNvSpPr txBox="1">
            <a:spLocks noGrp="1"/>
          </p:cNvSpPr>
          <p:nvPr>
            <p:ph type="sldNum" sz="quarter" idx="8"/>
          </p:nvPr>
        </p:nvSpPr>
        <p:spPr/>
        <p:txBody>
          <a:bodyPr/>
          <a:lstStyle>
            <a:lvl1pPr>
              <a:defRPr/>
            </a:lvl1pPr>
          </a:lstStyle>
          <a:p>
            <a:pPr lvl="0"/>
            <a:fld id="{21C00FB2-6E76-C64F-B083-04427737EB7F}" type="slidenum">
              <a:t>‹#›</a:t>
            </a:fld>
            <a:endParaRPr lang="en-GB"/>
          </a:p>
        </p:txBody>
      </p:sp>
      <p:sp>
        <p:nvSpPr>
          <p:cNvPr id="6" name="TextBox 13">
            <a:extLst>
              <a:ext uri="{FF2B5EF4-FFF2-40B4-BE49-F238E27FC236}">
                <a16:creationId xmlns:a16="http://schemas.microsoft.com/office/drawing/2014/main" id="{538B8F17-D782-5546-BF52-ACAFFB828DC1}"/>
              </a:ext>
            </a:extLst>
          </p:cNvPr>
          <p:cNvSpPr txBox="1"/>
          <p:nvPr/>
        </p:nvSpPr>
        <p:spPr>
          <a:xfrm>
            <a:off x="863010" y="734698"/>
            <a:ext cx="7956514"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PRIMARY SCIENCE QUALITY MARK</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7" name="TextBox 12">
            <a:extLst>
              <a:ext uri="{FF2B5EF4-FFF2-40B4-BE49-F238E27FC236}">
                <a16:creationId xmlns:a16="http://schemas.microsoft.com/office/drawing/2014/main" id="{466E2686-891F-EB4D-B404-CA3668E377BE}"/>
              </a:ext>
            </a:extLst>
          </p:cNvPr>
          <p:cNvSpPr txBox="1"/>
          <p:nvPr/>
        </p:nvSpPr>
        <p:spPr>
          <a:xfrm>
            <a:off x="863010" y="1378243"/>
            <a:ext cx="3646090" cy="337015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We encourage you to consider taking part in the </a:t>
            </a:r>
            <a:r>
              <a:rPr lang="en-GB" sz="1950" b="1" i="0" u="none" strike="noStrike" kern="1200" cap="none" spc="0" baseline="0">
                <a:solidFill>
                  <a:srgbClr val="006AB3"/>
                </a:solidFill>
                <a:uFillTx/>
                <a:latin typeface="Plus Jakarta Sans ExtraBold" pitchFamily="2" charset="0"/>
                <a:cs typeface="Plus Jakarta Sans ExtraBold" pitchFamily="2" charset="0"/>
                <a:hlinkClick r:id="rId2"/>
              </a:rPr>
              <a:t>Primary Science Quality Mark (PSQM)</a:t>
            </a:r>
            <a:r>
              <a:rPr lang="en-GB" sz="1950" b="1" i="0" u="none" strike="noStrike" kern="1200" cap="none" spc="0" baseline="0">
                <a:solidFill>
                  <a:srgbClr val="5E5B5C"/>
                </a:solidFill>
                <a:uFillTx/>
                <a:latin typeface="Plus Jakarta Sans ExtraBold" pitchFamily="2" charset="0"/>
                <a:cs typeface="Plus Jakarta Sans ExtraBold" pitchFamily="2" charset="0"/>
              </a:rPr>
              <a:t>. </a:t>
            </a:r>
            <a:r>
              <a:rPr lang="en-GB" sz="1950" b="0" i="0" u="none" strike="noStrike" kern="1200" cap="none" spc="0" baseline="0">
                <a:solidFill>
                  <a:srgbClr val="5E5B5C"/>
                </a:solidFill>
                <a:uFillTx/>
                <a:latin typeface="Plus Jakarta Sans Medium" pitchFamily="2" charset="0"/>
                <a:cs typeface="Plus Jakarta Sans Medium" pitchFamily="2" charset="0"/>
              </a:rPr>
              <a:t>This year-long CPD accreditation programme focuses on developing effective, confident science leadership for whole school impact on science teaching and learning. </a:t>
            </a:r>
          </a:p>
        </p:txBody>
      </p:sp>
      <p:sp>
        <p:nvSpPr>
          <p:cNvPr id="8" name="TextBox 12">
            <a:extLst>
              <a:ext uri="{FF2B5EF4-FFF2-40B4-BE49-F238E27FC236}">
                <a16:creationId xmlns:a16="http://schemas.microsoft.com/office/drawing/2014/main" id="{C6A06BB3-0D67-D944-ADEC-2319E80B8001}"/>
              </a:ext>
            </a:extLst>
          </p:cNvPr>
          <p:cNvSpPr txBox="1"/>
          <p:nvPr/>
        </p:nvSpPr>
        <p:spPr>
          <a:xfrm>
            <a:off x="863010" y="4902916"/>
            <a:ext cx="7250936" cy="609398"/>
          </a:xfrm>
          <a:prstGeom prst="rect">
            <a:avLst/>
          </a:prstGeom>
          <a:noFill/>
          <a:ln cap="flat">
            <a:noFill/>
          </a:ln>
        </p:spPr>
        <p:txBody>
          <a:bodyPr vert="horz" wrap="square" lIns="68580" tIns="34290" rIns="68580" bIns="34290" anchor="t" anchorCtr="0" compatLnSpc="1">
            <a:spAutoFit/>
          </a:bodyPr>
          <a:lstStyle/>
          <a:p>
            <a:pPr marL="0" marR="0" lvl="0" indent="0" algn="l" defTabSz="914377" rtl="0" fontAlgn="auto" hangingPunct="1">
              <a:lnSpc>
                <a:spcPct val="90000"/>
              </a:lnSpc>
              <a:spcBef>
                <a:spcPts val="1001"/>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PSTT is proud to be a long term supporter of PSQM through a strategic partnership with the University of Hertfordshire.</a:t>
            </a:r>
          </a:p>
        </p:txBody>
      </p:sp>
    </p:spTree>
    <p:extLst>
      <p:ext uri="{BB962C8B-B14F-4D97-AF65-F5344CB8AC3E}">
        <p14:creationId xmlns:p14="http://schemas.microsoft.com/office/powerpoint/2010/main" val="3636868478"/>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p:cSld name="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24/07/2025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04"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SSERC</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61734"/>
            <a:ext cx="4111570"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SSERC is a Local Authority shared service that provides support across all 32 Scottish Local Education Authorities. It supports primary science through three core strands:</a:t>
            </a:r>
          </a:p>
        </p:txBody>
      </p:sp>
      <p:pic>
        <p:nvPicPr>
          <p:cNvPr id="7" name="Picture 5" descr="Icon&#10;&#10;Description automatically generated with medium confidence">
            <a:hlinkClick r:id="rId2"/>
            <a:extLst>
              <a:ext uri="{FF2B5EF4-FFF2-40B4-BE49-F238E27FC236}">
                <a16:creationId xmlns:a16="http://schemas.microsoft.com/office/drawing/2014/main" id="{CB9A4F32-25F9-B742-AEB8-1CF598BB75C7}"/>
              </a:ext>
            </a:extLst>
          </p:cNvPr>
          <p:cNvPicPr>
            <a:picLocks noChangeAspect="1"/>
          </p:cNvPicPr>
          <p:nvPr/>
        </p:nvPicPr>
        <p:blipFill>
          <a:blip r:embed="rId3"/>
          <a:stretch>
            <a:fillRect/>
          </a:stretch>
        </p:blipFill>
        <p:spPr>
          <a:xfrm>
            <a:off x="5192007" y="1661735"/>
            <a:ext cx="3504424" cy="1685079"/>
          </a:xfrm>
          <a:prstGeom prst="rect">
            <a:avLst/>
          </a:prstGeom>
          <a:noFill/>
          <a:ln cap="flat">
            <a:noFill/>
          </a:ln>
        </p:spPr>
      </p:pic>
      <p:sp>
        <p:nvSpPr>
          <p:cNvPr id="8" name="TextBox 12">
            <a:extLst>
              <a:ext uri="{FF2B5EF4-FFF2-40B4-BE49-F238E27FC236}">
                <a16:creationId xmlns:a16="http://schemas.microsoft.com/office/drawing/2014/main" id="{861B331A-492C-AD4B-A8C7-0F56E346A34E}"/>
              </a:ext>
            </a:extLst>
          </p:cNvPr>
          <p:cNvSpPr txBox="1"/>
          <p:nvPr/>
        </p:nvSpPr>
        <p:spPr>
          <a:xfrm>
            <a:off x="863004" y="3581350"/>
            <a:ext cx="7652348" cy="2169825"/>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The provision of career-long professional learning (CLPL) opportunities for teachers across Scotland.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an advisory service providing health and safety advice and guidance.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lead coordinator for the STEM Ambassador hubs in Scotland, giving schools opportunities for wider STEM engagement</a:t>
            </a:r>
          </a:p>
        </p:txBody>
      </p:sp>
    </p:spTree>
    <p:extLst>
      <p:ext uri="{BB962C8B-B14F-4D97-AF65-F5344CB8AC3E}">
        <p14:creationId xmlns:p14="http://schemas.microsoft.com/office/powerpoint/2010/main" val="3357447566"/>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p:cSld name="1_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24/07/2025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4050" b="0" i="0" u="none" strike="noStrike" kern="1200" cap="none" spc="0" baseline="0">
                <a:solidFill>
                  <a:srgbClr val="3EB1C8"/>
                </a:solidFill>
                <a:uFillTx/>
                <a:latin typeface="Plus Jakarta Sans Medium" pitchFamily="2" charset="0"/>
                <a:cs typeface="Plus Jakarta Sans Medium" pitchFamily="2" charset="0"/>
              </a:rPr>
              <a:t>25 Years of PSTT</a:t>
            </a:r>
          </a:p>
        </p:txBody>
      </p:sp>
      <p:sp>
        <p:nvSpPr>
          <p:cNvPr id="6" name="TextBox 12">
            <a:extLst>
              <a:ext uri="{FF2B5EF4-FFF2-40B4-BE49-F238E27FC236}">
                <a16:creationId xmlns:a16="http://schemas.microsoft.com/office/drawing/2014/main" id="{F4C70338-40AE-CC4E-8D99-7C0741DBD0BA}"/>
              </a:ext>
            </a:extLst>
          </p:cNvPr>
          <p:cNvSpPr txBox="1"/>
          <p:nvPr/>
        </p:nvSpPr>
        <p:spPr>
          <a:xfrm>
            <a:off x="809670" y="1594991"/>
            <a:ext cx="431859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Over the past 25 years, PSTT has invested more than £24 million in supporting teachers to raise the profile of science. We’ve established our College of over 200 inspiring science leaders, supported academics to do key research and development projects, worked with teachers and partners to produce numerous science resources, and helped establish strong communities of practice throughout the UK.</a:t>
            </a:r>
          </a:p>
        </p:txBody>
      </p:sp>
      <p:pic>
        <p:nvPicPr>
          <p:cNvPr id="10" name="Picture 9" descr="A picture containing text, sign, room&#10;&#10;Description automatically generated">
            <a:extLst>
              <a:ext uri="{FF2B5EF4-FFF2-40B4-BE49-F238E27FC236}">
                <a16:creationId xmlns:a16="http://schemas.microsoft.com/office/drawing/2014/main" id="{D1BD6968-D911-815C-EED6-F37F73987A3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583510" y="2053590"/>
            <a:ext cx="2750820" cy="2750820"/>
          </a:xfrm>
          <a:prstGeom prst="rect">
            <a:avLst/>
          </a:prstGeom>
        </p:spPr>
      </p:pic>
    </p:spTree>
    <p:extLst>
      <p:ext uri="{BB962C8B-B14F-4D97-AF65-F5344CB8AC3E}">
        <p14:creationId xmlns:p14="http://schemas.microsoft.com/office/powerpoint/2010/main" val="788341919"/>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userDrawn="1">
  <p:cSld name="1_Vertical Title and Text">
    <p:spTree>
      <p:nvGrpSpPr>
        <p:cNvPr id="1" name=""/>
        <p:cNvGrpSpPr/>
        <p:nvPr/>
      </p:nvGrpSpPr>
      <p:grpSpPr>
        <a:xfrm>
          <a:off x="0" y="0"/>
          <a:ext cx="0" cy="0"/>
          <a:chOff x="0" y="0"/>
          <a:chExt cx="0" cy="0"/>
        </a:xfrm>
      </p:grpSpPr>
      <p:pic>
        <p:nvPicPr>
          <p:cNvPr id="7" name="Picture 6" descr="Colour Strip.jpg"/>
          <p:cNvPicPr>
            <a:picLocks noChangeAspect="1"/>
          </p:cNvPicPr>
          <p:nvPr userDrawn="1"/>
        </p:nvPicPr>
        <p:blipFill>
          <a:blip r:embed="rId2" cstate="print"/>
          <a:stretch>
            <a:fillRect/>
          </a:stretch>
        </p:blipFill>
        <p:spPr>
          <a:xfrm rot="5400000">
            <a:off x="-2695736" y="2695736"/>
            <a:ext cx="5868144" cy="476672"/>
          </a:xfrm>
          <a:prstGeom prst="rect">
            <a:avLst/>
          </a:prstGeom>
        </p:spPr>
      </p:pic>
    </p:spTree>
    <p:extLst>
      <p:ext uri="{BB962C8B-B14F-4D97-AF65-F5344CB8AC3E}">
        <p14:creationId xmlns:p14="http://schemas.microsoft.com/office/powerpoint/2010/main" val="2683389610"/>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p:cSld name="Health &amp; Safety">
    <p:spTree>
      <p:nvGrpSpPr>
        <p:cNvPr id="1" name=""/>
        <p:cNvGrpSpPr/>
        <p:nvPr/>
      </p:nvGrpSpPr>
      <p:grpSpPr>
        <a:xfrm>
          <a:off x="0" y="0"/>
          <a:ext cx="0" cy="0"/>
          <a:chOff x="0" y="0"/>
          <a:chExt cx="0" cy="0"/>
        </a:xfrm>
      </p:grpSpPr>
      <p:sp>
        <p:nvSpPr>
          <p:cNvPr id="5" name="TextBox 13">
            <a:extLst>
              <a:ext uri="{FF2B5EF4-FFF2-40B4-BE49-F238E27FC236}">
                <a16:creationId xmlns:a16="http://schemas.microsoft.com/office/drawing/2014/main" id="{DE064FE4-DC25-8D3F-FEA7-05E8072E5275}"/>
              </a:ext>
            </a:extLst>
          </p:cNvPr>
          <p:cNvSpPr txBox="1"/>
          <p:nvPr userDrawn="1"/>
        </p:nvSpPr>
        <p:spPr>
          <a:xfrm>
            <a:off x="864000" y="734400"/>
            <a:ext cx="7956514"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dirty="0">
                <a:solidFill>
                  <a:srgbClr val="3EB1C8"/>
                </a:solidFill>
                <a:uFillTx/>
                <a:latin typeface="+mn-lt"/>
                <a:cs typeface="Plus Jakarta Sans" pitchFamily="2" charset="0"/>
              </a:rPr>
              <a:t>Health &amp; Safety</a:t>
            </a:r>
          </a:p>
        </p:txBody>
      </p:sp>
      <p:sp>
        <p:nvSpPr>
          <p:cNvPr id="7" name="TextBox 12">
            <a:extLst>
              <a:ext uri="{FF2B5EF4-FFF2-40B4-BE49-F238E27FC236}">
                <a16:creationId xmlns:a16="http://schemas.microsoft.com/office/drawing/2014/main" id="{AEB11F9A-956D-119F-70D2-C0D2928CFCB7}"/>
              </a:ext>
            </a:extLst>
          </p:cNvPr>
          <p:cNvSpPr txBox="1"/>
          <p:nvPr userDrawn="1"/>
        </p:nvSpPr>
        <p:spPr>
          <a:xfrm>
            <a:off x="864000" y="1576800"/>
            <a:ext cx="7595197" cy="48474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725" b="0" i="0" u="none" strike="noStrike" kern="1200" cap="none" spc="0" baseline="0" dirty="0">
                <a:solidFill>
                  <a:srgbClr val="5E5B5C"/>
                </a:solidFill>
                <a:uFillTx/>
                <a:latin typeface="+mn-lt"/>
                <a:cs typeface="Plus Jakarta Sans" pitchFamily="2" charset="0"/>
              </a:rPr>
              <a:t>The activities you will be undertaking today have been risk assessed using guidance provided by CLEAPSS / SSERC.</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725" b="0" i="0" u="none" strike="noStrike" kern="1200" cap="none" spc="0" baseline="0" dirty="0">
                <a:solidFill>
                  <a:srgbClr val="5E5B5C"/>
                </a:solidFill>
                <a:uFillTx/>
                <a:latin typeface="+mn-lt"/>
                <a:cs typeface="Plus Jakarta Sans" pitchFamily="2" charset="0"/>
              </a:rPr>
              <a:t>When planning to repeat any of the activities we are showcasing today, you must consult the risk assessment advice provided by your employer and adjust it to suit the needs of your class.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725" b="0" i="0" u="none" strike="noStrike" kern="1200" cap="none" spc="0" baseline="0" dirty="0">
                <a:solidFill>
                  <a:srgbClr val="5E5B5C"/>
                </a:solidFill>
                <a:uFillTx/>
                <a:latin typeface="+mn-lt"/>
                <a:cs typeface="Plus Jakarta Sans" pitchFamily="2" charset="0"/>
              </a:rPr>
              <a:t>It is likely that your employer has identified CLEAPSS (England, Wales and NI) or SSERC (Scotland) as the source of H&amp;S advice they want you to follow.</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725" b="0" i="0" u="none" strike="noStrike" kern="1200" cap="none" spc="0" normalizeH="0" baseline="0" noProof="0" dirty="0">
                <a:ln>
                  <a:noFill/>
                </a:ln>
                <a:solidFill>
                  <a:srgbClr val="5E5B5C"/>
                </a:solidFill>
                <a:effectLst/>
                <a:uLnTx/>
                <a:uFillTx/>
                <a:latin typeface="+mn-lt"/>
                <a:ea typeface="+mn-ea"/>
                <a:cs typeface="+mn-cs"/>
              </a:rPr>
              <a:t>If you do not know who provides your school with health and safety advice, ask your Headteacher, employer or business manager.</a:t>
            </a:r>
          </a:p>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725" b="0" i="0" u="none" strike="noStrike" kern="1200" cap="none" spc="0" normalizeH="0" baseline="0" noProof="0" dirty="0">
              <a:ln>
                <a:noFill/>
              </a:ln>
              <a:solidFill>
                <a:srgbClr val="5E5B5C"/>
              </a:solidFill>
              <a:effectLst/>
              <a:uLnTx/>
              <a:uFillTx/>
              <a:latin typeface="+mn-lt"/>
              <a:ea typeface="+mn-ea"/>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725" b="0" i="0" u="none" strike="noStrike" kern="1200" cap="none" spc="0" normalizeH="0" baseline="0" noProof="0" dirty="0">
                <a:ln>
                  <a:noFill/>
                </a:ln>
                <a:solidFill>
                  <a:srgbClr val="5E5B5C"/>
                </a:solidFill>
                <a:effectLst/>
                <a:uLnTx/>
                <a:uFillTx/>
                <a:latin typeface="+mn-lt"/>
                <a:ea typeface="+mn-ea"/>
                <a:cs typeface="+mn-cs"/>
              </a:rPr>
              <a:t>It is your employer's responsibility to provide you with suitable advice and training so that you can manage any risks arising in your lessons appropriately.</a:t>
            </a:r>
            <a:endParaRPr lang="en-GB" sz="2100" b="0" i="0" u="none" strike="noStrike" kern="1200" cap="none" spc="0" baseline="0" dirty="0">
              <a:solidFill>
                <a:srgbClr val="5E5B5C"/>
              </a:solidFill>
              <a:uFillTx/>
              <a:latin typeface="Plus Jakarta Sans" pitchFamily="2" charset="0"/>
              <a:cs typeface="Plus Jakarta Sans" pitchFamily="2" charset="0"/>
            </a:endParaRPr>
          </a:p>
        </p:txBody>
      </p:sp>
      <p:sp>
        <p:nvSpPr>
          <p:cNvPr id="9" name="TextBox 12">
            <a:extLst>
              <a:ext uri="{FF2B5EF4-FFF2-40B4-BE49-F238E27FC236}">
                <a16:creationId xmlns:a16="http://schemas.microsoft.com/office/drawing/2014/main" id="{4F309CCE-9EC7-00DC-45C7-9FE62A836626}"/>
              </a:ext>
            </a:extLst>
          </p:cNvPr>
          <p:cNvSpPr txBox="1"/>
          <p:nvPr userDrawn="1"/>
        </p:nvSpPr>
        <p:spPr>
          <a:xfrm>
            <a:off x="1463589" y="4093199"/>
            <a:ext cx="2574789" cy="761747"/>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1" i="0" u="none" strike="noStrike" kern="1200" cap="none" spc="0" baseline="0" dirty="0">
                <a:solidFill>
                  <a:srgbClr val="5E5B5C"/>
                </a:solidFill>
                <a:uFillTx/>
                <a:latin typeface="+mn-lt"/>
                <a:cs typeface="Plus Jakarta Sans" pitchFamily="2" charset="0"/>
              </a:rPr>
              <a:t>www.cleapss.org.uk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1" i="0" u="none" strike="noStrike" kern="1200" cap="none" spc="0" baseline="0" dirty="0">
                <a:solidFill>
                  <a:srgbClr val="5E5B5C"/>
                </a:solidFill>
                <a:uFillTx/>
                <a:latin typeface="+mn-lt"/>
                <a:cs typeface="Plus Jakarta Sans" pitchFamily="2" charset="0"/>
              </a:rPr>
              <a:t>primary@cleapss.org.uk</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1" i="0" u="none" strike="noStrike" kern="1200" cap="none" spc="0" baseline="0" dirty="0">
                <a:solidFill>
                  <a:srgbClr val="5E5B5C"/>
                </a:solidFill>
                <a:uFillTx/>
                <a:latin typeface="+mn-lt"/>
                <a:cs typeface="Plus Jakarta Sans" pitchFamily="2" charset="0"/>
              </a:rPr>
              <a:t>01895 251 496 </a:t>
            </a:r>
          </a:p>
        </p:txBody>
      </p:sp>
      <p:sp>
        <p:nvSpPr>
          <p:cNvPr id="11" name="TextBox 12">
            <a:extLst>
              <a:ext uri="{FF2B5EF4-FFF2-40B4-BE49-F238E27FC236}">
                <a16:creationId xmlns:a16="http://schemas.microsoft.com/office/drawing/2014/main" id="{72FF63C0-641B-AEC2-36E9-8847E6A5F621}"/>
              </a:ext>
            </a:extLst>
          </p:cNvPr>
          <p:cNvSpPr txBox="1"/>
          <p:nvPr userDrawn="1"/>
        </p:nvSpPr>
        <p:spPr>
          <a:xfrm>
            <a:off x="5105624" y="4093198"/>
            <a:ext cx="2574789" cy="761747"/>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1" i="0" u="none" strike="noStrike" kern="1200" cap="none" spc="0" baseline="0" dirty="0">
                <a:solidFill>
                  <a:srgbClr val="5E5B5C"/>
                </a:solidFill>
                <a:uFillTx/>
                <a:latin typeface="+mn-lt"/>
                <a:cs typeface="Plus Jakarta Sans" pitchFamily="2" charset="0"/>
              </a:rPr>
              <a:t>www.sserc.org.uk </a:t>
            </a:r>
            <a:r>
              <a:rPr lang="en-GB" sz="1500" b="1" i="0" u="none" strike="noStrike" kern="1200" cap="none" spc="0" baseline="0" dirty="0" err="1">
                <a:solidFill>
                  <a:srgbClr val="5E5B5C"/>
                </a:solidFill>
                <a:uFillTx/>
                <a:latin typeface="+mn-lt"/>
                <a:cs typeface="Plus Jakarta Sans" pitchFamily="2" charset="0"/>
              </a:rPr>
              <a:t>enquiries@sserc.scot</a:t>
            </a:r>
            <a:r>
              <a:rPr lang="en-GB" sz="1500" b="1" i="0" u="none" strike="noStrike" kern="1200" cap="none" spc="0" baseline="0" dirty="0">
                <a:solidFill>
                  <a:srgbClr val="5E5B5C"/>
                </a:solidFill>
                <a:uFillTx/>
                <a:latin typeface="+mn-lt"/>
                <a:cs typeface="Plus Jakarta Sans" pitchFamily="2" charset="0"/>
              </a:rPr>
              <a:t>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1" i="0" u="none" strike="noStrike" kern="1200" cap="none" spc="0" baseline="0" dirty="0">
                <a:solidFill>
                  <a:srgbClr val="5E5B5C"/>
                </a:solidFill>
                <a:uFillTx/>
                <a:latin typeface="+mn-lt"/>
                <a:cs typeface="Plus Jakarta Sans" pitchFamily="2" charset="0"/>
              </a:rPr>
              <a:t>01383 626 070</a:t>
            </a:r>
          </a:p>
        </p:txBody>
      </p:sp>
    </p:spTree>
    <p:extLst>
      <p:ext uri="{BB962C8B-B14F-4D97-AF65-F5344CB8AC3E}">
        <p14:creationId xmlns:p14="http://schemas.microsoft.com/office/powerpoint/2010/main" val="3309255963"/>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611279183"/>
      </p:ext>
    </p:extLst>
  </p:cSld>
  <p:clrMapOvr>
    <a:masterClrMapping/>
  </p:clrMapOvr>
  <p:hf sldNum="0" hdr="0" ftr="0" dt="0"/>
</p:sldLayout>
</file>

<file path=ppt/slideLayouts/slideLayout10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88A053-C971-0D49-84CA-DA10A947299C}"/>
              </a:ext>
            </a:extLst>
          </p:cNvPr>
          <p:cNvSpPr txBox="1">
            <a:spLocks noGrp="1"/>
          </p:cNvSpPr>
          <p:nvPr>
            <p:ph type="ctrTitle"/>
          </p:nvPr>
        </p:nvSpPr>
        <p:spPr>
          <a:xfrm>
            <a:off x="685802" y="1122367"/>
            <a:ext cx="7772397" cy="2387599"/>
          </a:xfrm>
        </p:spPr>
        <p:txBody>
          <a:bodyPr anchor="b" anchorCtr="1"/>
          <a:lstStyle>
            <a:lvl1pPr algn="ctr">
              <a:defRPr sz="4050"/>
            </a:lvl1pPr>
          </a:lstStyle>
          <a:p>
            <a:pPr lvl="0"/>
            <a:r>
              <a:rPr lang="en-US"/>
              <a:t>CLICK TO EDIT MASTER TITLE STYLE</a:t>
            </a:r>
          </a:p>
        </p:txBody>
      </p:sp>
      <p:sp>
        <p:nvSpPr>
          <p:cNvPr id="3" name="Subtitle 2">
            <a:extLst>
              <a:ext uri="{FF2B5EF4-FFF2-40B4-BE49-F238E27FC236}">
                <a16:creationId xmlns:a16="http://schemas.microsoft.com/office/drawing/2014/main" id="{5549900A-F2CF-E04C-AA04-AF2DC580583D}"/>
              </a:ext>
            </a:extLst>
          </p:cNvPr>
          <p:cNvSpPr txBox="1">
            <a:spLocks noGrp="1"/>
          </p:cNvSpPr>
          <p:nvPr>
            <p:ph type="subTitle" idx="1"/>
          </p:nvPr>
        </p:nvSpPr>
        <p:spPr>
          <a:xfrm>
            <a:off x="1143002" y="3602048"/>
            <a:ext cx="6858000" cy="1655761"/>
          </a:xfrm>
        </p:spPr>
        <p:txBody>
          <a:bodyPr anchorCtr="1"/>
          <a:lstStyle>
            <a:lvl1pPr marL="0" indent="0" algn="ctr">
              <a:buNone/>
              <a:defRPr sz="1800">
                <a:solidFill>
                  <a:srgbClr val="575757"/>
                </a:solidFill>
              </a:defRPr>
            </a:lvl1pPr>
          </a:lstStyle>
          <a:p>
            <a:pPr lvl="0"/>
            <a:r>
              <a:rPr lang="en-US"/>
              <a:t>Click to edit Master subtitle style</a:t>
            </a:r>
          </a:p>
        </p:txBody>
      </p:sp>
      <p:sp>
        <p:nvSpPr>
          <p:cNvPr id="4" name="Date Placeholder 3">
            <a:extLst>
              <a:ext uri="{FF2B5EF4-FFF2-40B4-BE49-F238E27FC236}">
                <a16:creationId xmlns:a16="http://schemas.microsoft.com/office/drawing/2014/main" id="{0438E852-5834-A144-A446-E5BA3BAB8719}"/>
              </a:ext>
            </a:extLst>
          </p:cNvPr>
          <p:cNvSpPr txBox="1">
            <a:spLocks noGrp="1"/>
          </p:cNvSpPr>
          <p:nvPr>
            <p:ph type="dt" sz="half" idx="7"/>
          </p:nvPr>
        </p:nvSpPr>
        <p:spPr/>
        <p:txBody>
          <a:bodyPr/>
          <a:lstStyle>
            <a:lvl1pPr>
              <a:defRPr/>
            </a:lvl1pPr>
          </a:lstStyle>
          <a:p>
            <a:pPr lvl="0"/>
            <a:fld id="{89529726-D046-9C46-B135-4EB0DB188FD6}" type="datetime1">
              <a:rPr lang="en-GB"/>
              <a:pPr lvl="0"/>
              <a:t>24/07/2025</a:t>
            </a:fld>
            <a:endParaRPr lang="en-GB"/>
          </a:p>
        </p:txBody>
      </p:sp>
      <p:sp>
        <p:nvSpPr>
          <p:cNvPr id="5" name="Footer Placeholder 4">
            <a:extLst>
              <a:ext uri="{FF2B5EF4-FFF2-40B4-BE49-F238E27FC236}">
                <a16:creationId xmlns:a16="http://schemas.microsoft.com/office/drawing/2014/main" id="{2896C81A-E9FB-5947-A3B6-F6434B7B37E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2B94504F-F93B-314B-B34A-08FD45AE281A}"/>
              </a:ext>
            </a:extLst>
          </p:cNvPr>
          <p:cNvSpPr txBox="1">
            <a:spLocks noGrp="1"/>
          </p:cNvSpPr>
          <p:nvPr>
            <p:ph type="sldNum" sz="quarter" idx="8"/>
          </p:nvPr>
        </p:nvSpPr>
        <p:spPr/>
        <p:txBody>
          <a:bodyPr/>
          <a:lstStyle>
            <a:lvl1pPr>
              <a:defRPr/>
            </a:lvl1pPr>
          </a:lstStyle>
          <a:p>
            <a:pPr lvl="0"/>
            <a:fld id="{B713B00C-55BF-B245-89BA-50AC3F4B69A7}" type="slidenum">
              <a:t>‹#›</a:t>
            </a:fld>
            <a:endParaRPr lang="en-GB"/>
          </a:p>
        </p:txBody>
      </p:sp>
    </p:spTree>
    <p:extLst>
      <p:ext uri="{BB962C8B-B14F-4D97-AF65-F5344CB8AC3E}">
        <p14:creationId xmlns:p14="http://schemas.microsoft.com/office/powerpoint/2010/main" val="1376767951"/>
      </p:ext>
    </p:extLst>
  </p:cSld>
  <p:clrMapOvr>
    <a:masterClrMapping/>
  </p:clrMapOvr>
  <p:hf sldNum="0" hdr="0" ftr="0" dt="0"/>
</p:sldLayout>
</file>

<file path=ppt/slideLayouts/slideLayout109.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1D0D252-4E46-9549-AD2F-9D3F0A4CFED4}"/>
              </a:ext>
            </a:extLst>
          </p:cNvPr>
          <p:cNvSpPr txBox="1">
            <a:spLocks noGrp="1"/>
          </p:cNvSpPr>
          <p:nvPr>
            <p:ph type="dt" sz="half" idx="7"/>
          </p:nvPr>
        </p:nvSpPr>
        <p:spPr/>
        <p:txBody>
          <a:bodyPr/>
          <a:lstStyle>
            <a:lvl1pPr>
              <a:defRPr/>
            </a:lvl1pPr>
          </a:lstStyle>
          <a:p>
            <a:pPr lvl="0"/>
            <a:fld id="{D0EDEDFF-AC0C-7F4F-8889-5A8A57B40D20}" type="datetime1">
              <a:rPr lang="en-GB"/>
              <a:pPr lvl="0"/>
              <a:t>24/07/2025</a:t>
            </a:fld>
            <a:endParaRPr lang="en-GB"/>
          </a:p>
        </p:txBody>
      </p:sp>
      <p:sp>
        <p:nvSpPr>
          <p:cNvPr id="3" name="Footer Placeholder 2">
            <a:extLst>
              <a:ext uri="{FF2B5EF4-FFF2-40B4-BE49-F238E27FC236}">
                <a16:creationId xmlns:a16="http://schemas.microsoft.com/office/drawing/2014/main" id="{12C4324A-7E69-C746-A2CB-E5387595A654}"/>
              </a:ext>
            </a:extLst>
          </p:cNvPr>
          <p:cNvSpPr txBox="1">
            <a:spLocks noGrp="1"/>
          </p:cNvSpPr>
          <p:nvPr>
            <p:ph type="ftr" sz="quarter" idx="9"/>
          </p:nvPr>
        </p:nvSpPr>
        <p:spPr/>
        <p:txBody>
          <a:bodyPr/>
          <a:lstStyle>
            <a:lvl1pPr>
              <a:defRPr/>
            </a:lvl1pPr>
          </a:lstStyle>
          <a:p>
            <a:pPr lvl="0"/>
            <a:endParaRPr lang="en-GB"/>
          </a:p>
        </p:txBody>
      </p:sp>
      <p:sp>
        <p:nvSpPr>
          <p:cNvPr id="4" name="Slide Number Placeholder 3">
            <a:extLst>
              <a:ext uri="{FF2B5EF4-FFF2-40B4-BE49-F238E27FC236}">
                <a16:creationId xmlns:a16="http://schemas.microsoft.com/office/drawing/2014/main" id="{B1F507AF-5A04-8F42-AC73-AB6383C9B2A3}"/>
              </a:ext>
            </a:extLst>
          </p:cNvPr>
          <p:cNvSpPr txBox="1">
            <a:spLocks noGrp="1"/>
          </p:cNvSpPr>
          <p:nvPr>
            <p:ph type="sldNum" sz="quarter" idx="8"/>
          </p:nvPr>
        </p:nvSpPr>
        <p:spPr/>
        <p:txBody>
          <a:bodyPr/>
          <a:lstStyle>
            <a:lvl1pPr>
              <a:defRPr/>
            </a:lvl1pPr>
          </a:lstStyle>
          <a:p>
            <a:pPr lvl="0"/>
            <a:fld id="{51750927-7F2D-C240-A5E9-6C1FBAC57420}" type="slidenum">
              <a:t>‹#›</a:t>
            </a:fld>
            <a:endParaRPr lang="en-GB"/>
          </a:p>
        </p:txBody>
      </p:sp>
    </p:spTree>
    <p:extLst>
      <p:ext uri="{BB962C8B-B14F-4D97-AF65-F5344CB8AC3E}">
        <p14:creationId xmlns:p14="http://schemas.microsoft.com/office/powerpoint/2010/main" val="13729661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491409-04A2-8E42-B337-45743D40D980}"/>
              </a:ext>
            </a:extLst>
          </p:cNvPr>
          <p:cNvSpPr txBox="1">
            <a:spLocks noGrp="1"/>
          </p:cNvSpPr>
          <p:nvPr>
            <p:ph type="title"/>
          </p:nvPr>
        </p:nvSpPr>
        <p:spPr/>
        <p:txBody>
          <a:bodyPr/>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676730AC-F73B-6144-A5AE-B3F8AB049288}"/>
              </a:ext>
            </a:extLst>
          </p:cNvPr>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217EF2-26AC-D547-8509-DDB5BBDB6C0E}"/>
              </a:ext>
            </a:extLst>
          </p:cNvPr>
          <p:cNvSpPr txBox="1">
            <a:spLocks noGrp="1"/>
          </p:cNvSpPr>
          <p:nvPr>
            <p:ph type="dt" sz="half" idx="7"/>
          </p:nvPr>
        </p:nvSpPr>
        <p:spPr/>
        <p:txBody>
          <a:bodyPr/>
          <a:lstStyle>
            <a:lvl1pPr>
              <a:defRPr/>
            </a:lvl1pPr>
          </a:lstStyle>
          <a:p>
            <a:pPr lvl="0"/>
            <a:fld id="{C15A769E-73E9-BE47-A2A4-5786B29B8C25}" type="datetime1">
              <a:rPr lang="en-GB"/>
              <a:pPr lvl="0"/>
              <a:t>24/07/2025</a:t>
            </a:fld>
            <a:endParaRPr lang="en-GB" dirty="0"/>
          </a:p>
        </p:txBody>
      </p:sp>
      <p:sp>
        <p:nvSpPr>
          <p:cNvPr id="5" name="Footer Placeholder 4">
            <a:extLst>
              <a:ext uri="{FF2B5EF4-FFF2-40B4-BE49-F238E27FC236}">
                <a16:creationId xmlns:a16="http://schemas.microsoft.com/office/drawing/2014/main" id="{9115FB51-B36A-244D-8A29-C1BF9F54ABF8}"/>
              </a:ext>
            </a:extLst>
          </p:cNvPr>
          <p:cNvSpPr txBox="1">
            <a:spLocks noGrp="1"/>
          </p:cNvSpPr>
          <p:nvPr>
            <p:ph type="ftr" sz="quarter" idx="9"/>
          </p:nvPr>
        </p:nvSpPr>
        <p:spPr/>
        <p:txBody>
          <a:bodyPr/>
          <a:lstStyle>
            <a:lvl1pPr>
              <a:defRPr/>
            </a:lvl1pPr>
          </a:lstStyle>
          <a:p>
            <a:pPr lvl="0"/>
            <a:endParaRPr lang="en-GB" dirty="0"/>
          </a:p>
        </p:txBody>
      </p:sp>
      <p:sp>
        <p:nvSpPr>
          <p:cNvPr id="6" name="Slide Number Placeholder 5">
            <a:extLst>
              <a:ext uri="{FF2B5EF4-FFF2-40B4-BE49-F238E27FC236}">
                <a16:creationId xmlns:a16="http://schemas.microsoft.com/office/drawing/2014/main" id="{4C08A6F8-BD0C-1F4A-A122-740A8F42D1E9}"/>
              </a:ext>
            </a:extLst>
          </p:cNvPr>
          <p:cNvSpPr txBox="1">
            <a:spLocks noGrp="1"/>
          </p:cNvSpPr>
          <p:nvPr>
            <p:ph type="sldNum" sz="quarter" idx="8"/>
          </p:nvPr>
        </p:nvSpPr>
        <p:spPr/>
        <p:txBody>
          <a:bodyPr/>
          <a:lstStyle>
            <a:lvl1pPr>
              <a:defRPr/>
            </a:lvl1pPr>
          </a:lstStyle>
          <a:p>
            <a:pPr lvl="0"/>
            <a:fld id="{6A886C09-B1D9-784B-8334-024A99458539}" type="slidenum">
              <a:t>‹#›</a:t>
            </a:fld>
            <a:endParaRPr lang="en-GB" dirty="0"/>
          </a:p>
        </p:txBody>
      </p:sp>
    </p:spTree>
    <p:extLst>
      <p:ext uri="{BB962C8B-B14F-4D97-AF65-F5344CB8AC3E}">
        <p14:creationId xmlns:p14="http://schemas.microsoft.com/office/powerpoint/2010/main" val="419522820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3AD2A9F-2CD1-994C-9A41-6B01E23E65E4}"/>
              </a:ext>
            </a:extLst>
          </p:cNvPr>
          <p:cNvSpPr txBox="1">
            <a:spLocks noGrp="1"/>
          </p:cNvSpPr>
          <p:nvPr>
            <p:ph type="title" orient="vert"/>
          </p:nvPr>
        </p:nvSpPr>
        <p:spPr>
          <a:xfrm>
            <a:off x="6543678" y="365127"/>
            <a:ext cx="1971674" cy="5811839"/>
          </a:xfrm>
        </p:spPr>
        <p:txBody>
          <a:bodyPr vert="eaVert"/>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7BBEDB17-3BB6-6246-B3A0-3F73E35DCC3F}"/>
              </a:ext>
            </a:extLst>
          </p:cNvPr>
          <p:cNvSpPr txBox="1">
            <a:spLocks noGrp="1"/>
          </p:cNvSpPr>
          <p:nvPr>
            <p:ph type="body" orient="vert" idx="1"/>
          </p:nvPr>
        </p:nvSpPr>
        <p:spPr>
          <a:xfrm>
            <a:off x="628652" y="365127"/>
            <a:ext cx="5800722" cy="5811839"/>
          </a:xfrm>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42708D1-B326-6346-9572-DF93ECBAECA7}"/>
              </a:ext>
            </a:extLst>
          </p:cNvPr>
          <p:cNvSpPr txBox="1">
            <a:spLocks noGrp="1"/>
          </p:cNvSpPr>
          <p:nvPr>
            <p:ph type="dt" sz="half" idx="7"/>
          </p:nvPr>
        </p:nvSpPr>
        <p:spPr/>
        <p:txBody>
          <a:bodyPr/>
          <a:lstStyle>
            <a:lvl1pPr>
              <a:defRPr/>
            </a:lvl1pPr>
          </a:lstStyle>
          <a:p>
            <a:pPr lvl="0"/>
            <a:fld id="{A90C4FD3-39C7-C141-A0DF-7763703D40CC}" type="datetime1">
              <a:rPr lang="en-GB"/>
              <a:pPr lvl="0"/>
              <a:t>24/07/2025</a:t>
            </a:fld>
            <a:endParaRPr lang="en-GB" dirty="0"/>
          </a:p>
        </p:txBody>
      </p:sp>
      <p:sp>
        <p:nvSpPr>
          <p:cNvPr id="5" name="Footer Placeholder 4">
            <a:extLst>
              <a:ext uri="{FF2B5EF4-FFF2-40B4-BE49-F238E27FC236}">
                <a16:creationId xmlns:a16="http://schemas.microsoft.com/office/drawing/2014/main" id="{8CD3DD73-A27E-C844-8EC7-D0D61474311F}"/>
              </a:ext>
            </a:extLst>
          </p:cNvPr>
          <p:cNvSpPr txBox="1">
            <a:spLocks noGrp="1"/>
          </p:cNvSpPr>
          <p:nvPr>
            <p:ph type="ftr" sz="quarter" idx="9"/>
          </p:nvPr>
        </p:nvSpPr>
        <p:spPr/>
        <p:txBody>
          <a:bodyPr/>
          <a:lstStyle>
            <a:lvl1pPr>
              <a:defRPr/>
            </a:lvl1pPr>
          </a:lstStyle>
          <a:p>
            <a:pPr lvl="0"/>
            <a:endParaRPr lang="en-GB" dirty="0"/>
          </a:p>
        </p:txBody>
      </p:sp>
      <p:sp>
        <p:nvSpPr>
          <p:cNvPr id="6" name="Slide Number Placeholder 5">
            <a:extLst>
              <a:ext uri="{FF2B5EF4-FFF2-40B4-BE49-F238E27FC236}">
                <a16:creationId xmlns:a16="http://schemas.microsoft.com/office/drawing/2014/main" id="{587BE826-6522-0D46-BA8E-7BAA1E7256DB}"/>
              </a:ext>
            </a:extLst>
          </p:cNvPr>
          <p:cNvSpPr txBox="1">
            <a:spLocks noGrp="1"/>
          </p:cNvSpPr>
          <p:nvPr>
            <p:ph type="sldNum" sz="quarter" idx="8"/>
          </p:nvPr>
        </p:nvSpPr>
        <p:spPr/>
        <p:txBody>
          <a:bodyPr/>
          <a:lstStyle>
            <a:lvl1pPr>
              <a:defRPr/>
            </a:lvl1pPr>
          </a:lstStyle>
          <a:p>
            <a:pPr lvl="0"/>
            <a:fld id="{E4654FA7-C5CE-B944-9F7D-776EA022700C}" type="slidenum">
              <a:t>‹#›</a:t>
            </a:fld>
            <a:endParaRPr lang="en-GB" dirty="0"/>
          </a:p>
        </p:txBody>
      </p:sp>
    </p:spTree>
    <p:extLst>
      <p:ext uri="{BB962C8B-B14F-4D97-AF65-F5344CB8AC3E}">
        <p14:creationId xmlns:p14="http://schemas.microsoft.com/office/powerpoint/2010/main" val="258214297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0B59EE-E76E-774D-877D-0C622253CD7A}"/>
              </a:ext>
            </a:extLst>
          </p:cNvPr>
          <p:cNvSpPr txBox="1">
            <a:spLocks noGrp="1"/>
          </p:cNvSpPr>
          <p:nvPr>
            <p:ph type="title"/>
          </p:nvPr>
        </p:nvSpPr>
        <p:spPr>
          <a:xfrm>
            <a:off x="685800" y="1122360"/>
            <a:ext cx="7772397" cy="2387599"/>
          </a:xfrm>
        </p:spPr>
        <p:txBody>
          <a:bodyPr anchor="b" anchorCtr="1"/>
          <a:lstStyle>
            <a:lvl1pPr algn="ctr">
              <a:defRPr sz="3375"/>
            </a:lvl1pPr>
          </a:lstStyle>
          <a:p>
            <a:pPr lvl="0"/>
            <a:r>
              <a:rPr lang="en-US"/>
              <a:t>Click to edit Master title style</a:t>
            </a:r>
          </a:p>
        </p:txBody>
      </p:sp>
      <p:sp>
        <p:nvSpPr>
          <p:cNvPr id="3" name="Subtitle 2">
            <a:extLst>
              <a:ext uri="{FF2B5EF4-FFF2-40B4-BE49-F238E27FC236}">
                <a16:creationId xmlns:a16="http://schemas.microsoft.com/office/drawing/2014/main" id="{CAF847BC-11ED-0F47-83C2-169E7767F6D2}"/>
              </a:ext>
            </a:extLst>
          </p:cNvPr>
          <p:cNvSpPr txBox="1">
            <a:spLocks noGrp="1"/>
          </p:cNvSpPr>
          <p:nvPr>
            <p:ph type="subTitle" idx="4294967295"/>
          </p:nvPr>
        </p:nvSpPr>
        <p:spPr>
          <a:xfrm>
            <a:off x="1143002" y="3602041"/>
            <a:ext cx="6858000" cy="1655761"/>
          </a:xfrm>
        </p:spPr>
        <p:txBody>
          <a:bodyPr anchorCtr="1"/>
          <a:lstStyle>
            <a:lvl1pPr marL="0" indent="0" algn="ctr">
              <a:buNone/>
              <a:defRPr sz="1350"/>
            </a:lvl1pPr>
          </a:lstStyle>
          <a:p>
            <a:pPr lvl="0"/>
            <a:r>
              <a:rPr lang="en-US"/>
              <a:t>Click to edit Master subtitle style</a:t>
            </a:r>
          </a:p>
        </p:txBody>
      </p:sp>
      <p:sp>
        <p:nvSpPr>
          <p:cNvPr id="4" name="Date Placeholder 3">
            <a:extLst>
              <a:ext uri="{FF2B5EF4-FFF2-40B4-BE49-F238E27FC236}">
                <a16:creationId xmlns:a16="http://schemas.microsoft.com/office/drawing/2014/main" id="{369D880D-FB0D-E140-B359-314895257B6A}"/>
              </a:ext>
            </a:extLst>
          </p:cNvPr>
          <p:cNvSpPr txBox="1">
            <a:spLocks noGrp="1"/>
          </p:cNvSpPr>
          <p:nvPr>
            <p:ph type="dt" sz="half" idx="7"/>
          </p:nvPr>
        </p:nvSpPr>
        <p:spPr/>
        <p:txBody>
          <a:bodyPr/>
          <a:lstStyle>
            <a:lvl1pPr>
              <a:defRPr/>
            </a:lvl1pPr>
          </a:lstStyle>
          <a:p>
            <a:pPr lvl="0"/>
            <a:fld id="{E830DC3A-F044-C446-B1EA-9515B3FEBCDB}" type="datetime1">
              <a:rPr lang="en-GB"/>
              <a:pPr lvl="0"/>
              <a:t>24/07/2025</a:t>
            </a:fld>
            <a:endParaRPr lang="en-GB" dirty="0"/>
          </a:p>
        </p:txBody>
      </p:sp>
      <p:sp>
        <p:nvSpPr>
          <p:cNvPr id="5" name="Footer Placeholder 4">
            <a:extLst>
              <a:ext uri="{FF2B5EF4-FFF2-40B4-BE49-F238E27FC236}">
                <a16:creationId xmlns:a16="http://schemas.microsoft.com/office/drawing/2014/main" id="{60E72440-CA0E-9C4C-B264-C94F78A5D223}"/>
              </a:ext>
            </a:extLst>
          </p:cNvPr>
          <p:cNvSpPr txBox="1">
            <a:spLocks noGrp="1"/>
          </p:cNvSpPr>
          <p:nvPr>
            <p:ph type="ftr" sz="quarter" idx="9"/>
          </p:nvPr>
        </p:nvSpPr>
        <p:spPr/>
        <p:txBody>
          <a:bodyPr/>
          <a:lstStyle>
            <a:lvl1pPr>
              <a:defRPr/>
            </a:lvl1pPr>
          </a:lstStyle>
          <a:p>
            <a:pPr lvl="0"/>
            <a:endParaRPr lang="en-GB" dirty="0"/>
          </a:p>
        </p:txBody>
      </p:sp>
      <p:sp>
        <p:nvSpPr>
          <p:cNvPr id="6" name="Slide Number Placeholder 5">
            <a:extLst>
              <a:ext uri="{FF2B5EF4-FFF2-40B4-BE49-F238E27FC236}">
                <a16:creationId xmlns:a16="http://schemas.microsoft.com/office/drawing/2014/main" id="{F5C4BB2C-3DC1-4144-8312-5172C1ECDAE3}"/>
              </a:ext>
            </a:extLst>
          </p:cNvPr>
          <p:cNvSpPr txBox="1">
            <a:spLocks noGrp="1"/>
          </p:cNvSpPr>
          <p:nvPr>
            <p:ph type="sldNum" sz="quarter" idx="8"/>
          </p:nvPr>
        </p:nvSpPr>
        <p:spPr/>
        <p:txBody>
          <a:bodyPr/>
          <a:lstStyle>
            <a:lvl1pPr>
              <a:defRPr/>
            </a:lvl1pPr>
          </a:lstStyle>
          <a:p>
            <a:pPr lvl="0"/>
            <a:fld id="{199A6759-9230-D84D-BD25-EA0463DD175D}" type="slidenum">
              <a:t>‹#›</a:t>
            </a:fld>
            <a:endParaRPr lang="en-GB" dirty="0"/>
          </a:p>
        </p:txBody>
      </p:sp>
    </p:spTree>
    <p:extLst>
      <p:ext uri="{BB962C8B-B14F-4D97-AF65-F5344CB8AC3E}">
        <p14:creationId xmlns:p14="http://schemas.microsoft.com/office/powerpoint/2010/main" val="179084277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24/07/2025</a:t>
            </a:fld>
            <a:endParaRPr lang="en-GB" dirty="0"/>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dirty="0"/>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dirty="0"/>
          </a:p>
        </p:txBody>
      </p:sp>
      <p:sp>
        <p:nvSpPr>
          <p:cNvPr id="5" name="TextShape 2">
            <a:extLst>
              <a:ext uri="{FF2B5EF4-FFF2-40B4-BE49-F238E27FC236}">
                <a16:creationId xmlns:a16="http://schemas.microsoft.com/office/drawing/2014/main" id="{64B22F08-0876-5047-B022-A5C71C68CF41}"/>
              </a:ext>
            </a:extLst>
          </p:cNvPr>
          <p:cNvSpPr txBox="1"/>
          <p:nvPr/>
        </p:nvSpPr>
        <p:spPr>
          <a:xfrm>
            <a:off x="1364735" y="1648366"/>
            <a:ext cx="6414527" cy="1413865"/>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dirty="0">
                <a:solidFill>
                  <a:srgbClr val="575757"/>
                </a:solidFill>
                <a:uFillTx/>
                <a:latin typeface="Plus Jakarta Sans Medium" pitchFamily="2" charset="0"/>
                <a:cs typeface="Plus Jakarta Sans Medium" pitchFamily="2" charset="0"/>
              </a:rPr>
              <a:t>For more information on the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dirty="0">
                <a:solidFill>
                  <a:srgbClr val="575757"/>
                </a:solidFill>
                <a:uFillTx/>
                <a:latin typeface="Plus Jakarta Sans Medium" pitchFamily="2" charset="0"/>
                <a:cs typeface="Plus Jakarta Sans Medium" pitchFamily="2" charset="0"/>
              </a:rPr>
              <a:t>Primary Science Teaching Trust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dirty="0">
                <a:solidFill>
                  <a:srgbClr val="575757"/>
                </a:solidFill>
                <a:uFillTx/>
                <a:latin typeface="Plus Jakarta Sans Medium" pitchFamily="2" charset="0"/>
                <a:cs typeface="Plus Jakarta Sans Medium" pitchFamily="2" charset="0"/>
              </a:rPr>
              <a:t>and access to a large selection of PSTT resources, visit our website:</a:t>
            </a:r>
          </a:p>
        </p:txBody>
      </p:sp>
      <p:pic>
        <p:nvPicPr>
          <p:cNvPr id="6" name="Picture 10">
            <a:hlinkClick r:id="rId2"/>
            <a:extLst>
              <a:ext uri="{FF2B5EF4-FFF2-40B4-BE49-F238E27FC236}">
                <a16:creationId xmlns:a16="http://schemas.microsoft.com/office/drawing/2014/main" id="{647288EE-A0FD-FE4D-A5F5-30772634FCA6}"/>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464681" y="395364"/>
            <a:ext cx="2214638" cy="982069"/>
          </a:xfrm>
          <a:prstGeom prst="rect">
            <a:avLst/>
          </a:prstGeom>
          <a:noFill/>
          <a:ln cap="flat">
            <a:noFill/>
          </a:ln>
        </p:spPr>
      </p:pic>
      <p:sp>
        <p:nvSpPr>
          <p:cNvPr id="11" name="TextBox 12">
            <a:extLst>
              <a:ext uri="{FF2B5EF4-FFF2-40B4-BE49-F238E27FC236}">
                <a16:creationId xmlns:a16="http://schemas.microsoft.com/office/drawing/2014/main" id="{2A26FEFF-2451-1147-9415-12116348CC69}"/>
              </a:ext>
            </a:extLst>
          </p:cNvPr>
          <p:cNvSpPr txBox="1"/>
          <p:nvPr/>
        </p:nvSpPr>
        <p:spPr>
          <a:xfrm>
            <a:off x="3107672" y="4318401"/>
            <a:ext cx="2928654"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dirty="0">
                <a:solidFill>
                  <a:srgbClr val="575757"/>
                </a:solidFill>
                <a:uFillTx/>
                <a:latin typeface="Plus Jakarta Sans Medium" pitchFamily="2" charset="0"/>
                <a:cs typeface="Plus Jakarta Sans Medium" pitchFamily="2" charset="0"/>
              </a:rPr>
              <a:t>/PrimaryScienceTeachingTrust</a:t>
            </a:r>
          </a:p>
        </p:txBody>
      </p:sp>
      <p:sp>
        <p:nvSpPr>
          <p:cNvPr id="12" name="TextBox 13">
            <a:extLst>
              <a:ext uri="{FF2B5EF4-FFF2-40B4-BE49-F238E27FC236}">
                <a16:creationId xmlns:a16="http://schemas.microsoft.com/office/drawing/2014/main" id="{C2F8C0A5-22FA-0647-881A-5C477BE314BC}"/>
              </a:ext>
            </a:extLst>
          </p:cNvPr>
          <p:cNvSpPr txBox="1"/>
          <p:nvPr/>
        </p:nvSpPr>
        <p:spPr>
          <a:xfrm>
            <a:off x="2716514" y="3381313"/>
            <a:ext cx="3710971" cy="484748"/>
          </a:xfrm>
          <a:prstGeom prst="rect">
            <a:avLst/>
          </a:prstGeom>
          <a:noFill/>
          <a:ln cap="flat">
            <a:noFill/>
          </a:ln>
        </p:spPr>
        <p:txBody>
          <a:bodyPr vert="horz" wrap="square" lIns="68580" tIns="34290" rIns="68580" bIns="34290" anchor="t" anchorCtr="0" compatLnSpc="1">
            <a:sp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700" b="1" i="0" u="none" strike="noStrike" kern="1200" cap="none" spc="0" baseline="0" dirty="0">
                <a:solidFill>
                  <a:srgbClr val="3EB1C8"/>
                </a:solidFill>
                <a:uFillTx/>
                <a:latin typeface="Plus Jakarta Sans ExtraBold" pitchFamily="2" charset="0"/>
                <a:cs typeface="Plus Jakarta Sans ExtraBold" pitchFamily="2" charset="0"/>
              </a:rPr>
              <a:t>www.pstt.</a:t>
            </a:r>
            <a:r>
              <a:rPr lang="en-GB" sz="2400" b="1" i="0" u="none" strike="noStrike" kern="1200" cap="none" spc="0" baseline="0" dirty="0">
                <a:solidFill>
                  <a:srgbClr val="3EB1C8"/>
                </a:solidFill>
                <a:uFillTx/>
                <a:latin typeface="Plus Jakarta Sans ExtraBold" pitchFamily="2" charset="0"/>
                <a:cs typeface="Plus Jakarta Sans ExtraBold" pitchFamily="2" charset="0"/>
              </a:rPr>
              <a:t>org</a:t>
            </a:r>
            <a:r>
              <a:rPr lang="en-GB" sz="2700" b="1" i="0" u="none" strike="noStrike" kern="1200" cap="none" spc="0" baseline="0" dirty="0">
                <a:solidFill>
                  <a:srgbClr val="3EB1C8"/>
                </a:solidFill>
                <a:uFillTx/>
                <a:latin typeface="Plus Jakarta Sans ExtraBold" pitchFamily="2" charset="0"/>
                <a:cs typeface="Plus Jakarta Sans ExtraBold" pitchFamily="2" charset="0"/>
              </a:rPr>
              <a:t>.uk</a:t>
            </a:r>
          </a:p>
        </p:txBody>
      </p:sp>
      <p:sp>
        <p:nvSpPr>
          <p:cNvPr id="13" name="TextBox 14">
            <a:extLst>
              <a:ext uri="{FF2B5EF4-FFF2-40B4-BE49-F238E27FC236}">
                <a16:creationId xmlns:a16="http://schemas.microsoft.com/office/drawing/2014/main" id="{72AB690D-0FB4-F444-A6E2-5E7C349AD672}"/>
              </a:ext>
            </a:extLst>
          </p:cNvPr>
          <p:cNvSpPr txBox="1"/>
          <p:nvPr/>
        </p:nvSpPr>
        <p:spPr>
          <a:xfrm>
            <a:off x="3802326" y="4960065"/>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dirty="0">
                <a:solidFill>
                  <a:srgbClr val="575757"/>
                </a:solidFill>
                <a:uFillTx/>
                <a:latin typeface="Plus Jakarta Sans Medium" pitchFamily="2" charset="0"/>
                <a:cs typeface="Plus Jakarta Sans Medium" pitchFamily="2" charset="0"/>
              </a:rPr>
              <a:t>/PSTT_whyhow</a:t>
            </a:r>
          </a:p>
        </p:txBody>
      </p:sp>
      <p:sp>
        <p:nvSpPr>
          <p:cNvPr id="20" name="TextBox 14">
            <a:extLst>
              <a:ext uri="{FF2B5EF4-FFF2-40B4-BE49-F238E27FC236}">
                <a16:creationId xmlns:a16="http://schemas.microsoft.com/office/drawing/2014/main" id="{4D0AB3AE-3DF9-F268-610C-DF04A3F3C68D}"/>
              </a:ext>
            </a:extLst>
          </p:cNvPr>
          <p:cNvSpPr txBox="1"/>
          <p:nvPr userDrawn="1"/>
        </p:nvSpPr>
        <p:spPr>
          <a:xfrm>
            <a:off x="3802325" y="5663976"/>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dirty="0">
                <a:solidFill>
                  <a:srgbClr val="575757"/>
                </a:solidFill>
                <a:uFillTx/>
                <a:latin typeface="Plus Jakarta Sans Medium" pitchFamily="2" charset="0"/>
                <a:cs typeface="Plus Jakarta Sans Medium" pitchFamily="2" charset="0"/>
              </a:rPr>
              <a:t>/PSTT_whyhow</a:t>
            </a:r>
          </a:p>
        </p:txBody>
      </p:sp>
      <p:pic>
        <p:nvPicPr>
          <p:cNvPr id="22" name="Picture 21" descr="Logo, icon&#10;&#10;Description automatically generated">
            <a:extLst>
              <a:ext uri="{FF2B5EF4-FFF2-40B4-BE49-F238E27FC236}">
                <a16:creationId xmlns:a16="http://schemas.microsoft.com/office/drawing/2014/main" id="{EF4680C9-B2F9-8014-9265-64A0DD0FB90F}"/>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2796781" y="4313324"/>
            <a:ext cx="328475" cy="305159"/>
          </a:xfrm>
          <a:prstGeom prst="rect">
            <a:avLst/>
          </a:prstGeom>
        </p:spPr>
      </p:pic>
      <p:pic>
        <p:nvPicPr>
          <p:cNvPr id="28" name="Picture 27" descr="Logo, icon&#10;&#10;Description automatically generated">
            <a:extLst>
              <a:ext uri="{FF2B5EF4-FFF2-40B4-BE49-F238E27FC236}">
                <a16:creationId xmlns:a16="http://schemas.microsoft.com/office/drawing/2014/main" id="{3FC6947C-D447-ECAD-853A-ACD9E0E9EFFC}"/>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3464681" y="4943688"/>
            <a:ext cx="367388" cy="327995"/>
          </a:xfrm>
          <a:prstGeom prst="rect">
            <a:avLst/>
          </a:prstGeom>
        </p:spPr>
      </p:pic>
      <p:pic>
        <p:nvPicPr>
          <p:cNvPr id="30" name="Picture 29" descr="Logo, icon&#10;&#10;Description automatically generated">
            <a:extLst>
              <a:ext uri="{FF2B5EF4-FFF2-40B4-BE49-F238E27FC236}">
                <a16:creationId xmlns:a16="http://schemas.microsoft.com/office/drawing/2014/main" id="{E13A77D6-6069-57D1-B192-472352667CD6}"/>
              </a:ext>
            </a:extLst>
          </p:cNvPr>
          <p:cNvPicPr>
            <a:picLocks noChangeAspect="1"/>
          </p:cNvPicPr>
          <p:nvPr userDrawn="1"/>
        </p:nvPicPr>
        <p:blipFill rotWithShape="1">
          <a:blip r:embed="rId6" cstate="screen">
            <a:extLst>
              <a:ext uri="{28A0092B-C50C-407E-A947-70E740481C1C}">
                <a14:useLocalDpi xmlns:a14="http://schemas.microsoft.com/office/drawing/2010/main"/>
              </a:ext>
            </a:extLst>
          </a:blip>
          <a:srcRect/>
          <a:stretch/>
        </p:blipFill>
        <p:spPr>
          <a:xfrm>
            <a:off x="3464682" y="5613264"/>
            <a:ext cx="366788" cy="340753"/>
          </a:xfrm>
          <a:prstGeom prst="rect">
            <a:avLst/>
          </a:prstGeom>
        </p:spPr>
      </p:pic>
    </p:spTree>
    <p:extLst>
      <p:ext uri="{BB962C8B-B14F-4D97-AF65-F5344CB8AC3E}">
        <p14:creationId xmlns:p14="http://schemas.microsoft.com/office/powerpoint/2010/main" val="371134153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Additional 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24/07/2025</a:t>
            </a:fld>
            <a:endParaRPr lang="en-GB" dirty="0"/>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dirty="0"/>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dirty="0"/>
          </a:p>
        </p:txBody>
      </p:sp>
      <p:sp>
        <p:nvSpPr>
          <p:cNvPr id="7" name="TextShape 1">
            <a:extLst>
              <a:ext uri="{FF2B5EF4-FFF2-40B4-BE49-F238E27FC236}">
                <a16:creationId xmlns:a16="http://schemas.microsoft.com/office/drawing/2014/main" id="{6E4C3CBC-6C18-7040-8623-B217E9734E3E}"/>
              </a:ext>
            </a:extLst>
          </p:cNvPr>
          <p:cNvSpPr txBox="1"/>
          <p:nvPr/>
        </p:nvSpPr>
        <p:spPr>
          <a:xfrm>
            <a:off x="694277" y="2333743"/>
            <a:ext cx="3562457" cy="77586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1" baseline="0" dirty="0">
                <a:solidFill>
                  <a:srgbClr val="404040"/>
                </a:solidFill>
                <a:uFillTx/>
                <a:latin typeface="Plus Jakarta Sans Medium" pitchFamily="2" charset="0"/>
                <a:cs typeface="Plus Jakarta Sans Medium" pitchFamily="2" charset="0"/>
              </a:rPr>
              <a:t>We provide links to excellent resources for teachers, children and families on our Wow Science website:</a:t>
            </a:r>
            <a:endParaRPr lang="en-US" sz="1500" b="0" i="0" u="none" strike="noStrike" kern="1200" cap="none" spc="-1" baseline="0" dirty="0">
              <a:solidFill>
                <a:srgbClr val="002060"/>
              </a:solidFill>
              <a:uFillTx/>
              <a:latin typeface="Plus Jakarta Sans Medium" pitchFamily="2" charset="0"/>
              <a:cs typeface="Plus Jakarta Sans Medium" pitchFamily="2" charset="0"/>
            </a:endParaRPr>
          </a:p>
        </p:txBody>
      </p:sp>
      <p:pic>
        <p:nvPicPr>
          <p:cNvPr id="8" name="Picture 6">
            <a:hlinkClick r:id="rId2"/>
            <a:extLst>
              <a:ext uri="{FF2B5EF4-FFF2-40B4-BE49-F238E27FC236}">
                <a16:creationId xmlns:a16="http://schemas.microsoft.com/office/drawing/2014/main" id="{93B76ABD-1C66-DD4F-A7BE-3A051B5E85A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716885" y="1388620"/>
            <a:ext cx="1298699" cy="706861"/>
          </a:xfrm>
          <a:prstGeom prst="rect">
            <a:avLst/>
          </a:prstGeom>
          <a:noFill/>
          <a:ln cap="flat">
            <a:noFill/>
          </a:ln>
        </p:spPr>
      </p:pic>
      <p:sp>
        <p:nvSpPr>
          <p:cNvPr id="15" name="TextBox 18">
            <a:extLst>
              <a:ext uri="{FF2B5EF4-FFF2-40B4-BE49-F238E27FC236}">
                <a16:creationId xmlns:a16="http://schemas.microsoft.com/office/drawing/2014/main" id="{8D99BDFA-7100-944E-9FC8-EA24C06826B3}"/>
              </a:ext>
            </a:extLst>
          </p:cNvPr>
          <p:cNvSpPr txBox="1"/>
          <p:nvPr/>
        </p:nvSpPr>
        <p:spPr>
          <a:xfrm>
            <a:off x="483262" y="3346249"/>
            <a:ext cx="3984487"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dirty="0">
                <a:solidFill>
                  <a:srgbClr val="3EB1C8"/>
                </a:solidFill>
                <a:uFillTx/>
                <a:latin typeface="Plus Jakarta Sans ExtraBold" pitchFamily="2" charset="0"/>
                <a:cs typeface="Plus Jakarta Sans ExtraBold" pitchFamily="2" charset="0"/>
              </a:rPr>
              <a:t>www.wowscience.co.uk</a:t>
            </a:r>
          </a:p>
        </p:txBody>
      </p:sp>
      <p:sp>
        <p:nvSpPr>
          <p:cNvPr id="18" name="TextBox 21">
            <a:extLst>
              <a:ext uri="{FF2B5EF4-FFF2-40B4-BE49-F238E27FC236}">
                <a16:creationId xmlns:a16="http://schemas.microsoft.com/office/drawing/2014/main" id="{62807E40-9599-224E-A230-8BFBD09BB13B}"/>
              </a:ext>
            </a:extLst>
          </p:cNvPr>
          <p:cNvSpPr txBox="1"/>
          <p:nvPr/>
        </p:nvSpPr>
        <p:spPr>
          <a:xfrm>
            <a:off x="1876665" y="4021475"/>
            <a:ext cx="1197679"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dirty="0">
                <a:solidFill>
                  <a:srgbClr val="575757"/>
                </a:solidFill>
                <a:uFillTx/>
                <a:latin typeface="Plus Jakarta Sans Medium" pitchFamily="2" charset="0"/>
                <a:cs typeface="Plus Jakarta Sans Medium" pitchFamily="2" charset="0"/>
              </a:rPr>
              <a:t>/WowScience</a:t>
            </a:r>
          </a:p>
        </p:txBody>
      </p:sp>
      <p:sp>
        <p:nvSpPr>
          <p:cNvPr id="19" name="TextBox 22">
            <a:extLst>
              <a:ext uri="{FF2B5EF4-FFF2-40B4-BE49-F238E27FC236}">
                <a16:creationId xmlns:a16="http://schemas.microsoft.com/office/drawing/2014/main" id="{4748830D-8BF8-984D-BCBC-2EBF818FCF58}"/>
              </a:ext>
            </a:extLst>
          </p:cNvPr>
          <p:cNvSpPr txBox="1"/>
          <p:nvPr/>
        </p:nvSpPr>
        <p:spPr>
          <a:xfrm>
            <a:off x="1755052" y="4784882"/>
            <a:ext cx="1440903"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dirty="0">
                <a:solidFill>
                  <a:srgbClr val="575757"/>
                </a:solidFill>
                <a:uFillTx/>
                <a:latin typeface="Plus Jakarta Sans Medium" pitchFamily="2" charset="0"/>
                <a:cs typeface="Plus Jakarta Sans Medium" pitchFamily="2" charset="0"/>
              </a:rPr>
              <a:t>/WowScienceHQ</a:t>
            </a:r>
          </a:p>
        </p:txBody>
      </p:sp>
      <p:pic>
        <p:nvPicPr>
          <p:cNvPr id="31" name="Picture 30" descr="Logo, icon&#10;&#10;Description automatically generated">
            <a:extLst>
              <a:ext uri="{FF2B5EF4-FFF2-40B4-BE49-F238E27FC236}">
                <a16:creationId xmlns:a16="http://schemas.microsoft.com/office/drawing/2014/main" id="{0777EE02-2C37-4CB9-A59B-E9A752DBC578}"/>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1548190" y="3997505"/>
            <a:ext cx="328475" cy="305159"/>
          </a:xfrm>
          <a:prstGeom prst="rect">
            <a:avLst/>
          </a:prstGeom>
        </p:spPr>
      </p:pic>
      <p:pic>
        <p:nvPicPr>
          <p:cNvPr id="32" name="Picture 31" descr="Logo, icon&#10;&#10;Description automatically generated">
            <a:extLst>
              <a:ext uri="{FF2B5EF4-FFF2-40B4-BE49-F238E27FC236}">
                <a16:creationId xmlns:a16="http://schemas.microsoft.com/office/drawing/2014/main" id="{93AB0F20-DCF1-6666-3495-D41F7D388BE4}"/>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1387665" y="4747842"/>
            <a:ext cx="367388" cy="327995"/>
          </a:xfrm>
          <a:prstGeom prst="rect">
            <a:avLst/>
          </a:prstGeom>
        </p:spPr>
      </p:pic>
      <p:sp>
        <p:nvSpPr>
          <p:cNvPr id="10" name="TextShape 1">
            <a:extLst>
              <a:ext uri="{FF2B5EF4-FFF2-40B4-BE49-F238E27FC236}">
                <a16:creationId xmlns:a16="http://schemas.microsoft.com/office/drawing/2014/main" id="{F1D70FCA-6DF1-3DBE-DB7F-487D6607B217}"/>
              </a:ext>
            </a:extLst>
          </p:cNvPr>
          <p:cNvSpPr txBox="1"/>
          <p:nvPr userDrawn="1"/>
        </p:nvSpPr>
        <p:spPr>
          <a:xfrm>
            <a:off x="4917462" y="2333818"/>
            <a:ext cx="3532261" cy="79248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1" baseline="0" dirty="0">
                <a:solidFill>
                  <a:srgbClr val="404040"/>
                </a:solidFill>
                <a:uFillTx/>
                <a:latin typeface="Plus Jakarta Sans Medium" pitchFamily="2" charset="0"/>
                <a:cs typeface="Plus Jakarta Sans Medium" pitchFamily="2" charset="0"/>
              </a:rPr>
              <a:t>Making science enjoyable with 600+ activities, tips for the classroom and planning support videos:</a:t>
            </a:r>
            <a:endParaRPr lang="en-US" sz="1500" b="0" i="0" u="none" strike="noStrike" kern="1200" cap="none" spc="-1" baseline="0" dirty="0">
              <a:solidFill>
                <a:srgbClr val="002060"/>
              </a:solidFill>
              <a:uFillTx/>
              <a:latin typeface="Plus Jakarta Sans Medium" pitchFamily="2" charset="0"/>
              <a:cs typeface="Plus Jakarta Sans Medium" pitchFamily="2" charset="0"/>
            </a:endParaRPr>
          </a:p>
        </p:txBody>
      </p:sp>
      <p:pic>
        <p:nvPicPr>
          <p:cNvPr id="17" name="Picture 16" descr="Shape&#10;&#10;Description automatically generated with low confidence">
            <a:hlinkClick r:id="rId6"/>
            <a:extLst>
              <a:ext uri="{FF2B5EF4-FFF2-40B4-BE49-F238E27FC236}">
                <a16:creationId xmlns:a16="http://schemas.microsoft.com/office/drawing/2014/main" id="{5C3A63A3-DE03-66C0-C42E-4A4EE7E86E49}"/>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5516524" y="1417998"/>
            <a:ext cx="2334140" cy="754345"/>
          </a:xfrm>
          <a:prstGeom prst="rect">
            <a:avLst/>
          </a:prstGeom>
        </p:spPr>
      </p:pic>
      <p:sp>
        <p:nvSpPr>
          <p:cNvPr id="21" name="TextBox 18">
            <a:extLst>
              <a:ext uri="{FF2B5EF4-FFF2-40B4-BE49-F238E27FC236}">
                <a16:creationId xmlns:a16="http://schemas.microsoft.com/office/drawing/2014/main" id="{F7C52AC2-8106-D1F3-75BA-B607B11BC952}"/>
              </a:ext>
            </a:extLst>
          </p:cNvPr>
          <p:cNvSpPr txBox="1"/>
          <p:nvPr userDrawn="1"/>
        </p:nvSpPr>
        <p:spPr>
          <a:xfrm>
            <a:off x="5218368" y="3346249"/>
            <a:ext cx="2930448"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dirty="0">
                <a:solidFill>
                  <a:srgbClr val="3EB1C8"/>
                </a:solidFill>
                <a:uFillTx/>
                <a:latin typeface="Plus Jakarta Sans ExtraBold" pitchFamily="2" charset="0"/>
                <a:cs typeface="Plus Jakarta Sans ExtraBold" pitchFamily="2" charset="0"/>
              </a:rPr>
              <a:t>www.explorify.uk</a:t>
            </a:r>
          </a:p>
        </p:txBody>
      </p:sp>
      <p:sp>
        <p:nvSpPr>
          <p:cNvPr id="23" name="TextBox 21">
            <a:extLst>
              <a:ext uri="{FF2B5EF4-FFF2-40B4-BE49-F238E27FC236}">
                <a16:creationId xmlns:a16="http://schemas.microsoft.com/office/drawing/2014/main" id="{E1D1FE86-F89E-AAA6-A42B-049D16B7FC93}"/>
              </a:ext>
            </a:extLst>
          </p:cNvPr>
          <p:cNvSpPr txBox="1"/>
          <p:nvPr userDrawn="1"/>
        </p:nvSpPr>
        <p:spPr>
          <a:xfrm>
            <a:off x="5948046" y="4784882"/>
            <a:ext cx="1704128"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dirty="0">
                <a:solidFill>
                  <a:srgbClr val="575757"/>
                </a:solidFill>
                <a:uFillTx/>
                <a:latin typeface="Plus Jakarta Sans Medium" pitchFamily="2" charset="0"/>
                <a:cs typeface="Plus Jakarta Sans Medium" pitchFamily="2" charset="0"/>
              </a:rPr>
              <a:t>/ExplorifySchool</a:t>
            </a:r>
          </a:p>
        </p:txBody>
      </p:sp>
      <p:sp>
        <p:nvSpPr>
          <p:cNvPr id="26" name="TextBox 21">
            <a:extLst>
              <a:ext uri="{FF2B5EF4-FFF2-40B4-BE49-F238E27FC236}">
                <a16:creationId xmlns:a16="http://schemas.microsoft.com/office/drawing/2014/main" id="{0A62EBA9-3177-60FF-7001-A671D4BD08F0}"/>
              </a:ext>
            </a:extLst>
          </p:cNvPr>
          <p:cNvSpPr txBox="1"/>
          <p:nvPr userDrawn="1"/>
        </p:nvSpPr>
        <p:spPr>
          <a:xfrm>
            <a:off x="5963141" y="4016407"/>
            <a:ext cx="1440902"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dirty="0">
                <a:solidFill>
                  <a:srgbClr val="575757"/>
                </a:solidFill>
                <a:uFillTx/>
                <a:latin typeface="Plus Jakarta Sans Medium" pitchFamily="2" charset="0"/>
                <a:cs typeface="Plus Jakarta Sans Medium" pitchFamily="2" charset="0"/>
              </a:rPr>
              <a:t>/ExplorifySchools</a:t>
            </a:r>
          </a:p>
        </p:txBody>
      </p:sp>
      <p:pic>
        <p:nvPicPr>
          <p:cNvPr id="27" name="Picture 26" descr="Logo, icon&#10;&#10;Description automatically generated">
            <a:extLst>
              <a:ext uri="{FF2B5EF4-FFF2-40B4-BE49-F238E27FC236}">
                <a16:creationId xmlns:a16="http://schemas.microsoft.com/office/drawing/2014/main" id="{80D89549-C149-C340-B5D8-CC24186C98C7}"/>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5658955" y="4003615"/>
            <a:ext cx="328475" cy="305159"/>
          </a:xfrm>
          <a:prstGeom prst="rect">
            <a:avLst/>
          </a:prstGeom>
        </p:spPr>
      </p:pic>
      <p:pic>
        <p:nvPicPr>
          <p:cNvPr id="29" name="Picture 28" descr="Logo, icon&#10;&#10;Description automatically generated">
            <a:extLst>
              <a:ext uri="{FF2B5EF4-FFF2-40B4-BE49-F238E27FC236}">
                <a16:creationId xmlns:a16="http://schemas.microsoft.com/office/drawing/2014/main" id="{366850AE-3405-2353-7F75-16AD34477A73}"/>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5595271" y="4743862"/>
            <a:ext cx="367388" cy="327995"/>
          </a:xfrm>
          <a:prstGeom prst="rect">
            <a:avLst/>
          </a:prstGeom>
        </p:spPr>
      </p:pic>
    </p:spTree>
    <p:extLst>
      <p:ext uri="{BB962C8B-B14F-4D97-AF65-F5344CB8AC3E}">
        <p14:creationId xmlns:p14="http://schemas.microsoft.com/office/powerpoint/2010/main" val="395790433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PSTT Fre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A49862C-98D2-2243-84DE-44287EE27588}"/>
              </a:ext>
            </a:extLst>
          </p:cNvPr>
          <p:cNvSpPr txBox="1">
            <a:spLocks noGrp="1"/>
          </p:cNvSpPr>
          <p:nvPr>
            <p:ph type="dt" sz="half" idx="7"/>
          </p:nvPr>
        </p:nvSpPr>
        <p:spPr/>
        <p:txBody>
          <a:bodyPr/>
          <a:lstStyle>
            <a:lvl1pPr>
              <a:defRPr/>
            </a:lvl1pPr>
          </a:lstStyle>
          <a:p>
            <a:pPr lvl="0"/>
            <a:fld id="{A6D1B722-E120-EB49-8513-51888905CEEA}" type="datetime1">
              <a:rPr lang="en-GB"/>
              <a:pPr lvl="0"/>
              <a:t>24/07/2025</a:t>
            </a:fld>
            <a:endParaRPr lang="en-GB" dirty="0"/>
          </a:p>
        </p:txBody>
      </p:sp>
      <p:sp>
        <p:nvSpPr>
          <p:cNvPr id="3" name="Footer Placeholder 3">
            <a:extLst>
              <a:ext uri="{FF2B5EF4-FFF2-40B4-BE49-F238E27FC236}">
                <a16:creationId xmlns:a16="http://schemas.microsoft.com/office/drawing/2014/main" id="{1E560A03-DCCD-BF46-BEEA-B255F19FF2A5}"/>
              </a:ext>
            </a:extLst>
          </p:cNvPr>
          <p:cNvSpPr txBox="1">
            <a:spLocks noGrp="1"/>
          </p:cNvSpPr>
          <p:nvPr>
            <p:ph type="ftr" sz="quarter" idx="9"/>
          </p:nvPr>
        </p:nvSpPr>
        <p:spPr/>
        <p:txBody>
          <a:bodyPr/>
          <a:lstStyle>
            <a:lvl1pPr>
              <a:defRPr/>
            </a:lvl1pPr>
          </a:lstStyle>
          <a:p>
            <a:pPr lvl="0"/>
            <a:endParaRPr lang="en-GB" dirty="0"/>
          </a:p>
        </p:txBody>
      </p:sp>
      <p:sp>
        <p:nvSpPr>
          <p:cNvPr id="4" name="Slide Number Placeholder 4">
            <a:extLst>
              <a:ext uri="{FF2B5EF4-FFF2-40B4-BE49-F238E27FC236}">
                <a16:creationId xmlns:a16="http://schemas.microsoft.com/office/drawing/2014/main" id="{39E19BED-0771-9043-A162-79676D5B765B}"/>
              </a:ext>
            </a:extLst>
          </p:cNvPr>
          <p:cNvSpPr txBox="1">
            <a:spLocks noGrp="1"/>
          </p:cNvSpPr>
          <p:nvPr>
            <p:ph type="sldNum" sz="quarter" idx="8"/>
          </p:nvPr>
        </p:nvSpPr>
        <p:spPr/>
        <p:txBody>
          <a:bodyPr/>
          <a:lstStyle>
            <a:lvl1pPr>
              <a:defRPr/>
            </a:lvl1pPr>
          </a:lstStyle>
          <a:p>
            <a:pPr lvl="0"/>
            <a:fld id="{4363B9A7-91D7-2543-A431-05C853CDDCFF}" type="slidenum">
              <a:t>‹#›</a:t>
            </a:fld>
            <a:endParaRPr lang="en-GB" dirty="0"/>
          </a:p>
        </p:txBody>
      </p:sp>
      <p:pic>
        <p:nvPicPr>
          <p:cNvPr id="5" name="Picture 7" descr="A picture containing text, newspaper, accessory, screenshot&#10;&#10;Description automatically generated">
            <a:hlinkClick r:id="rId2"/>
            <a:extLst>
              <a:ext uri="{FF2B5EF4-FFF2-40B4-BE49-F238E27FC236}">
                <a16:creationId xmlns:a16="http://schemas.microsoft.com/office/drawing/2014/main" id="{9F3B12C0-3621-EC4E-AEDB-A360DE833BC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85115" y="1863573"/>
            <a:ext cx="4312653" cy="2816752"/>
          </a:xfrm>
          <a:prstGeom prst="rect">
            <a:avLst/>
          </a:prstGeom>
          <a:noFill/>
          <a:ln cap="flat">
            <a:noFill/>
          </a:ln>
          <a:effectLst>
            <a:outerShdw blurRad="50800" dist="38100" dir="2700000" algn="tl" rotWithShape="0">
              <a:prstClr val="black">
                <a:alpha val="40000"/>
              </a:prstClr>
            </a:outerShdw>
          </a:effectLst>
        </p:spPr>
      </p:pic>
      <p:sp>
        <p:nvSpPr>
          <p:cNvPr id="6" name="TextBox 11">
            <a:extLst>
              <a:ext uri="{FF2B5EF4-FFF2-40B4-BE49-F238E27FC236}">
                <a16:creationId xmlns:a16="http://schemas.microsoft.com/office/drawing/2014/main" id="{640CE74A-36C4-6841-BFB2-53B3435C1539}"/>
              </a:ext>
            </a:extLst>
          </p:cNvPr>
          <p:cNvSpPr txBox="1"/>
          <p:nvPr/>
        </p:nvSpPr>
        <p:spPr>
          <a:xfrm>
            <a:off x="840221" y="5231200"/>
            <a:ext cx="641948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dirty="0">
                <a:solidFill>
                  <a:srgbClr val="002060"/>
                </a:solidFill>
                <a:uFillTx/>
                <a:latin typeface="Plus Jakarta Sans ExtraBold" pitchFamily="2" charset="0"/>
                <a:cs typeface="Plus Jakarta Sans ExtraBold" pitchFamily="2" charset="0"/>
                <a:hlinkClick r:id="rId2"/>
              </a:rPr>
              <a:t>Explore over 100 teaching resources</a:t>
            </a:r>
            <a:endParaRPr lang="en-GB" sz="2100" b="1" i="0" u="none" strike="noStrike" kern="1200" cap="none" spc="0" baseline="0" dirty="0">
              <a:solidFill>
                <a:srgbClr val="002060"/>
              </a:solidFill>
              <a:uFillTx/>
              <a:latin typeface="Plus Jakarta Sans ExtraBold" pitchFamily="2" charset="0"/>
              <a:cs typeface="Plus Jakarta Sans ExtraBold" pitchFamily="2" charset="0"/>
            </a:endParaRPr>
          </a:p>
        </p:txBody>
      </p:sp>
      <p:sp>
        <p:nvSpPr>
          <p:cNvPr id="7" name="TextBox 12">
            <a:extLst>
              <a:ext uri="{FF2B5EF4-FFF2-40B4-BE49-F238E27FC236}">
                <a16:creationId xmlns:a16="http://schemas.microsoft.com/office/drawing/2014/main" id="{E1929381-5CA8-1C4D-9F93-7956BB6729F3}"/>
              </a:ext>
            </a:extLst>
          </p:cNvPr>
          <p:cNvSpPr txBox="1"/>
          <p:nvPr/>
        </p:nvSpPr>
        <p:spPr>
          <a:xfrm>
            <a:off x="840221" y="2124056"/>
            <a:ext cx="3125110"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dirty="0">
                <a:solidFill>
                  <a:srgbClr val="575757"/>
                </a:solidFill>
                <a:uFillTx/>
                <a:latin typeface="Plus Jakarta Sans Medium" pitchFamily="2" charset="0"/>
                <a:cs typeface="Plus Jakarta Sans Medium" pitchFamily="2" charset="0"/>
              </a:rPr>
              <a:t>A wealth of resources to support teaching, learning, assessment and subject leadership in primary science, all completely </a:t>
            </a:r>
            <a:r>
              <a:rPr lang="en-GB" sz="2100" b="1" i="0" u="none" strike="noStrike" kern="1200" cap="none" spc="0" baseline="0" dirty="0">
                <a:solidFill>
                  <a:srgbClr val="575757"/>
                </a:solidFill>
                <a:uFillTx/>
                <a:latin typeface="Plus Jakarta Sans ExtraBold" pitchFamily="2" charset="0"/>
                <a:cs typeface="Plus Jakarta Sans ExtraBold" pitchFamily="2" charset="0"/>
              </a:rPr>
              <a:t>free</a:t>
            </a:r>
            <a:r>
              <a:rPr lang="en-GB" sz="2100" b="0" i="0" u="none" strike="noStrike" kern="1200" cap="none" spc="0" baseline="0" dirty="0">
                <a:solidFill>
                  <a:srgbClr val="575757"/>
                </a:solidFill>
                <a:uFillTx/>
                <a:latin typeface="Plus Jakarta Sans Medium" pitchFamily="2" charset="0"/>
                <a:cs typeface="Plus Jakarta Sans Medium" pitchFamily="2" charset="0"/>
              </a:rPr>
              <a:t> as digital downloads. </a:t>
            </a:r>
          </a:p>
        </p:txBody>
      </p:sp>
      <p:sp>
        <p:nvSpPr>
          <p:cNvPr id="8" name="TextBox 13">
            <a:extLst>
              <a:ext uri="{FF2B5EF4-FFF2-40B4-BE49-F238E27FC236}">
                <a16:creationId xmlns:a16="http://schemas.microsoft.com/office/drawing/2014/main" id="{F97343B4-B80C-0A42-BB17-C7FE128798E7}"/>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dirty="0">
                <a:solidFill>
                  <a:srgbClr val="3EB1C8"/>
                </a:solidFill>
                <a:uFillTx/>
                <a:latin typeface="Plus Jakarta Sans Medium" pitchFamily="2" charset="0"/>
                <a:cs typeface="Plus Jakarta Sans Medium" pitchFamily="2" charset="0"/>
              </a:rPr>
              <a:t>PSTT FREE RESOURCES</a:t>
            </a:r>
            <a:endParaRPr lang="en-GB" sz="4050" b="0" i="0" u="none" strike="noStrike" kern="1200" cap="none" spc="0" baseline="0" dirty="0">
              <a:solidFill>
                <a:srgbClr val="3EB1C8"/>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122985733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TS availabl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24/07/2025</a:t>
            </a:fld>
            <a:endParaRPr lang="en-GB" dirty="0"/>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dirty="0"/>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dirty="0"/>
          </a:p>
        </p:txBody>
      </p:sp>
      <p:sp>
        <p:nvSpPr>
          <p:cNvPr id="5" name="TextBox 11">
            <a:extLst>
              <a:ext uri="{FF2B5EF4-FFF2-40B4-BE49-F238E27FC236}">
                <a16:creationId xmlns:a16="http://schemas.microsoft.com/office/drawing/2014/main" id="{CDBA6BA0-9EF2-764B-9293-8FB0F18AC7F6}"/>
              </a:ext>
            </a:extLst>
          </p:cNvPr>
          <p:cNvSpPr txBox="1"/>
          <p:nvPr/>
        </p:nvSpPr>
        <p:spPr>
          <a:xfrm>
            <a:off x="848454" y="5208421"/>
            <a:ext cx="787925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dirty="0">
                <a:solidFill>
                  <a:srgbClr val="002060"/>
                </a:solidFill>
                <a:uFillTx/>
                <a:latin typeface="Plus Jakarta Sans ExtraBold" pitchFamily="2" charset="0"/>
                <a:cs typeface="Plus Jakarta Sans ExtraBold" pitchFamily="2" charset="0"/>
                <a:hlinkClick r:id="rId2"/>
              </a:rPr>
              <a:t>Discover 10 resources available through TTS</a:t>
            </a:r>
            <a:endParaRPr lang="en-GB" sz="2100" b="1" i="0" u="none" strike="noStrike" kern="1200" cap="none" spc="0" baseline="0" dirty="0">
              <a:solidFill>
                <a:srgbClr val="002060"/>
              </a:solidFill>
              <a:uFillTx/>
              <a:latin typeface="Plus Jakarta Sans ExtraBold" pitchFamily="2" charset="0"/>
              <a:cs typeface="Plus Jakarta Sans ExtraBold" pitchFamily="2" charset="0"/>
            </a:endParaRP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546123"/>
            <a:ext cx="3110580" cy="362406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dirty="0">
                <a:solidFill>
                  <a:srgbClr val="5E5B5C"/>
                </a:solidFill>
                <a:uFillTx/>
                <a:latin typeface="Plus Jakarta Sans Medium" pitchFamily="2" charset="0"/>
                <a:cs typeface="Plus Jakarta Sans Medium" pitchFamily="2" charset="0"/>
              </a:rPr>
              <a:t>In addition to our free digital resources, we have collaborated with TTS to provide paid-for resources. These range from individual investigations to outdoor learning to further support your whole school in raising the profile of science.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dirty="0">
                <a:solidFill>
                  <a:srgbClr val="3EB1C8"/>
                </a:solidFill>
                <a:uFillTx/>
                <a:latin typeface="Plus Jakarta Sans Medium" pitchFamily="2" charset="0"/>
                <a:cs typeface="Plus Jakarta Sans Medium" pitchFamily="2" charset="0"/>
              </a:rPr>
              <a:t>PSTT RESOURCES via TTS</a:t>
            </a:r>
            <a:endParaRPr lang="en-GB" sz="4050" b="0" i="0" u="none" strike="noStrike" kern="1200" cap="none" spc="0" baseline="0" dirty="0">
              <a:solidFill>
                <a:srgbClr val="3EB1C8"/>
              </a:solidFill>
              <a:uFillTx/>
              <a:latin typeface="Plus Jakarta Sans Medium" pitchFamily="2" charset="0"/>
              <a:cs typeface="Plus Jakarta Sans Medium" pitchFamily="2" charset="0"/>
            </a:endParaRPr>
          </a:p>
        </p:txBody>
      </p:sp>
      <p:pic>
        <p:nvPicPr>
          <p:cNvPr id="8" name="Picture 9" descr="Graphical user interface, website&#10;&#10;Description automatically generated">
            <a:hlinkClick r:id="rId2"/>
            <a:extLst>
              <a:ext uri="{FF2B5EF4-FFF2-40B4-BE49-F238E27FC236}">
                <a16:creationId xmlns:a16="http://schemas.microsoft.com/office/drawing/2014/main" id="{F0ACC5EB-0FFC-E04F-B6BA-0FF3CA8F66B4}"/>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3959034" y="1863573"/>
            <a:ext cx="4760446" cy="2589334"/>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44189501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AP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8488B9CE-B59B-1B46-A4BA-D5EC69BEBAB4}"/>
              </a:ext>
            </a:extLst>
          </p:cNvPr>
          <p:cNvSpPr txBox="1">
            <a:spLocks noGrp="1"/>
          </p:cNvSpPr>
          <p:nvPr>
            <p:ph type="dt" sz="half" idx="7"/>
          </p:nvPr>
        </p:nvSpPr>
        <p:spPr/>
        <p:txBody>
          <a:bodyPr/>
          <a:lstStyle>
            <a:lvl1pPr>
              <a:defRPr/>
            </a:lvl1pPr>
          </a:lstStyle>
          <a:p>
            <a:pPr lvl="0"/>
            <a:fld id="{901BC7A8-07D1-014A-9829-C998D0509D73}" type="datetime1">
              <a:rPr lang="en-GB"/>
              <a:pPr lvl="0"/>
              <a:t>24/07/2025</a:t>
            </a:fld>
            <a:endParaRPr lang="en-GB" dirty="0"/>
          </a:p>
        </p:txBody>
      </p:sp>
      <p:sp>
        <p:nvSpPr>
          <p:cNvPr id="3" name="Footer Placeholder 3">
            <a:extLst>
              <a:ext uri="{FF2B5EF4-FFF2-40B4-BE49-F238E27FC236}">
                <a16:creationId xmlns:a16="http://schemas.microsoft.com/office/drawing/2014/main" id="{1124564C-D6C7-754E-9106-A112DCE0F6D1}"/>
              </a:ext>
            </a:extLst>
          </p:cNvPr>
          <p:cNvSpPr txBox="1">
            <a:spLocks noGrp="1"/>
          </p:cNvSpPr>
          <p:nvPr>
            <p:ph type="ftr" sz="quarter" idx="9"/>
          </p:nvPr>
        </p:nvSpPr>
        <p:spPr/>
        <p:txBody>
          <a:bodyPr/>
          <a:lstStyle>
            <a:lvl1pPr>
              <a:defRPr/>
            </a:lvl1pPr>
          </a:lstStyle>
          <a:p>
            <a:pPr lvl="0"/>
            <a:endParaRPr lang="en-GB" dirty="0"/>
          </a:p>
        </p:txBody>
      </p:sp>
      <p:sp>
        <p:nvSpPr>
          <p:cNvPr id="4" name="Slide Number Placeholder 4">
            <a:extLst>
              <a:ext uri="{FF2B5EF4-FFF2-40B4-BE49-F238E27FC236}">
                <a16:creationId xmlns:a16="http://schemas.microsoft.com/office/drawing/2014/main" id="{B98998BC-7276-9F40-981C-F22CBBDE6D93}"/>
              </a:ext>
            </a:extLst>
          </p:cNvPr>
          <p:cNvSpPr txBox="1">
            <a:spLocks noGrp="1"/>
          </p:cNvSpPr>
          <p:nvPr>
            <p:ph type="sldNum" sz="quarter" idx="8"/>
          </p:nvPr>
        </p:nvSpPr>
        <p:spPr/>
        <p:txBody>
          <a:bodyPr/>
          <a:lstStyle>
            <a:lvl1pPr>
              <a:defRPr/>
            </a:lvl1pPr>
          </a:lstStyle>
          <a:p>
            <a:pPr lvl="0"/>
            <a:fld id="{09708868-63E8-F94F-93B4-657057F8CBC2}" type="slidenum">
              <a:t>‹#›</a:t>
            </a:fld>
            <a:endParaRPr lang="en-GB" dirty="0"/>
          </a:p>
        </p:txBody>
      </p:sp>
      <p:sp>
        <p:nvSpPr>
          <p:cNvPr id="5" name="TextBox 12">
            <a:extLst>
              <a:ext uri="{FF2B5EF4-FFF2-40B4-BE49-F238E27FC236}">
                <a16:creationId xmlns:a16="http://schemas.microsoft.com/office/drawing/2014/main" id="{D9E0EA2C-EB11-1442-BFA2-7CF51F48652B}"/>
              </a:ext>
            </a:extLst>
          </p:cNvPr>
          <p:cNvSpPr txBox="1"/>
          <p:nvPr/>
        </p:nvSpPr>
        <p:spPr>
          <a:xfrm>
            <a:off x="1186269" y="1778546"/>
            <a:ext cx="3790178"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dirty="0">
                <a:solidFill>
                  <a:srgbClr val="5E5B5C"/>
                </a:solidFill>
                <a:uFillTx/>
                <a:latin typeface="Plus Jakarta Sans Medium" pitchFamily="2" charset="0"/>
                <a:cs typeface="Plus Jakarta Sans Medium" pitchFamily="2" charset="0"/>
              </a:rPr>
              <a:t>The TAPS project has developed the TAPS pyramid tool to provide schools with a supportive structure to evaluate and develop their assessment processes. The TAPS webpage also contains a growing database of updated Focused Assessment plans and work samples.</a:t>
            </a:r>
          </a:p>
        </p:txBody>
      </p:sp>
      <p:sp>
        <p:nvSpPr>
          <p:cNvPr id="6" name="TextBox 13">
            <a:extLst>
              <a:ext uri="{FF2B5EF4-FFF2-40B4-BE49-F238E27FC236}">
                <a16:creationId xmlns:a16="http://schemas.microsoft.com/office/drawing/2014/main" id="{9A3CCDC7-3E72-E648-91A8-0783B5A9B691}"/>
              </a:ext>
            </a:extLst>
          </p:cNvPr>
          <p:cNvSpPr txBox="1"/>
          <p:nvPr/>
        </p:nvSpPr>
        <p:spPr>
          <a:xfrm>
            <a:off x="1186276" y="467784"/>
            <a:ext cx="6445450" cy="117724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dirty="0">
                <a:solidFill>
                  <a:srgbClr val="3EB1C8"/>
                </a:solidFill>
                <a:uFillTx/>
                <a:latin typeface="Plus Jakarta Sans Medium" pitchFamily="2" charset="0"/>
                <a:cs typeface="Plus Jakarta Sans Medium" pitchFamily="2" charset="0"/>
              </a:rPr>
              <a:t>TEACHER ASSESSMENT IN PRIMARY SCIENCE (TAPS)</a:t>
            </a:r>
            <a:endParaRPr lang="en-GB" sz="3600" b="0" i="0" u="none" strike="noStrike" kern="1200" cap="none" spc="0" baseline="0" dirty="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F5E5DE27-38E6-0043-A524-35DB5D462AF4}"/>
              </a:ext>
            </a:extLst>
          </p:cNvPr>
          <p:cNvSpPr txBox="1"/>
          <p:nvPr/>
        </p:nvSpPr>
        <p:spPr>
          <a:xfrm>
            <a:off x="1186269" y="5620830"/>
            <a:ext cx="4818878"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dirty="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dirty="0">
                <a:solidFill>
                  <a:srgbClr val="002060"/>
                </a:solidFill>
                <a:uFillTx/>
                <a:latin typeface="Plus Jakarta Sans ExtraBold" pitchFamily="2" charset="0"/>
                <a:cs typeface="Plus Jakarta Sans ExtraBold" pitchFamily="2" charset="0"/>
              </a:rPr>
              <a:t> to view TAPS resources</a:t>
            </a:r>
          </a:p>
        </p:txBody>
      </p:sp>
      <p:pic>
        <p:nvPicPr>
          <p:cNvPr id="10" name="Picture 9" descr="A picture containing text, businesscard&#10;&#10;Description automatically generated">
            <a:hlinkClick r:id="rId2"/>
            <a:extLst>
              <a:ext uri="{FF2B5EF4-FFF2-40B4-BE49-F238E27FC236}">
                <a16:creationId xmlns:a16="http://schemas.microsoft.com/office/drawing/2014/main" id="{561C57CA-1213-BDF3-9D1F-B90811769E4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101482" y="1863243"/>
            <a:ext cx="3743587" cy="312040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58135001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Why&amp;How? Magazin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D66D098E-7130-604D-A9F6-0C4C90F3A7EB}"/>
              </a:ext>
            </a:extLst>
          </p:cNvPr>
          <p:cNvSpPr txBox="1"/>
          <p:nvPr/>
        </p:nvSpPr>
        <p:spPr>
          <a:xfrm>
            <a:off x="844336" y="1426786"/>
            <a:ext cx="3841961"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dirty="0">
                <a:solidFill>
                  <a:srgbClr val="5E5B5C"/>
                </a:solidFill>
                <a:uFillTx/>
                <a:latin typeface="Plus Jakarta Sans Medium" pitchFamily="2" charset="0"/>
                <a:cs typeface="Plus Jakarta Sans Medium" pitchFamily="2" charset="0"/>
              </a:rPr>
              <a:t>Why and How? is for anyone who has an interest in primary science. Each issue contains the following sections, which you can download individually: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dirty="0">
                <a:solidFill>
                  <a:srgbClr val="5E5B5C"/>
                </a:solidFill>
                <a:uFillTx/>
                <a:latin typeface="Plus Jakarta Sans Medium" pitchFamily="2" charset="0"/>
                <a:cs typeface="Plus Jakarta Sans Medium" pitchFamily="2" charset="0"/>
              </a:rPr>
              <a:t>Pictures for talk in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dirty="0">
                <a:solidFill>
                  <a:srgbClr val="5E5B5C"/>
                </a:solidFill>
                <a:uFillTx/>
                <a:latin typeface="Plus Jakarta Sans Medium" pitchFamily="2" charset="0"/>
                <a:cs typeface="Plus Jakarta Sans Medium" pitchFamily="2" charset="0"/>
              </a:rPr>
              <a:t>Explorify news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dirty="0">
                <a:solidFill>
                  <a:srgbClr val="5E5B5C"/>
                </a:solidFill>
                <a:uFillTx/>
                <a:latin typeface="Plus Jakarta Sans Medium" pitchFamily="2" charset="0"/>
                <a:cs typeface="Plus Jakarta Sans Medium" pitchFamily="2" charset="0"/>
              </a:rPr>
              <a:t>Climate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dirty="0">
                <a:solidFill>
                  <a:srgbClr val="5E5B5C"/>
                </a:solidFill>
                <a:uFillTx/>
                <a:latin typeface="Plus Jakarta Sans Medium" pitchFamily="2" charset="0"/>
                <a:cs typeface="Plus Jakarta Sans Medium" pitchFamily="2" charset="0"/>
              </a:rPr>
              <a:t>Free resources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dirty="0">
                <a:solidFill>
                  <a:srgbClr val="5E5B5C"/>
                </a:solidFill>
                <a:uFillTx/>
                <a:latin typeface="Plus Jakarta Sans Medium" pitchFamily="2" charset="0"/>
                <a:cs typeface="Plus Jakarta Sans Medium" pitchFamily="2" charset="0"/>
              </a:rPr>
              <a:t>Cutting edge research linked with the principles of primary science </a:t>
            </a:r>
          </a:p>
        </p:txBody>
      </p:sp>
      <p:sp>
        <p:nvSpPr>
          <p:cNvPr id="3" name="TextBox 13">
            <a:extLst>
              <a:ext uri="{FF2B5EF4-FFF2-40B4-BE49-F238E27FC236}">
                <a16:creationId xmlns:a16="http://schemas.microsoft.com/office/drawing/2014/main" id="{7C002421-8DBC-114D-8E2C-34C45722A7C6}"/>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dirty="0">
                <a:solidFill>
                  <a:srgbClr val="3EB1C8"/>
                </a:solidFill>
                <a:uFillTx/>
                <a:latin typeface="Plus Jakarta Sans Medium" pitchFamily="2" charset="0"/>
                <a:cs typeface="Plus Jakarta Sans Medium" pitchFamily="2" charset="0"/>
              </a:rPr>
              <a:t>WHY&amp;HOW? Magazine</a:t>
            </a:r>
            <a:endParaRPr lang="en-GB" sz="4050" b="0" i="0" u="none" strike="noStrike" kern="1200" cap="none" spc="0" baseline="0" dirty="0">
              <a:solidFill>
                <a:srgbClr val="3EB1C8"/>
              </a:solidFill>
              <a:uFillTx/>
              <a:latin typeface="Plus Jakarta Sans Medium" pitchFamily="2" charset="0"/>
              <a:cs typeface="Plus Jakarta Sans Medium" pitchFamily="2" charset="0"/>
            </a:endParaRPr>
          </a:p>
        </p:txBody>
      </p:sp>
      <p:pic>
        <p:nvPicPr>
          <p:cNvPr id="4" name="Picture 10">
            <a:extLst>
              <a:ext uri="{FF2B5EF4-FFF2-40B4-BE49-F238E27FC236}">
                <a16:creationId xmlns:a16="http://schemas.microsoft.com/office/drawing/2014/main" id="{00F775D4-8B4D-6A42-850E-37E29F17FC37}"/>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rot="21057952">
            <a:off x="5165295" y="1512313"/>
            <a:ext cx="2182991" cy="3087071"/>
          </a:xfrm>
          <a:prstGeom prst="rect">
            <a:avLst/>
          </a:prstGeom>
          <a:noFill/>
          <a:ln cap="flat">
            <a:noFill/>
          </a:ln>
          <a:effectLst>
            <a:outerShdw blurRad="50800" dist="38100" algn="l" rotWithShape="0">
              <a:prstClr val="black">
                <a:alpha val="40000"/>
              </a:prstClr>
            </a:outerShdw>
          </a:effectLst>
        </p:spPr>
      </p:pic>
      <p:pic>
        <p:nvPicPr>
          <p:cNvPr id="5" name="Picture 8">
            <a:hlinkClick r:id="rId3"/>
            <a:extLst>
              <a:ext uri="{FF2B5EF4-FFF2-40B4-BE49-F238E27FC236}">
                <a16:creationId xmlns:a16="http://schemas.microsoft.com/office/drawing/2014/main" id="{2E5FD502-E81B-F344-92B5-77A1DF3D0C0F}"/>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rot="398572">
            <a:off x="6664207" y="2202886"/>
            <a:ext cx="2182991" cy="3087071"/>
          </a:xfrm>
          <a:prstGeom prst="rect">
            <a:avLst/>
          </a:prstGeom>
          <a:noFill/>
          <a:ln cap="flat">
            <a:noFill/>
          </a:ln>
          <a:effectLst>
            <a:outerShdw blurRad="50800" dist="38100" algn="l" rotWithShape="0">
              <a:prstClr val="black">
                <a:alpha val="40000"/>
              </a:prstClr>
            </a:outerShdw>
          </a:effectLst>
        </p:spPr>
      </p:pic>
      <p:sp>
        <p:nvSpPr>
          <p:cNvPr id="6" name="TextBox 11">
            <a:extLst>
              <a:ext uri="{FF2B5EF4-FFF2-40B4-BE49-F238E27FC236}">
                <a16:creationId xmlns:a16="http://schemas.microsoft.com/office/drawing/2014/main" id="{FD5ED59F-965C-3544-B4D7-0FFAB6EC3B36}"/>
              </a:ext>
            </a:extLst>
          </p:cNvPr>
          <p:cNvSpPr txBox="1"/>
          <p:nvPr/>
        </p:nvSpPr>
        <p:spPr>
          <a:xfrm>
            <a:off x="844336" y="6020597"/>
            <a:ext cx="564864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dirty="0">
                <a:solidFill>
                  <a:srgbClr val="002060"/>
                </a:solidFill>
                <a:uFillTx/>
                <a:latin typeface="Plus Jakarta Sans ExtraBold" pitchFamily="2" charset="0"/>
                <a:cs typeface="Plus Jakarta Sans ExtraBold" pitchFamily="2" charset="0"/>
                <a:hlinkClick r:id="rId5"/>
              </a:rPr>
              <a:t>Click here</a:t>
            </a:r>
            <a:r>
              <a:rPr lang="en-GB" sz="2100" b="1" i="0" u="none" strike="noStrike" kern="1200" cap="none" spc="0" baseline="0" dirty="0">
                <a:solidFill>
                  <a:srgbClr val="002060"/>
                </a:solidFill>
                <a:uFillTx/>
                <a:latin typeface="Plus Jakarta Sans ExtraBold" pitchFamily="2" charset="0"/>
                <a:cs typeface="Plus Jakarta Sans ExtraBold" pitchFamily="2" charset="0"/>
              </a:rPr>
              <a:t> to view current and past issues</a:t>
            </a:r>
          </a:p>
        </p:txBody>
      </p:sp>
      <p:pic>
        <p:nvPicPr>
          <p:cNvPr id="8" name="Picture 7" descr="Qr code&#10;&#10;Description automatically generated">
            <a:extLst>
              <a:ext uri="{FF2B5EF4-FFF2-40B4-BE49-F238E27FC236}">
                <a16:creationId xmlns:a16="http://schemas.microsoft.com/office/drawing/2014/main" id="{C217C271-BB94-9BB9-4E90-E82610319500}"/>
              </a:ext>
            </a:extLst>
          </p:cNvPr>
          <p:cNvPicPr>
            <a:picLocks noChangeAspect="1"/>
          </p:cNvPicPr>
          <p:nvPr userDrawn="1"/>
        </p:nvPicPr>
        <p:blipFill rotWithShape="1">
          <a:blip r:embed="rId6" cstate="screen">
            <a:extLst>
              <a:ext uri="{28A0092B-C50C-407E-A947-70E740481C1C}">
                <a14:useLocalDpi xmlns:a14="http://schemas.microsoft.com/office/drawing/2010/main"/>
              </a:ext>
            </a:extLst>
          </a:blip>
          <a:srcRect/>
          <a:stretch/>
        </p:blipFill>
        <p:spPr>
          <a:xfrm>
            <a:off x="7822879" y="320491"/>
            <a:ext cx="953563" cy="941492"/>
          </a:xfrm>
          <a:prstGeom prst="rect">
            <a:avLst/>
          </a:prstGeom>
        </p:spPr>
      </p:pic>
      <p:sp>
        <p:nvSpPr>
          <p:cNvPr id="9" name="TextBox 11">
            <a:extLst>
              <a:ext uri="{FF2B5EF4-FFF2-40B4-BE49-F238E27FC236}">
                <a16:creationId xmlns:a16="http://schemas.microsoft.com/office/drawing/2014/main" id="{978CA642-BCBE-F63C-8B4E-370CEA657454}"/>
              </a:ext>
            </a:extLst>
          </p:cNvPr>
          <p:cNvSpPr txBox="1"/>
          <p:nvPr userDrawn="1"/>
        </p:nvSpPr>
        <p:spPr>
          <a:xfrm>
            <a:off x="7711392" y="1244016"/>
            <a:ext cx="1176538" cy="300082"/>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0" baseline="0" dirty="0">
                <a:solidFill>
                  <a:srgbClr val="3EB1C8"/>
                </a:solidFill>
                <a:uFillTx/>
                <a:latin typeface="Plus Jakarta Sans Medium" pitchFamily="2" charset="0"/>
                <a:cs typeface="Plus Jakarta Sans Medium" pitchFamily="2" charset="0"/>
              </a:rPr>
              <a:t>Subscribe</a:t>
            </a:r>
            <a:endParaRPr lang="en-GB" sz="1500" b="1" i="0" u="none" strike="noStrike" kern="1200" cap="none" spc="0" baseline="0" dirty="0">
              <a:solidFill>
                <a:srgbClr val="002060"/>
              </a:solidFill>
              <a:uFillTx/>
              <a:latin typeface="Plus Jakarta Sans ExtraBold" pitchFamily="2" charset="0"/>
              <a:cs typeface="Plus Jakarta Sans ExtraBold" pitchFamily="2" charset="0"/>
            </a:endParaRPr>
          </a:p>
        </p:txBody>
      </p:sp>
    </p:spTree>
    <p:extLst>
      <p:ext uri="{BB962C8B-B14F-4D97-AF65-F5344CB8AC3E}">
        <p14:creationId xmlns:p14="http://schemas.microsoft.com/office/powerpoint/2010/main" val="7945722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F9427-898E-1843-81F5-8D67C8390496}"/>
              </a:ext>
            </a:extLst>
          </p:cNvPr>
          <p:cNvSpPr txBox="1">
            <a:spLocks noGrp="1"/>
          </p:cNvSpPr>
          <p:nvPr>
            <p:ph type="title"/>
          </p:nvPr>
        </p:nvSpPr>
        <p:spPr/>
        <p:txBody>
          <a:bodyPr/>
          <a:lstStyle>
            <a:lvl1pPr>
              <a:defRPr/>
            </a:lvl1pPr>
          </a:lstStyle>
          <a:p>
            <a:pPr lvl="0"/>
            <a:r>
              <a:rPr lang="en-US"/>
              <a:t>Click to edit Master title style</a:t>
            </a:r>
            <a:endParaRPr lang="en-GB"/>
          </a:p>
        </p:txBody>
      </p:sp>
      <p:sp>
        <p:nvSpPr>
          <p:cNvPr id="3" name="Date Placeholder 2">
            <a:extLst>
              <a:ext uri="{FF2B5EF4-FFF2-40B4-BE49-F238E27FC236}">
                <a16:creationId xmlns:a16="http://schemas.microsoft.com/office/drawing/2014/main" id="{2BEE2C72-C9D7-0D48-A26C-A2F77EDA81B7}"/>
              </a:ext>
            </a:extLst>
          </p:cNvPr>
          <p:cNvSpPr txBox="1">
            <a:spLocks noGrp="1"/>
          </p:cNvSpPr>
          <p:nvPr>
            <p:ph type="dt" sz="half" idx="7"/>
          </p:nvPr>
        </p:nvSpPr>
        <p:spPr/>
        <p:txBody>
          <a:bodyPr/>
          <a:lstStyle>
            <a:lvl1pPr>
              <a:defRPr/>
            </a:lvl1pPr>
          </a:lstStyle>
          <a:p>
            <a:pPr lvl="0"/>
            <a:fld id="{800257A8-E2D1-A842-ADD4-447C325A5612}" type="datetime1">
              <a:rPr lang="en-GB"/>
              <a:pPr lvl="0"/>
              <a:t>24/07/2025</a:t>
            </a:fld>
            <a:endParaRPr lang="en-GB" dirty="0"/>
          </a:p>
        </p:txBody>
      </p:sp>
      <p:sp>
        <p:nvSpPr>
          <p:cNvPr id="4" name="Footer Placeholder 3">
            <a:extLst>
              <a:ext uri="{FF2B5EF4-FFF2-40B4-BE49-F238E27FC236}">
                <a16:creationId xmlns:a16="http://schemas.microsoft.com/office/drawing/2014/main" id="{5C3B36A4-E5AA-9642-81ED-C9D8B9E2BD21}"/>
              </a:ext>
            </a:extLst>
          </p:cNvPr>
          <p:cNvSpPr txBox="1">
            <a:spLocks noGrp="1"/>
          </p:cNvSpPr>
          <p:nvPr>
            <p:ph type="ftr" sz="quarter" idx="9"/>
          </p:nvPr>
        </p:nvSpPr>
        <p:spPr/>
        <p:txBody>
          <a:bodyPr/>
          <a:lstStyle>
            <a:lvl1pPr>
              <a:defRPr/>
            </a:lvl1pPr>
          </a:lstStyle>
          <a:p>
            <a:pPr lvl="0"/>
            <a:endParaRPr lang="en-GB" dirty="0"/>
          </a:p>
        </p:txBody>
      </p:sp>
      <p:sp>
        <p:nvSpPr>
          <p:cNvPr id="5" name="Slide Number Placeholder 4">
            <a:extLst>
              <a:ext uri="{FF2B5EF4-FFF2-40B4-BE49-F238E27FC236}">
                <a16:creationId xmlns:a16="http://schemas.microsoft.com/office/drawing/2014/main" id="{295AB4F6-D424-B148-888F-1EE25153EE5F}"/>
              </a:ext>
            </a:extLst>
          </p:cNvPr>
          <p:cNvSpPr txBox="1">
            <a:spLocks noGrp="1"/>
          </p:cNvSpPr>
          <p:nvPr>
            <p:ph type="sldNum" sz="quarter" idx="8"/>
          </p:nvPr>
        </p:nvSpPr>
        <p:spPr/>
        <p:txBody>
          <a:bodyPr/>
          <a:lstStyle>
            <a:lvl1pPr>
              <a:defRPr/>
            </a:lvl1pPr>
          </a:lstStyle>
          <a:p>
            <a:pPr lvl="0"/>
            <a:fld id="{F16D1E20-0AE7-A64B-93EC-281792ADEEAC}" type="slidenum">
              <a:t>‹#›</a:t>
            </a:fld>
            <a:endParaRPr lang="en-GB" dirty="0"/>
          </a:p>
        </p:txBody>
      </p:sp>
    </p:spTree>
    <p:extLst>
      <p:ext uri="{BB962C8B-B14F-4D97-AF65-F5344CB8AC3E}">
        <p14:creationId xmlns:p14="http://schemas.microsoft.com/office/powerpoint/2010/main" val="532024479"/>
      </p:ext>
    </p:extLst>
  </p:cSld>
  <p:clrMapOvr>
    <a:masterClrMapping/>
  </p:clrMapOvr>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Support for Subject Leade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24/07/2025</a:t>
            </a:fld>
            <a:endParaRPr lang="en-GB" dirty="0"/>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dirty="0"/>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dirty="0"/>
          </a:p>
        </p:txBody>
      </p:sp>
      <p:sp>
        <p:nvSpPr>
          <p:cNvPr id="5" name="TextBox 12">
            <a:extLst>
              <a:ext uri="{FF2B5EF4-FFF2-40B4-BE49-F238E27FC236}">
                <a16:creationId xmlns:a16="http://schemas.microsoft.com/office/drawing/2014/main" id="{4EC9811E-8F07-3643-8D36-D7F4CA94EB88}"/>
              </a:ext>
            </a:extLst>
          </p:cNvPr>
          <p:cNvSpPr txBox="1"/>
          <p:nvPr/>
        </p:nvSpPr>
        <p:spPr>
          <a:xfrm>
            <a:off x="844336" y="1329945"/>
            <a:ext cx="3409640"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0">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0" baseline="0" dirty="0">
                <a:solidFill>
                  <a:srgbClr val="3F3F3F"/>
                </a:solidFill>
                <a:uFillTx/>
                <a:latin typeface="Plus Jakarta Sans Medium" pitchFamily="2" charset="0"/>
                <a:cs typeface="Plus Jakarta Sans Medium" pitchFamily="2" charset="0"/>
              </a:rPr>
              <a:t>PSTT has a webpage to support all primary science subject leaders. Included is a Subject Leader Self-evaluation Tool to help you audit science in your setting and guidance on where to find the best science resources, training for staff, school visits, science visitors and competitions. </a:t>
            </a:r>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44988"/>
            <a:ext cx="7912802"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dirty="0">
                <a:solidFill>
                  <a:srgbClr val="3EB1C8"/>
                </a:solidFill>
                <a:uFillTx/>
                <a:latin typeface="Plus Jakarta Sans Medium" pitchFamily="2" charset="0"/>
                <a:cs typeface="Plus Jakarta Sans Medium" pitchFamily="2" charset="0"/>
              </a:rPr>
              <a:t>SUPPORT FOR SUBJECT LEADERS</a:t>
            </a:r>
            <a:endParaRPr lang="en-GB" sz="3600" b="0" i="0" u="none" strike="noStrike" kern="1200" cap="none" spc="0" baseline="0" dirty="0">
              <a:solidFill>
                <a:srgbClr val="3EB1C8"/>
              </a:solidFill>
              <a:uFillTx/>
              <a:latin typeface="Plus Jakarta Sans Medium" pitchFamily="2" charset="0"/>
              <a:cs typeface="Plus Jakarta Sans Medium" pitchFamily="2" charset="0"/>
            </a:endParaRPr>
          </a:p>
        </p:txBody>
      </p:sp>
      <p:pic>
        <p:nvPicPr>
          <p:cNvPr id="7" name="Picture 12" descr="Text&#10;&#10;Description automatically generated">
            <a:hlinkClick r:id="rId2" action="ppaction://hlinkfile"/>
            <a:extLst>
              <a:ext uri="{FF2B5EF4-FFF2-40B4-BE49-F238E27FC236}">
                <a16:creationId xmlns:a16="http://schemas.microsoft.com/office/drawing/2014/main" id="{5E12EB58-E202-E144-A2D5-F9043225F90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360631" y="1483681"/>
            <a:ext cx="4396506" cy="3108134"/>
          </a:xfrm>
          <a:prstGeom prst="rect">
            <a:avLst/>
          </a:prstGeom>
          <a:noFill/>
          <a:ln cap="flat">
            <a:noFill/>
          </a:ln>
          <a:effectLst>
            <a:outerShdw blurRad="50800" dist="38100" dir="2700000" algn="tl" rotWithShape="0">
              <a:prstClr val="black">
                <a:alpha val="40000"/>
              </a:prstClr>
            </a:outerShdw>
          </a:effectLst>
        </p:spPr>
      </p:pic>
      <p:sp>
        <p:nvSpPr>
          <p:cNvPr id="8" name="TextBox 11">
            <a:extLst>
              <a:ext uri="{FF2B5EF4-FFF2-40B4-BE49-F238E27FC236}">
                <a16:creationId xmlns:a16="http://schemas.microsoft.com/office/drawing/2014/main" id="{A1148E61-14B6-724B-B19E-BC69F2B77DC8}"/>
              </a:ext>
            </a:extLst>
          </p:cNvPr>
          <p:cNvSpPr txBox="1"/>
          <p:nvPr/>
        </p:nvSpPr>
        <p:spPr>
          <a:xfrm>
            <a:off x="844336" y="5666723"/>
            <a:ext cx="517839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dirty="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dirty="0">
                <a:solidFill>
                  <a:srgbClr val="002060"/>
                </a:solidFill>
                <a:uFillTx/>
                <a:latin typeface="Plus Jakarta Sans ExtraBold" pitchFamily="2" charset="0"/>
                <a:cs typeface="Plus Jakarta Sans ExtraBold" pitchFamily="2" charset="0"/>
              </a:rPr>
              <a:t> to view support materials for subject leaders</a:t>
            </a:r>
          </a:p>
        </p:txBody>
      </p:sp>
    </p:spTree>
    <p:extLst>
      <p:ext uri="{BB962C8B-B14F-4D97-AF65-F5344CB8AC3E}">
        <p14:creationId xmlns:p14="http://schemas.microsoft.com/office/powerpoint/2010/main" val="127641249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Enquiry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24/07/2025</a:t>
            </a:fld>
            <a:endParaRPr lang="en-GB" dirty="0"/>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dirty="0"/>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dirty="0"/>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634777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dirty="0">
                <a:solidFill>
                  <a:srgbClr val="3EB1C8"/>
                </a:solidFill>
                <a:uFillTx/>
                <a:latin typeface="Plus Jakarta Sans Medium" pitchFamily="2" charset="0"/>
                <a:cs typeface="Plus Jakarta Sans Medium" pitchFamily="2" charset="0"/>
              </a:rPr>
              <a:t>EQUIRY APPROACHES</a:t>
            </a:r>
            <a:endParaRPr lang="en-GB" sz="4050" b="0" i="0" u="none" strike="noStrike" kern="1200" cap="none" spc="0" baseline="0" dirty="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4369"/>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dirty="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dirty="0">
                <a:solidFill>
                  <a:srgbClr val="002060"/>
                </a:solidFill>
                <a:uFillTx/>
                <a:latin typeface="Plus Jakarta Sans ExtraBold" pitchFamily="2" charset="0"/>
                <a:cs typeface="Plus Jakarta Sans ExtraBold" pitchFamily="2" charset="0"/>
              </a:rPr>
              <a:t> to view definitions and examples of different types of scientific enquiry</a:t>
            </a:r>
          </a:p>
        </p:txBody>
      </p:sp>
      <p:pic>
        <p:nvPicPr>
          <p:cNvPr id="10" name="Picture 9" descr="Graphical user interface, application&#10;&#10;Description automatically generated">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331614" y="1496708"/>
            <a:ext cx="4490180"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13026301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Enquiry Skill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24/07/2025</a:t>
            </a:fld>
            <a:endParaRPr lang="en-GB" dirty="0"/>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dirty="0"/>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dirty="0"/>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4666851"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dirty="0">
                <a:solidFill>
                  <a:srgbClr val="3EB1C8"/>
                </a:solidFill>
                <a:uFillTx/>
                <a:latin typeface="Plus Jakarta Sans Medium" pitchFamily="2" charset="0"/>
                <a:cs typeface="Plus Jakarta Sans Medium" pitchFamily="2" charset="0"/>
              </a:rPr>
              <a:t>EQUIRY SKILLS</a:t>
            </a:r>
            <a:endParaRPr lang="en-GB" sz="4050" b="0" i="0" u="none" strike="noStrike" kern="1200" cap="none" spc="0" baseline="0" dirty="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2353"/>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dirty="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dirty="0">
                <a:solidFill>
                  <a:srgbClr val="002060"/>
                </a:solidFill>
                <a:uFillTx/>
                <a:latin typeface="Plus Jakarta Sans ExtraBold" pitchFamily="2" charset="0"/>
                <a:cs typeface="Plus Jakarta Sans ExtraBold" pitchFamily="2" charset="0"/>
              </a:rPr>
              <a:t> to view science skills for carrying out practical investigations</a:t>
            </a:r>
          </a:p>
        </p:txBody>
      </p:sp>
      <p:pic>
        <p:nvPicPr>
          <p:cNvPr id="10" name="Picture 9">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2613566" y="1496709"/>
            <a:ext cx="3926274"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50905807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Explorify">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24/07/2025</a:t>
            </a:fld>
            <a:endParaRPr lang="en-GB" dirty="0"/>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dirty="0"/>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dirty="0"/>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dirty="0">
                <a:solidFill>
                  <a:srgbClr val="3EB1C8"/>
                </a:solidFill>
                <a:uFillTx/>
                <a:latin typeface="Plus Jakarta Sans Medium" pitchFamily="2" charset="0"/>
                <a:cs typeface="Plus Jakarta Sans Medium" pitchFamily="2" charset="0"/>
              </a:rPr>
              <a:t>EXPLORIFY</a:t>
            </a:r>
            <a:endParaRPr lang="en-GB" sz="4050" b="0" i="0" u="none" strike="noStrike" kern="1200" cap="none" spc="0" baseline="0" dirty="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13918"/>
            <a:ext cx="4111570"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dirty="0">
                <a:solidFill>
                  <a:srgbClr val="5E5B5C"/>
                </a:solidFill>
                <a:uFillTx/>
                <a:latin typeface="Plus Jakarta Sans Medium" pitchFamily="2" charset="0"/>
                <a:cs typeface="Plus Jakarta Sans Medium" pitchFamily="2" charset="0"/>
              </a:rPr>
              <a:t>Enhance science teaching for all children with over 600 low-prep activities – no matter your confidence with science. </a:t>
            </a:r>
          </a:p>
        </p:txBody>
      </p:sp>
      <p:sp>
        <p:nvSpPr>
          <p:cNvPr id="8" name="TextBox 12">
            <a:extLst>
              <a:ext uri="{FF2B5EF4-FFF2-40B4-BE49-F238E27FC236}">
                <a16:creationId xmlns:a16="http://schemas.microsoft.com/office/drawing/2014/main" id="{861B331A-492C-AD4B-A8C7-0F56E346A34E}"/>
              </a:ext>
            </a:extLst>
          </p:cNvPr>
          <p:cNvSpPr txBox="1"/>
          <p:nvPr/>
        </p:nvSpPr>
        <p:spPr>
          <a:xfrm>
            <a:off x="863011" y="3162550"/>
            <a:ext cx="7652348"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dirty="0">
                <a:solidFill>
                  <a:srgbClr val="5E5B5C"/>
                </a:solidFill>
                <a:uFillTx/>
                <a:latin typeface="Plus Jakarta Sans Medium" pitchFamily="2" charset="0"/>
                <a:cs typeface="Plus Jakarta Sans Medium" pitchFamily="2" charset="0"/>
              </a:rPr>
              <a:t>Spark curiosity, discussion and debate without worry of a definite right answer</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dirty="0">
                <a:solidFill>
                  <a:srgbClr val="5E5B5C"/>
                </a:solidFill>
                <a:uFillTx/>
                <a:latin typeface="Plus Jakarta Sans Medium" pitchFamily="2" charset="0"/>
                <a:cs typeface="Plus Jakarta Sans Medium" pitchFamily="2" charset="0"/>
              </a:rPr>
              <a:t>Help develop strategies that promote and encourage higher order thinking through discussion</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dirty="0">
                <a:solidFill>
                  <a:srgbClr val="5E5B5C"/>
                </a:solidFill>
                <a:uFillTx/>
                <a:latin typeface="Plus Jakarta Sans Medium" pitchFamily="2" charset="0"/>
                <a:cs typeface="Plus Jakarta Sans Medium" pitchFamily="2" charset="0"/>
              </a:rPr>
              <a:t>Use provided ‘background science’ and ‘take it further’ to develop lessons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dirty="0">
                <a:solidFill>
                  <a:srgbClr val="5E5B5C"/>
                </a:solidFill>
                <a:uFillTx/>
                <a:latin typeface="Plus Jakarta Sans Medium" pitchFamily="2" charset="0"/>
                <a:cs typeface="Plus Jakarta Sans Medium" pitchFamily="2" charset="0"/>
              </a:rPr>
              <a:t>Planning support videos and handouts will ensure you get the most out of Explorify</a:t>
            </a:r>
          </a:p>
        </p:txBody>
      </p:sp>
      <p:pic>
        <p:nvPicPr>
          <p:cNvPr id="10" name="Picture 9" descr="A picture containing icon&#10;&#10;Description automatically generated">
            <a:hlinkClick r:id="rId2"/>
            <a:extLst>
              <a:ext uri="{FF2B5EF4-FFF2-40B4-BE49-F238E27FC236}">
                <a16:creationId xmlns:a16="http://schemas.microsoft.com/office/drawing/2014/main" id="{7315301D-3C79-2F0D-06CF-D972DED3BD80}"/>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804337" y="827460"/>
            <a:ext cx="1476653" cy="2196186"/>
          </a:xfrm>
          <a:prstGeom prst="rect">
            <a:avLst/>
          </a:prstGeom>
        </p:spPr>
      </p:pic>
    </p:spTree>
    <p:extLst>
      <p:ext uri="{BB962C8B-B14F-4D97-AF65-F5344CB8AC3E}">
        <p14:creationId xmlns:p14="http://schemas.microsoft.com/office/powerpoint/2010/main" val="409824952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Bringing Back Glas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24/07/2025</a:t>
            </a:fld>
            <a:endParaRPr lang="en-GB" dirty="0"/>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dirty="0"/>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dirty="0"/>
          </a:p>
        </p:txBody>
      </p:sp>
      <p:sp>
        <p:nvSpPr>
          <p:cNvPr id="5" name="TextBox 11">
            <a:extLst>
              <a:ext uri="{FF2B5EF4-FFF2-40B4-BE49-F238E27FC236}">
                <a16:creationId xmlns:a16="http://schemas.microsoft.com/office/drawing/2014/main" id="{CDBA6BA0-9EF2-764B-9293-8FB0F18AC7F6}"/>
              </a:ext>
            </a:extLst>
          </p:cNvPr>
          <p:cNvSpPr txBox="1"/>
          <p:nvPr/>
        </p:nvSpPr>
        <p:spPr>
          <a:xfrm>
            <a:off x="778675" y="5291327"/>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dirty="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dirty="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dirty="0">
                <a:solidFill>
                  <a:srgbClr val="002060"/>
                </a:solidFill>
                <a:uFillTx/>
                <a:latin typeface="Plus Jakarta Sans ExtraBold" pitchFamily="2" charset="0"/>
                <a:cs typeface="Plus Jakarta Sans ExtraBold" pitchFamily="2" charset="0"/>
              </a:rPr>
              <a:t>Bringing Back Glass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669370"/>
            <a:ext cx="3933060" cy="3300904"/>
          </a:xfrm>
          <a:prstGeom prst="rect">
            <a:avLst/>
          </a:prstGeom>
          <a:noFill/>
          <a:ln cap="flat">
            <a:noFill/>
          </a:ln>
        </p:spPr>
        <p:txBody>
          <a:bodyPr vert="horz" wrap="square" lIns="68580" tIns="34290" rIns="68580" bIns="34290" anchor="t" anchorCtr="0" compatLnSpc="1">
            <a:spAutoFit/>
          </a:bodyPr>
          <a:lstStyle/>
          <a:p>
            <a:pPr algn="l"/>
            <a:r>
              <a:rPr lang="en-GB" sz="2100" b="0" i="0" dirty="0">
                <a:solidFill>
                  <a:srgbClr val="5E5B5C"/>
                </a:solidFill>
                <a:effectLst/>
                <a:latin typeface="Plus Jakarta Sans Medium" pitchFamily="2" charset="0"/>
                <a:cs typeface="Plus Jakarta Sans Medium" pitchFamily="2" charset="0"/>
              </a:rPr>
              <a:t>A set of 15 activities to help children explore the importance of glass in everyday lives whilst engaged in practical investigations.</a:t>
            </a:r>
          </a:p>
          <a:p>
            <a:pPr algn="l"/>
            <a:endParaRPr lang="en-GB" sz="2100" b="0" i="0" dirty="0">
              <a:solidFill>
                <a:srgbClr val="5E5B5C"/>
              </a:solidFill>
              <a:effectLst/>
              <a:latin typeface="Plus Jakarta Sans Medium" pitchFamily="2" charset="0"/>
              <a:cs typeface="Plus Jakarta Sans Medium" pitchFamily="2" charset="0"/>
            </a:endParaRPr>
          </a:p>
          <a:p>
            <a:pPr algn="l"/>
            <a:r>
              <a:rPr lang="en-GB" sz="2100" b="0" i="0" dirty="0">
                <a:solidFill>
                  <a:srgbClr val="5E5B5C"/>
                </a:solidFill>
                <a:effectLst/>
                <a:latin typeface="Plus Jakarta Sans Medium" pitchFamily="2" charset="0"/>
                <a:cs typeface="Plus Jakarta Sans Medium" pitchFamily="2" charset="0"/>
              </a:rPr>
              <a:t>Each activity has been linked to the UK primary curricula to help educators fit into their planning.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dirty="0">
                <a:solidFill>
                  <a:srgbClr val="3EB1C8"/>
                </a:solidFill>
                <a:uFillTx/>
                <a:latin typeface="Plus Jakarta Sans Medium" pitchFamily="2" charset="0"/>
                <a:cs typeface="Plus Jakarta Sans Medium" pitchFamily="2" charset="0"/>
              </a:rPr>
              <a:t>BRINGING BACK GLASS</a:t>
            </a:r>
            <a:endParaRPr lang="en-GB" sz="4050" b="0" i="0" u="none" strike="noStrike" kern="1200" cap="none" spc="0" baseline="0" dirty="0">
              <a:solidFill>
                <a:srgbClr val="3EB1C8"/>
              </a:solidFill>
              <a:uFillTx/>
              <a:latin typeface="Plus Jakarta Sans Medium" pitchFamily="2" charset="0"/>
              <a:cs typeface="Plus Jakarta Sans Medium" pitchFamily="2" charset="0"/>
            </a:endParaRPr>
          </a:p>
        </p:txBody>
      </p:sp>
      <p:pic>
        <p:nvPicPr>
          <p:cNvPr id="10" name="Picture 9" descr="Graphical user interface, text, website&#10;&#10;Description automatically generated">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645532" y="1348317"/>
            <a:ext cx="3223964" cy="2274953"/>
          </a:xfrm>
          <a:prstGeom prst="rect">
            <a:avLst/>
          </a:prstGeom>
          <a:effectLst>
            <a:outerShdw blurRad="50800" dist="38100" algn="l" rotWithShape="0">
              <a:prstClr val="black">
                <a:alpha val="40000"/>
              </a:prstClr>
            </a:outerShdw>
          </a:effectLst>
        </p:spPr>
      </p:pic>
      <p:pic>
        <p:nvPicPr>
          <p:cNvPr id="11" name="Picture 10">
            <a:hlinkClick r:id="rId2"/>
            <a:extLst>
              <a:ext uri="{FF2B5EF4-FFF2-40B4-BE49-F238E27FC236}">
                <a16:creationId xmlns:a16="http://schemas.microsoft.com/office/drawing/2014/main" id="{E0F4743F-509B-0429-DEFF-5BA634072F15}"/>
              </a:ext>
            </a:extLst>
          </p:cNvPr>
          <p:cNvPicPr>
            <a:picLocks noChangeAspect="1"/>
          </p:cNvPicPr>
          <p:nvPr userDrawn="1"/>
        </p:nvPicPr>
        <p:blipFill>
          <a:blip r:embed="rId4" cstate="screen">
            <a:extLst>
              <a:ext uri="{28A0092B-C50C-407E-A947-70E740481C1C}">
                <a14:useLocalDpi xmlns:a14="http://schemas.microsoft.com/office/drawing/2010/main"/>
              </a:ext>
            </a:extLst>
          </a:blip>
          <a:srcRect/>
          <a:stretch/>
        </p:blipFill>
        <p:spPr>
          <a:xfrm>
            <a:off x="4781514" y="2372155"/>
            <a:ext cx="3220630" cy="227495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359309680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A Scientist Just Like M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561861" y="2008087"/>
            <a:ext cx="4010140"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SzPct val="100000"/>
              <a:buFont typeface="Arial" pitchFamily="34"/>
              <a:buNone/>
              <a:tabLst/>
              <a:defRPr sz="1800" b="0" i="0" u="none" strike="noStrike" kern="0" cap="none" spc="0" baseline="0">
                <a:solidFill>
                  <a:srgbClr val="000000"/>
                </a:solidFill>
                <a:uFillTx/>
              </a:defRPr>
            </a:pPr>
            <a:r>
              <a:rPr lang="en-GB" sz="2100" b="0" i="0" dirty="0">
                <a:solidFill>
                  <a:srgbClr val="5E5B5C"/>
                </a:solidFill>
                <a:effectLst/>
                <a:latin typeface="Plus Jakarta Sans Medium" pitchFamily="2" charset="0"/>
                <a:cs typeface="Plus Jakarta Sans Medium" pitchFamily="2" charset="0"/>
              </a:rPr>
              <a:t>Designed to raise awareness of diversity in science-related jobs and to provide illustrated examples of a wide range of science-based careers. It consists of a series of short slideshows, each one ‘telling the story’ of a particular scientist or person working in a science-related job. </a:t>
            </a:r>
            <a:endParaRPr lang="en-GB" sz="2100" b="0" i="0" u="none" strike="noStrike" kern="1200" cap="none" spc="0" baseline="0" dirty="0">
              <a:solidFill>
                <a:srgbClr val="5E5B5C"/>
              </a:solidFill>
              <a:uFillTx/>
              <a:latin typeface="Plus Jakarta Sans Medium" pitchFamily="2" charset="0"/>
              <a:cs typeface="Plus Jakarta Sans Medium" pitchFamily="2" charset="0"/>
            </a:endParaRPr>
          </a:p>
        </p:txBody>
      </p:sp>
      <p:sp>
        <p:nvSpPr>
          <p:cNvPr id="5" name="TextBox 11">
            <a:extLst>
              <a:ext uri="{FF2B5EF4-FFF2-40B4-BE49-F238E27FC236}">
                <a16:creationId xmlns:a16="http://schemas.microsoft.com/office/drawing/2014/main" id="{7F3C4F7C-0167-3249-A8ED-A556B626B168}"/>
              </a:ext>
            </a:extLst>
          </p:cNvPr>
          <p:cNvSpPr txBox="1"/>
          <p:nvPr/>
        </p:nvSpPr>
        <p:spPr>
          <a:xfrm>
            <a:off x="561860" y="5814246"/>
            <a:ext cx="4505402"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dirty="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dirty="0">
                <a:solidFill>
                  <a:srgbClr val="002060"/>
                </a:solidFill>
                <a:uFillTx/>
                <a:latin typeface="Plus Jakarta Sans ExtraBold" pitchFamily="2" charset="0"/>
                <a:cs typeface="Plus Jakarta Sans ExtraBold" pitchFamily="2" charset="0"/>
              </a:rPr>
              <a:t> to explore 100+ scientists</a:t>
            </a:r>
          </a:p>
        </p:txBody>
      </p:sp>
      <p:pic>
        <p:nvPicPr>
          <p:cNvPr id="11" name="Picture 10" descr="Text&#10;&#10;Description automatically generated">
            <a:extLst>
              <a:ext uri="{FF2B5EF4-FFF2-40B4-BE49-F238E27FC236}">
                <a16:creationId xmlns:a16="http://schemas.microsoft.com/office/drawing/2014/main" id="{798A3AF1-E442-2AFD-4B60-A382A2BC4FF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61860" y="107416"/>
            <a:ext cx="8020280" cy="1395416"/>
          </a:xfrm>
          <a:prstGeom prst="rect">
            <a:avLst/>
          </a:prstGeom>
        </p:spPr>
      </p:pic>
      <p:pic>
        <p:nvPicPr>
          <p:cNvPr id="16" name="Picture 15" descr="Graphical user interface, text&#10;&#10;Description automatically generated">
            <a:hlinkClick r:id="rId2"/>
            <a:extLst>
              <a:ext uri="{FF2B5EF4-FFF2-40B4-BE49-F238E27FC236}">
                <a16:creationId xmlns:a16="http://schemas.microsoft.com/office/drawing/2014/main" id="{A8B0F34A-7E2B-83FA-6549-719A1FD5C903}"/>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5380056" y="1823421"/>
            <a:ext cx="3202084" cy="1958027"/>
          </a:xfrm>
          <a:prstGeom prst="rect">
            <a:avLst/>
          </a:prstGeom>
          <a:effectLst>
            <a:outerShdw blurRad="50800" dist="38100" algn="l" rotWithShape="0">
              <a:prstClr val="black">
                <a:alpha val="40000"/>
              </a:prstClr>
            </a:outerShdw>
          </a:effectLst>
        </p:spPr>
      </p:pic>
      <p:pic>
        <p:nvPicPr>
          <p:cNvPr id="13" name="Picture 12" descr="Graphical user interface, text, website&#10;&#10;Description automatically generated">
            <a:hlinkClick r:id="rId2"/>
            <a:extLst>
              <a:ext uri="{FF2B5EF4-FFF2-40B4-BE49-F238E27FC236}">
                <a16:creationId xmlns:a16="http://schemas.microsoft.com/office/drawing/2014/main" id="{BF4BE62B-448C-F4F8-DF56-7F796EAC4B4D}"/>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4645810" y="3150053"/>
            <a:ext cx="3129168" cy="234360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305667388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Starters for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D51BF33D-BC50-0440-84F9-C850713021D5}"/>
              </a:ext>
            </a:extLst>
          </p:cNvPr>
          <p:cNvSpPr txBox="1">
            <a:spLocks noGrp="1"/>
          </p:cNvSpPr>
          <p:nvPr>
            <p:ph type="dt" sz="half" idx="7"/>
          </p:nvPr>
        </p:nvSpPr>
        <p:spPr/>
        <p:txBody>
          <a:bodyPr/>
          <a:lstStyle>
            <a:lvl1pPr>
              <a:defRPr/>
            </a:lvl1pPr>
          </a:lstStyle>
          <a:p>
            <a:pPr lvl="0"/>
            <a:fld id="{2200C3F3-0285-BF49-9445-11625DFE76DE}" type="datetime1">
              <a:rPr lang="en-GB"/>
              <a:pPr lvl="0"/>
              <a:t>24/07/2025</a:t>
            </a:fld>
            <a:endParaRPr lang="en-GB" dirty="0"/>
          </a:p>
        </p:txBody>
      </p:sp>
      <p:sp>
        <p:nvSpPr>
          <p:cNvPr id="3" name="Footer Placeholder 3">
            <a:extLst>
              <a:ext uri="{FF2B5EF4-FFF2-40B4-BE49-F238E27FC236}">
                <a16:creationId xmlns:a16="http://schemas.microsoft.com/office/drawing/2014/main" id="{9D2F77F2-A28B-FF42-A5A1-176015D47C1B}"/>
              </a:ext>
            </a:extLst>
          </p:cNvPr>
          <p:cNvSpPr txBox="1">
            <a:spLocks noGrp="1"/>
          </p:cNvSpPr>
          <p:nvPr>
            <p:ph type="ftr" sz="quarter" idx="9"/>
          </p:nvPr>
        </p:nvSpPr>
        <p:spPr/>
        <p:txBody>
          <a:bodyPr/>
          <a:lstStyle>
            <a:lvl1pPr>
              <a:defRPr/>
            </a:lvl1pPr>
          </a:lstStyle>
          <a:p>
            <a:pPr lvl="0"/>
            <a:endParaRPr lang="en-GB" dirty="0"/>
          </a:p>
        </p:txBody>
      </p:sp>
      <p:sp>
        <p:nvSpPr>
          <p:cNvPr id="4" name="Slide Number Placeholder 4">
            <a:extLst>
              <a:ext uri="{FF2B5EF4-FFF2-40B4-BE49-F238E27FC236}">
                <a16:creationId xmlns:a16="http://schemas.microsoft.com/office/drawing/2014/main" id="{99CCEC27-1BD9-6544-AC91-2C3557485912}"/>
              </a:ext>
            </a:extLst>
          </p:cNvPr>
          <p:cNvSpPr txBox="1">
            <a:spLocks noGrp="1"/>
          </p:cNvSpPr>
          <p:nvPr>
            <p:ph type="sldNum" sz="quarter" idx="8"/>
          </p:nvPr>
        </p:nvSpPr>
        <p:spPr/>
        <p:txBody>
          <a:bodyPr/>
          <a:lstStyle>
            <a:lvl1pPr>
              <a:defRPr/>
            </a:lvl1pPr>
          </a:lstStyle>
          <a:p>
            <a:pPr lvl="0"/>
            <a:fld id="{38E4234C-123E-3642-8BE1-213997B12492}" type="slidenum">
              <a:t>‹#›</a:t>
            </a:fld>
            <a:endParaRPr lang="en-GB" dirty="0"/>
          </a:p>
        </p:txBody>
      </p:sp>
      <p:sp>
        <p:nvSpPr>
          <p:cNvPr id="5" name="TextBox 12">
            <a:extLst>
              <a:ext uri="{FF2B5EF4-FFF2-40B4-BE49-F238E27FC236}">
                <a16:creationId xmlns:a16="http://schemas.microsoft.com/office/drawing/2014/main" id="{AC57034B-A56B-7847-BCA5-6D18E64A7CF6}"/>
              </a:ext>
            </a:extLst>
          </p:cNvPr>
          <p:cNvSpPr txBox="1"/>
          <p:nvPr/>
        </p:nvSpPr>
        <p:spPr>
          <a:xfrm>
            <a:off x="907459" y="1766309"/>
            <a:ext cx="7329083" cy="34971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dirty="0">
                <a:solidFill>
                  <a:srgbClr val="5E5B5C"/>
                </a:solidFill>
                <a:uFillTx/>
                <a:latin typeface="Plus Jakarta Sans Medium" pitchFamily="2" charset="0"/>
                <a:cs typeface="Plus Jakarta Sans Medium" pitchFamily="2" charset="0"/>
              </a:rPr>
              <a:t>A series of five-minute videos created to support teachers getting started with </a:t>
            </a:r>
            <a:r>
              <a:rPr lang="en-GB" sz="2025" b="1" i="0" u="none" strike="noStrike" kern="1200" cap="none" spc="0" baseline="0" dirty="0">
                <a:solidFill>
                  <a:srgbClr val="5E5B5C"/>
                </a:solidFill>
                <a:uFillTx/>
                <a:latin typeface="Plus Jakarta Sans ExtraBold" pitchFamily="2" charset="0"/>
                <a:cs typeface="Plus Jakarta Sans ExtraBold" pitchFamily="2" charset="0"/>
              </a:rPr>
              <a:t>practical science enquiry</a:t>
            </a:r>
            <a:r>
              <a:rPr lang="en-GB" sz="2025" b="0" i="0" u="none" strike="noStrike" kern="1200" cap="none" spc="0" baseline="0" dirty="0">
                <a:solidFill>
                  <a:srgbClr val="5E5B5C"/>
                </a:solidFill>
                <a:uFillTx/>
                <a:latin typeface="Plus Jakarta Sans Medium" pitchFamily="2" charset="0"/>
                <a:cs typeface="Plus Jakarta Sans Medium" pitchFamily="2" charset="0"/>
              </a:rPr>
              <a:t>. They require minimal resources and can be used in school or at home.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025" b="0" i="0" u="none" strike="noStrike" kern="1200" cap="none" spc="0" baseline="0" dirty="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dirty="0">
                <a:solidFill>
                  <a:srgbClr val="5E5B5C"/>
                </a:solidFill>
                <a:uFillTx/>
                <a:latin typeface="Plus Jakarta Sans Medium" pitchFamily="2" charset="0"/>
                <a:cs typeface="Plus Jakarta Sans Medium" pitchFamily="2" charset="0"/>
              </a:rPr>
              <a:t>Each video includes: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dirty="0">
                <a:solidFill>
                  <a:srgbClr val="5E5B5C"/>
                </a:solidFill>
                <a:uFillTx/>
                <a:latin typeface="Plus Jakarta Sans Medium" pitchFamily="2" charset="0"/>
                <a:cs typeface="Plus Jakarta Sans Medium" pitchFamily="2" charset="0"/>
              </a:rPr>
              <a:t>A question or scenario related to the real world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dirty="0">
                <a:solidFill>
                  <a:srgbClr val="5E5B5C"/>
                </a:solidFill>
                <a:uFillTx/>
                <a:latin typeface="Plus Jakarta Sans Medium" pitchFamily="2" charset="0"/>
                <a:cs typeface="Plus Jakarta Sans Medium" pitchFamily="2" charset="0"/>
              </a:rPr>
              <a:t>Time for children to think about what they already know</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dirty="0">
                <a:solidFill>
                  <a:srgbClr val="5E5B5C"/>
                </a:solidFill>
                <a:uFillTx/>
                <a:latin typeface="Plus Jakarta Sans Medium" pitchFamily="2" charset="0"/>
                <a:cs typeface="Plus Jakarta Sans Medium" pitchFamily="2" charset="0"/>
              </a:rPr>
              <a:t>A demonstration of a starter practical activity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dirty="0">
                <a:solidFill>
                  <a:srgbClr val="5E5B5C"/>
                </a:solidFill>
                <a:uFillTx/>
                <a:latin typeface="Plus Jakarta Sans Medium" pitchFamily="2" charset="0"/>
                <a:cs typeface="Plus Jakarta Sans Medium" pitchFamily="2" charset="0"/>
              </a:rPr>
              <a:t>Time for children to think of their own questions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dirty="0">
                <a:solidFill>
                  <a:srgbClr val="5E5B5C"/>
                </a:solidFill>
                <a:uFillTx/>
                <a:latin typeface="Plus Jakarta Sans Medium" pitchFamily="2" charset="0"/>
                <a:cs typeface="Plus Jakarta Sans Medium" pitchFamily="2" charset="0"/>
              </a:rPr>
              <a:t>Ideas about what they could find out for themselves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dirty="0">
                <a:solidFill>
                  <a:srgbClr val="5E5B5C"/>
                </a:solidFill>
                <a:uFillTx/>
                <a:latin typeface="Plus Jakarta Sans Medium" pitchFamily="2" charset="0"/>
                <a:cs typeface="Plus Jakarta Sans Medium" pitchFamily="2" charset="0"/>
              </a:rPr>
              <a:t>Encouragement to share what they found with others</a:t>
            </a:r>
          </a:p>
        </p:txBody>
      </p:sp>
      <p:pic>
        <p:nvPicPr>
          <p:cNvPr id="6" name="Picture 8" descr="A picture containing shape&#10;&#10;Description automatically generated">
            <a:extLst>
              <a:ext uri="{FF2B5EF4-FFF2-40B4-BE49-F238E27FC236}">
                <a16:creationId xmlns:a16="http://schemas.microsoft.com/office/drawing/2014/main" id="{6A03881B-CD26-AD4F-9D72-2D36E5B7186B}"/>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433147" y="360484"/>
            <a:ext cx="6268915" cy="940498"/>
          </a:xfrm>
          <a:prstGeom prst="rect">
            <a:avLst/>
          </a:prstGeom>
          <a:noFill/>
          <a:ln cap="flat">
            <a:noFill/>
          </a:ln>
        </p:spPr>
      </p:pic>
      <p:sp>
        <p:nvSpPr>
          <p:cNvPr id="7" name="TextBox 11">
            <a:extLst>
              <a:ext uri="{FF2B5EF4-FFF2-40B4-BE49-F238E27FC236}">
                <a16:creationId xmlns:a16="http://schemas.microsoft.com/office/drawing/2014/main" id="{20D0C5DA-A08B-DE43-83EA-C83FC41C9295}"/>
              </a:ext>
            </a:extLst>
          </p:cNvPr>
          <p:cNvSpPr txBox="1"/>
          <p:nvPr/>
        </p:nvSpPr>
        <p:spPr>
          <a:xfrm>
            <a:off x="907459" y="5728747"/>
            <a:ext cx="5271683"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dirty="0">
                <a:solidFill>
                  <a:srgbClr val="002060"/>
                </a:solidFill>
                <a:uFillTx/>
                <a:latin typeface="Plus Jakarta Sans ExtraBold" pitchFamily="2" charset="0"/>
                <a:cs typeface="Plus Jakarta Sans ExtraBold" pitchFamily="2" charset="0"/>
                <a:hlinkClick r:id="rId3"/>
              </a:rPr>
              <a:t>Click here</a:t>
            </a:r>
            <a:r>
              <a:rPr lang="en-GB" sz="2100" b="1" i="0" u="none" strike="noStrike" kern="1200" cap="none" spc="0" baseline="0" dirty="0">
                <a:solidFill>
                  <a:srgbClr val="002060"/>
                </a:solidFill>
                <a:uFillTx/>
                <a:latin typeface="Plus Jakarta Sans ExtraBold" pitchFamily="2" charset="0"/>
                <a:cs typeface="Plus Jakarta Sans ExtraBold" pitchFamily="2" charset="0"/>
              </a:rPr>
              <a:t> to view Starters for Science</a:t>
            </a:r>
          </a:p>
        </p:txBody>
      </p:sp>
    </p:spTree>
    <p:extLst>
      <p:ext uri="{BB962C8B-B14F-4D97-AF65-F5344CB8AC3E}">
        <p14:creationId xmlns:p14="http://schemas.microsoft.com/office/powerpoint/2010/main" val="307810025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Play, Observe &amp; Ask (EYF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24/07/2025</a:t>
            </a:fld>
            <a:endParaRPr lang="en-GB" dirty="0"/>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dirty="0"/>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dirty="0"/>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366686"/>
            <a:ext cx="655485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dirty="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dirty="0">
                <a:solidFill>
                  <a:srgbClr val="002060"/>
                </a:solidFill>
                <a:uFillTx/>
                <a:latin typeface="Plus Jakarta Sans ExtraBold" pitchFamily="2" charset="0"/>
                <a:cs typeface="Plus Jakarta Sans ExtraBold" pitchFamily="2" charset="0"/>
              </a:rPr>
              <a:t> for Early Years resources and support</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468534"/>
            <a:ext cx="3731778" cy="3947234"/>
          </a:xfrm>
          <a:prstGeom prst="rect">
            <a:avLst/>
          </a:prstGeom>
          <a:noFill/>
          <a:ln cap="flat">
            <a:noFill/>
          </a:ln>
        </p:spPr>
        <p:txBody>
          <a:bodyPr vert="horz" wrap="square" lIns="68580" tIns="34290" rIns="68580" bIns="34290" anchor="t" anchorCtr="0" compatLnSpc="1">
            <a:spAutoFit/>
          </a:bodyPr>
          <a:lstStyle/>
          <a:p>
            <a:pPr marL="342900" indent="-342900" algn="l">
              <a:buFont typeface="Arial" panose="020B0604020202020204" pitchFamily="34" charset="0"/>
              <a:buChar char="•"/>
            </a:pPr>
            <a:r>
              <a:rPr lang="en-GB" sz="2100" b="0" i="0" dirty="0">
                <a:solidFill>
                  <a:srgbClr val="5E5B5C"/>
                </a:solidFill>
                <a:effectLst/>
                <a:latin typeface="Plus Jakarta Sans Medium" pitchFamily="2" charset="0"/>
                <a:cs typeface="Plus Jakarta Sans Medium" pitchFamily="2" charset="0"/>
              </a:rPr>
              <a:t>Effective Practice to develop science teaching and learning in Early Years (ages 3-5 years) </a:t>
            </a:r>
          </a:p>
          <a:p>
            <a:pPr marL="342900" indent="-342900" algn="l">
              <a:buFont typeface="Arial" panose="020B0604020202020204" pitchFamily="34" charset="0"/>
              <a:buChar char="•"/>
            </a:pPr>
            <a:r>
              <a:rPr lang="en-GB" sz="2100" b="0" i="0" dirty="0">
                <a:solidFill>
                  <a:srgbClr val="5E5B5C"/>
                </a:solidFill>
                <a:effectLst/>
                <a:latin typeface="Plus Jakarta Sans Medium" pitchFamily="2" charset="0"/>
                <a:cs typeface="Plus Jakarta Sans Medium" pitchFamily="2" charset="0"/>
              </a:rPr>
              <a:t>Provision Maps for activity ideas and science investigations</a:t>
            </a:r>
          </a:p>
          <a:p>
            <a:pPr marL="342900" indent="-342900" algn="l">
              <a:buFont typeface="Arial" panose="020B0604020202020204" pitchFamily="34" charset="0"/>
              <a:buChar char="•"/>
            </a:pPr>
            <a:r>
              <a:rPr lang="en-GB" sz="2100" b="0" i="0" dirty="0">
                <a:solidFill>
                  <a:srgbClr val="5E5B5C"/>
                </a:solidFill>
                <a:effectLst/>
                <a:latin typeface="Plus Jakarta Sans Medium" pitchFamily="2" charset="0"/>
                <a:cs typeface="Plus Jakarta Sans Medium" pitchFamily="2" charset="0"/>
              </a:rPr>
              <a:t>Wildlife games and activities to introduce UK plants, animals and fungi</a:t>
            </a:r>
          </a:p>
          <a:p>
            <a:pPr algn="l"/>
            <a:endParaRPr lang="en-GB" sz="2100" b="0" i="0" dirty="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518461"/>
            <a:ext cx="7758656"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dirty="0">
                <a:solidFill>
                  <a:srgbClr val="3EB1C8"/>
                </a:solidFill>
                <a:uFillTx/>
                <a:latin typeface="Plus Jakarta Sans Medium" pitchFamily="2" charset="0"/>
                <a:cs typeface="Plus Jakarta Sans Medium" pitchFamily="2" charset="0"/>
              </a:rPr>
              <a:t>PLAY, OBSERVE AND ASK (in EYFS)</a:t>
            </a:r>
            <a:endParaRPr lang="en-GB" sz="3600" b="0" i="0" u="none" strike="noStrike" kern="1200" cap="none" spc="0" baseline="0" dirty="0">
              <a:solidFill>
                <a:srgbClr val="3EB1C8"/>
              </a:solidFill>
              <a:uFillTx/>
              <a:latin typeface="Plus Jakarta Sans Medium" pitchFamily="2" charset="0"/>
              <a:cs typeface="Plus Jakarta Sans Medium" pitchFamily="2" charset="0"/>
            </a:endParaRPr>
          </a:p>
        </p:txBody>
      </p:sp>
      <p:pic>
        <p:nvPicPr>
          <p:cNvPr id="13" name="Picture 12" descr="A picture containing text&#10;&#10;Description automatically generated">
            <a:hlinkClick r:id="rId2"/>
            <a:extLst>
              <a:ext uri="{FF2B5EF4-FFF2-40B4-BE49-F238E27FC236}">
                <a16:creationId xmlns:a16="http://schemas.microsoft.com/office/drawing/2014/main" id="{AE8BD21D-397B-D194-8CA6-07EE40448C49}"/>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5021065" y="1468534"/>
            <a:ext cx="3282713" cy="2079634"/>
          </a:xfrm>
          <a:prstGeom prst="rect">
            <a:avLst/>
          </a:prstGeom>
          <a:effectLst>
            <a:outerShdw blurRad="50800" dist="38100" algn="l" rotWithShape="0">
              <a:prstClr val="black">
                <a:alpha val="40000"/>
              </a:prstClr>
            </a:outerShdw>
          </a:effectLst>
        </p:spPr>
      </p:pic>
      <p:pic>
        <p:nvPicPr>
          <p:cNvPr id="9" name="Picture 8" descr="A collage of a cat&#10;&#10;Description automatically generated with low confidence">
            <a:hlinkClick r:id="rId2"/>
            <a:extLst>
              <a:ext uri="{FF2B5EF4-FFF2-40B4-BE49-F238E27FC236}">
                <a16:creationId xmlns:a16="http://schemas.microsoft.com/office/drawing/2014/main" id="{155FCAC6-FDEA-E271-A2F7-F447B8E71FCA}"/>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404135" y="2809302"/>
            <a:ext cx="3282713" cy="2231460"/>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351158981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Inclusive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24/07/2025</a:t>
            </a:fld>
            <a:endParaRPr lang="en-GB" dirty="0"/>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dirty="0"/>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dirty="0"/>
          </a:p>
        </p:txBody>
      </p:sp>
      <p:sp>
        <p:nvSpPr>
          <p:cNvPr id="5" name="TextBox 12">
            <a:extLst>
              <a:ext uri="{FF2B5EF4-FFF2-40B4-BE49-F238E27FC236}">
                <a16:creationId xmlns:a16="http://schemas.microsoft.com/office/drawing/2014/main" id="{D6C727A1-EB8F-F24C-A709-93847E947F9A}"/>
              </a:ext>
            </a:extLst>
          </p:cNvPr>
          <p:cNvSpPr txBox="1"/>
          <p:nvPr/>
        </p:nvSpPr>
        <p:spPr>
          <a:xfrm>
            <a:off x="905497" y="2773259"/>
            <a:ext cx="7758047" cy="2839239"/>
          </a:xfrm>
          <a:prstGeom prst="rect">
            <a:avLst/>
          </a:prstGeom>
          <a:noFill/>
          <a:ln cap="flat">
            <a:noFill/>
          </a:ln>
        </p:spPr>
        <p:txBody>
          <a:bodyPr vert="horz" wrap="square" lIns="68580" tIns="34290" rIns="68580" bIns="34290" anchor="t" anchorCtr="0" compatLnSpc="1">
            <a:spAutoFit/>
          </a:bodyPr>
          <a:lstStyle/>
          <a:p>
            <a:pPr marL="385763" indent="-385763" algn="l">
              <a:buFont typeface="+mj-lt"/>
              <a:buAutoNum type="arabicPeriod"/>
            </a:pPr>
            <a:r>
              <a:rPr lang="en-GB" sz="1800" b="0" i="0" dirty="0">
                <a:solidFill>
                  <a:srgbClr val="5E5B5C"/>
                </a:solidFill>
                <a:effectLst/>
                <a:latin typeface="Plus Jakarta Sans Medium" pitchFamily="2" charset="0"/>
                <a:cs typeface="Plus Jakarta Sans Medium" pitchFamily="2" charset="0"/>
              </a:rPr>
              <a:t>A guidance booklet produced by Sheffield Hallam University following their curriculum development project, Primary Science for All.</a:t>
            </a:r>
          </a:p>
          <a:p>
            <a:pPr marL="385763" indent="-385763" algn="l">
              <a:buFont typeface="+mj-lt"/>
              <a:buAutoNum type="arabicPeriod"/>
            </a:pPr>
            <a:r>
              <a:rPr lang="en-GB" sz="1800" b="0" i="0" dirty="0">
                <a:solidFill>
                  <a:srgbClr val="5E5B5C"/>
                </a:solidFill>
                <a:effectLst/>
                <a:latin typeface="Plus Jakarta Sans Medium" pitchFamily="2" charset="0"/>
                <a:cs typeface="Plus Jakarta Sans Medium" pitchFamily="2" charset="0"/>
              </a:rPr>
              <a:t>STRATA (Science to Raise and Track Achievement) materials: medium term plans for teachers of children with SEND, developed by teachers in Cambridgeshire.</a:t>
            </a:r>
          </a:p>
          <a:p>
            <a:pPr marL="385763" indent="-385763" algn="l">
              <a:buFont typeface="+mj-lt"/>
              <a:buAutoNum type="arabicPeriod"/>
            </a:pPr>
            <a:r>
              <a:rPr lang="en-GB" sz="1800" b="0" i="0" dirty="0">
                <a:solidFill>
                  <a:srgbClr val="5E5B5C"/>
                </a:solidFill>
                <a:effectLst/>
                <a:latin typeface="Plus Jakarta Sans Medium" pitchFamily="2" charset="0"/>
                <a:cs typeface="Plus Jakarta Sans Medium" pitchFamily="2" charset="0"/>
              </a:rPr>
              <a:t>Sensory Sparks Club resources: activities for children with diverse needs, created by PSTT Fellow and SEND expert Julie Neil</a:t>
            </a:r>
          </a:p>
          <a:p>
            <a:pPr marL="385763" indent="-385763" algn="l">
              <a:buFont typeface="+mj-lt"/>
              <a:buAutoNum type="arabicPeriod"/>
            </a:pPr>
            <a:r>
              <a:rPr lang="en-GB" sz="1800" b="0" i="0" dirty="0">
                <a:solidFill>
                  <a:srgbClr val="5E5B5C"/>
                </a:solidFill>
                <a:effectLst/>
                <a:latin typeface="Plus Jakarta Sans Medium" pitchFamily="2" charset="0"/>
                <a:cs typeface="Plus Jakarta Sans Medium" pitchFamily="2" charset="0"/>
              </a:rPr>
              <a:t>Further resources: links to other materials to support engagement and participation of children with SEND in science.</a:t>
            </a:r>
          </a:p>
        </p:txBody>
      </p:sp>
      <p:sp>
        <p:nvSpPr>
          <p:cNvPr id="7" name="TextBox 11">
            <a:extLst>
              <a:ext uri="{FF2B5EF4-FFF2-40B4-BE49-F238E27FC236}">
                <a16:creationId xmlns:a16="http://schemas.microsoft.com/office/drawing/2014/main" id="{61B8CAA1-BBA2-0547-B1FB-CCEA540D0F14}"/>
              </a:ext>
            </a:extLst>
          </p:cNvPr>
          <p:cNvSpPr txBox="1"/>
          <p:nvPr/>
        </p:nvSpPr>
        <p:spPr>
          <a:xfrm>
            <a:off x="905497" y="2275990"/>
            <a:ext cx="567994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dirty="0">
                <a:solidFill>
                  <a:srgbClr val="002060"/>
                </a:solidFill>
                <a:uFillTx/>
                <a:latin typeface="Plus Jakarta Sans ExtraBold" pitchFamily="2" charset="0"/>
                <a:cs typeface="Plus Jakarta Sans ExtraBold" pitchFamily="2" charset="0"/>
              </a:rPr>
              <a:t>Visit PSTT’s </a:t>
            </a:r>
            <a:r>
              <a:rPr lang="en-GB" sz="1800" b="1" i="0" u="none" strike="noStrike" kern="1200" cap="none" spc="0" baseline="0" dirty="0">
                <a:solidFill>
                  <a:srgbClr val="002060"/>
                </a:solidFill>
                <a:uFillTx/>
                <a:latin typeface="Plus Jakarta Sans ExtraBold" pitchFamily="2" charset="0"/>
                <a:cs typeface="Plus Jakarta Sans ExtraBold" pitchFamily="2" charset="0"/>
                <a:hlinkClick r:id="rId2"/>
              </a:rPr>
              <a:t>Inclusion in Primary Science page</a:t>
            </a:r>
            <a:r>
              <a:rPr lang="en-GB" sz="1800" b="1" i="0" u="none" strike="noStrike" kern="1200" cap="none" spc="0" baseline="0" dirty="0">
                <a:solidFill>
                  <a:srgbClr val="002060"/>
                </a:solidFill>
                <a:uFillTx/>
                <a:latin typeface="Plus Jakarta Sans ExtraBold" pitchFamily="2" charset="0"/>
                <a:cs typeface="Plus Jakarta Sans ExtraBold" pitchFamily="2" charset="0"/>
              </a:rPr>
              <a:t> for:</a:t>
            </a:r>
          </a:p>
        </p:txBody>
      </p:sp>
      <p:pic>
        <p:nvPicPr>
          <p:cNvPr id="9" name="Picture 8" descr="A picture containing shape&#10;&#10;Description automatically generated">
            <a:hlinkClick r:id="rId2"/>
            <a:extLst>
              <a:ext uri="{FF2B5EF4-FFF2-40B4-BE49-F238E27FC236}">
                <a16:creationId xmlns:a16="http://schemas.microsoft.com/office/drawing/2014/main" id="{E4B0E167-783F-166A-B24B-C161CB5B11D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05497" y="136523"/>
            <a:ext cx="7758047" cy="1988447"/>
          </a:xfrm>
          <a:prstGeom prst="rect">
            <a:avLst/>
          </a:prstGeom>
        </p:spPr>
      </p:pic>
    </p:spTree>
    <p:extLst>
      <p:ext uri="{BB962C8B-B14F-4D97-AF65-F5344CB8AC3E}">
        <p14:creationId xmlns:p14="http://schemas.microsoft.com/office/powerpoint/2010/main" val="80551424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Science for On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24/07/2025</a:t>
            </a:fld>
            <a:endParaRPr lang="en-GB" dirty="0"/>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dirty="0"/>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dirty="0"/>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600700"/>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dirty="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dirty="0">
                <a:solidFill>
                  <a:srgbClr val="002060"/>
                </a:solidFill>
                <a:uFillTx/>
                <a:latin typeface="Plus Jakarta Sans ExtraBold" pitchFamily="2" charset="0"/>
                <a:cs typeface="Plus Jakarta Sans ExtraBold" pitchFamily="2" charset="0"/>
              </a:rPr>
              <a:t> to view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dirty="0">
                <a:solidFill>
                  <a:srgbClr val="002060"/>
                </a:solidFill>
                <a:uFillTx/>
                <a:latin typeface="Plus Jakarta Sans ExtraBold" pitchFamily="2" charset="0"/>
                <a:cs typeface="Plus Jakarta Sans ExtraBold" pitchFamily="2" charset="0"/>
              </a:rPr>
              <a:t>Science for One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616966"/>
            <a:ext cx="3840331" cy="3808735"/>
          </a:xfrm>
          <a:prstGeom prst="rect">
            <a:avLst/>
          </a:prstGeom>
          <a:noFill/>
          <a:ln cap="flat">
            <a:noFill/>
          </a:ln>
        </p:spPr>
        <p:txBody>
          <a:bodyPr vert="horz" wrap="square" lIns="68580" tIns="34290" rIns="68580" bIns="34290" anchor="t" anchorCtr="0" compatLnSpc="1">
            <a:spAutoFit/>
          </a:bodyPr>
          <a:lstStyle/>
          <a:p>
            <a:pPr algn="l"/>
            <a:r>
              <a:rPr lang="en-GB" sz="2025" b="0" i="0" dirty="0">
                <a:solidFill>
                  <a:srgbClr val="5E5B5C"/>
                </a:solidFill>
                <a:effectLst/>
                <a:latin typeface="Plus Jakarta Sans Medium" pitchFamily="2" charset="0"/>
                <a:cs typeface="Plus Jakarta Sans Medium" pitchFamily="2" charset="0"/>
              </a:rPr>
              <a:t>Explore different science topics for all primary ages with 8 practical science activities. Each activity is based around </a:t>
            </a:r>
            <a:r>
              <a:rPr lang="en-GB" sz="2025" b="1" i="0" dirty="0">
                <a:solidFill>
                  <a:srgbClr val="5E5B5C"/>
                </a:solidFill>
                <a:effectLst/>
                <a:latin typeface="Plus Jakarta Sans ExtraBold" pitchFamily="2" charset="0"/>
                <a:cs typeface="Plus Jakarta Sans ExtraBold" pitchFamily="2" charset="0"/>
              </a:rPr>
              <a:t>one</a:t>
            </a:r>
            <a:r>
              <a:rPr lang="en-GB" sz="2025" b="0" i="0" dirty="0">
                <a:solidFill>
                  <a:srgbClr val="5E5B5C"/>
                </a:solidFill>
                <a:effectLst/>
                <a:latin typeface="Plus Jakarta Sans Medium" pitchFamily="2" charset="0"/>
                <a:cs typeface="Plus Jakarta Sans Medium" pitchFamily="2" charset="0"/>
              </a:rPr>
              <a:t> easy to obtain resource.</a:t>
            </a:r>
          </a:p>
          <a:p>
            <a:pPr algn="l"/>
            <a:endParaRPr lang="en-GB" sz="2025" b="0" i="0" dirty="0">
              <a:solidFill>
                <a:srgbClr val="5E5B5C"/>
              </a:solidFill>
              <a:effectLst/>
              <a:latin typeface="Plus Jakarta Sans Medium" pitchFamily="2" charset="0"/>
              <a:cs typeface="Plus Jakarta Sans Medium" pitchFamily="2" charset="0"/>
            </a:endParaRPr>
          </a:p>
          <a:p>
            <a:pPr algn="l"/>
            <a:r>
              <a:rPr lang="en-GB" sz="2025" b="0" i="0" dirty="0">
                <a:solidFill>
                  <a:srgbClr val="5E5B5C"/>
                </a:solidFill>
                <a:effectLst/>
                <a:latin typeface="Plus Jakarta Sans Medium" pitchFamily="2" charset="0"/>
                <a:cs typeface="Plus Jakarta Sans Medium" pitchFamily="2" charset="0"/>
              </a:rPr>
              <a:t>Many of the activities involve trial and improvement, making opportunities for discussion important for children to progress while thinking and explaining.</a:t>
            </a:r>
          </a:p>
        </p:txBody>
      </p:sp>
      <p:pic>
        <p:nvPicPr>
          <p:cNvPr id="9" name="Picture 8" descr="Diagram&#10;&#10;Description automatically generated">
            <a:hlinkClick r:id="rId2"/>
            <a:extLst>
              <a:ext uri="{FF2B5EF4-FFF2-40B4-BE49-F238E27FC236}">
                <a16:creationId xmlns:a16="http://schemas.microsoft.com/office/drawing/2014/main" id="{F5E9842F-EF14-E1D3-B0ED-9CC5FA45179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5110239" y="2042491"/>
            <a:ext cx="3338024" cy="2773018"/>
          </a:xfrm>
          <a:prstGeom prst="rect">
            <a:avLst/>
          </a:prstGeom>
          <a:effectLst>
            <a:outerShdw blurRad="50800" dist="38100" algn="l" rotWithShape="0">
              <a:prstClr val="black">
                <a:alpha val="40000"/>
              </a:prstClr>
            </a:outerShdw>
          </a:effectLst>
        </p:spPr>
      </p:pic>
      <p:pic>
        <p:nvPicPr>
          <p:cNvPr id="13" name="Picture 12" descr="Graphical user interface, text&#10;&#10;Description automatically generated">
            <a:extLst>
              <a:ext uri="{FF2B5EF4-FFF2-40B4-BE49-F238E27FC236}">
                <a16:creationId xmlns:a16="http://schemas.microsoft.com/office/drawing/2014/main" id="{D376DDC5-1178-7CAD-D8AD-6448B48506FA}"/>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1688123" y="386861"/>
            <a:ext cx="6052439" cy="975947"/>
          </a:xfrm>
          <a:prstGeom prst="rect">
            <a:avLst/>
          </a:prstGeom>
        </p:spPr>
      </p:pic>
    </p:spTree>
    <p:extLst>
      <p:ext uri="{BB962C8B-B14F-4D97-AF65-F5344CB8AC3E}">
        <p14:creationId xmlns:p14="http://schemas.microsoft.com/office/powerpoint/2010/main" val="22014272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613B5A-184C-6947-A739-829D389D857F}"/>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A0568594-6644-084B-85C2-4F5E0268E9AE}"/>
              </a:ext>
            </a:extLst>
          </p:cNvPr>
          <p:cNvSpPr txBox="1">
            <a:spLocks noGrp="1"/>
          </p:cNvSpPr>
          <p:nvPr>
            <p:ph idx="1"/>
          </p:nvPr>
        </p:nvSpPr>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857A2A-F9CD-8C4D-A94C-905091988D8E}"/>
              </a:ext>
            </a:extLst>
          </p:cNvPr>
          <p:cNvSpPr txBox="1">
            <a:spLocks noGrp="1"/>
          </p:cNvSpPr>
          <p:nvPr>
            <p:ph type="dt" sz="half" idx="7"/>
          </p:nvPr>
        </p:nvSpPr>
        <p:spPr/>
        <p:txBody>
          <a:bodyPr/>
          <a:lstStyle>
            <a:lvl1pPr>
              <a:defRPr/>
            </a:lvl1pPr>
          </a:lstStyle>
          <a:p>
            <a:pPr lvl="0"/>
            <a:fld id="{CC34E8BB-7019-ED47-BE67-7BF1E5AF36A1}" type="datetime1">
              <a:rPr lang="en-GB"/>
              <a:pPr lvl="0"/>
              <a:t>24/07/2025</a:t>
            </a:fld>
            <a:endParaRPr lang="en-GB" dirty="0"/>
          </a:p>
        </p:txBody>
      </p:sp>
      <p:sp>
        <p:nvSpPr>
          <p:cNvPr id="5" name="Footer Placeholder 4">
            <a:extLst>
              <a:ext uri="{FF2B5EF4-FFF2-40B4-BE49-F238E27FC236}">
                <a16:creationId xmlns:a16="http://schemas.microsoft.com/office/drawing/2014/main" id="{C4D33912-79BD-BA46-8E03-37FAFB0795D6}"/>
              </a:ext>
            </a:extLst>
          </p:cNvPr>
          <p:cNvSpPr txBox="1">
            <a:spLocks noGrp="1"/>
          </p:cNvSpPr>
          <p:nvPr>
            <p:ph type="ftr" sz="quarter" idx="9"/>
          </p:nvPr>
        </p:nvSpPr>
        <p:spPr/>
        <p:txBody>
          <a:bodyPr/>
          <a:lstStyle>
            <a:lvl1pPr>
              <a:defRPr/>
            </a:lvl1pPr>
          </a:lstStyle>
          <a:p>
            <a:pPr lvl="0"/>
            <a:endParaRPr lang="en-GB" dirty="0"/>
          </a:p>
        </p:txBody>
      </p:sp>
      <p:sp>
        <p:nvSpPr>
          <p:cNvPr id="6" name="Slide Number Placeholder 5">
            <a:extLst>
              <a:ext uri="{FF2B5EF4-FFF2-40B4-BE49-F238E27FC236}">
                <a16:creationId xmlns:a16="http://schemas.microsoft.com/office/drawing/2014/main" id="{02D85BCC-88A3-D141-8846-B3349DA8D449}"/>
              </a:ext>
            </a:extLst>
          </p:cNvPr>
          <p:cNvSpPr txBox="1">
            <a:spLocks noGrp="1"/>
          </p:cNvSpPr>
          <p:nvPr>
            <p:ph type="sldNum" sz="quarter" idx="8"/>
          </p:nvPr>
        </p:nvSpPr>
        <p:spPr/>
        <p:txBody>
          <a:bodyPr/>
          <a:lstStyle>
            <a:lvl1pPr>
              <a:defRPr/>
            </a:lvl1pPr>
          </a:lstStyle>
          <a:p>
            <a:pPr lvl="0"/>
            <a:fld id="{75F47356-93A5-3848-91C4-F897CFFA62BF}" type="slidenum">
              <a:t>‹#›</a:t>
            </a:fld>
            <a:endParaRPr lang="en-GB" dirty="0"/>
          </a:p>
        </p:txBody>
      </p:sp>
    </p:spTree>
    <p:extLst>
      <p:ext uri="{BB962C8B-B14F-4D97-AF65-F5344CB8AC3E}">
        <p14:creationId xmlns:p14="http://schemas.microsoft.com/office/powerpoint/2010/main" val="151455131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Science Fun at Hom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24/07/2025</a:t>
            </a:fld>
            <a:endParaRPr lang="en-GB" dirty="0"/>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dirty="0"/>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dirty="0"/>
          </a:p>
        </p:txBody>
      </p:sp>
      <p:sp>
        <p:nvSpPr>
          <p:cNvPr id="5" name="TextBox 12">
            <a:extLst>
              <a:ext uri="{FF2B5EF4-FFF2-40B4-BE49-F238E27FC236}">
                <a16:creationId xmlns:a16="http://schemas.microsoft.com/office/drawing/2014/main" id="{D6C727A1-EB8F-F24C-A709-93847E947F9A}"/>
              </a:ext>
            </a:extLst>
          </p:cNvPr>
          <p:cNvSpPr txBox="1"/>
          <p:nvPr/>
        </p:nvSpPr>
        <p:spPr>
          <a:xfrm>
            <a:off x="1385950" y="2438071"/>
            <a:ext cx="6797142" cy="200824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dirty="0">
                <a:solidFill>
                  <a:srgbClr val="5E5B5C"/>
                </a:solidFill>
                <a:uFillTx/>
                <a:latin typeface="Plus Jakarta Sans Medium" pitchFamily="2" charset="0"/>
                <a:cs typeface="Plus Jakarta Sans Medium" pitchFamily="2" charset="0"/>
              </a:rPr>
              <a:t>A collaboration with </a:t>
            </a:r>
            <a:r>
              <a:rPr lang="en-GB" sz="2100" b="1" i="0" u="none" strike="noStrike" kern="1200" cap="none" spc="0" baseline="0" dirty="0">
                <a:solidFill>
                  <a:srgbClr val="006AB3"/>
                </a:solidFill>
                <a:uFillTx/>
                <a:latin typeface="Plus Jakarta Sans ExtraBold" pitchFamily="2" charset="0"/>
                <a:cs typeface="Plus Jakarta Sans ExtraBold" pitchFamily="2" charset="0"/>
                <a:hlinkClick r:id="rId2"/>
              </a:rPr>
              <a:t>Science Sparks</a:t>
            </a:r>
            <a:r>
              <a:rPr lang="en-GB" sz="2100" b="0" i="0" u="none" strike="noStrike" kern="1200" cap="none" spc="0" baseline="0" dirty="0">
                <a:solidFill>
                  <a:srgbClr val="5E5B5C"/>
                </a:solidFill>
                <a:uFillTx/>
                <a:latin typeface="Plus Jakarta Sans Medium" pitchFamily="2" charset="0"/>
                <a:cs typeface="Plus Jakarta Sans Medium" pitchFamily="2" charset="0"/>
              </a:rPr>
              <a:t>, Science Fun at Home provides simple and engaging practical science activities. Originally created to support learning at home, the activities are equally useful for learning at school. The activities are open ended and adaptable for any age.</a:t>
            </a:r>
          </a:p>
        </p:txBody>
      </p:sp>
      <p:pic>
        <p:nvPicPr>
          <p:cNvPr id="6" name="Picture 7">
            <a:extLst>
              <a:ext uri="{FF2B5EF4-FFF2-40B4-BE49-F238E27FC236}">
                <a16:creationId xmlns:a16="http://schemas.microsoft.com/office/drawing/2014/main" id="{61BB6E8A-842F-0A49-ABE2-CA663AEBC35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494002" y="896815"/>
            <a:ext cx="6506999" cy="935381"/>
          </a:xfrm>
          <a:prstGeom prst="rect">
            <a:avLst/>
          </a:prstGeom>
          <a:noFill/>
          <a:ln cap="flat">
            <a:noFill/>
          </a:ln>
        </p:spPr>
      </p:pic>
      <p:sp>
        <p:nvSpPr>
          <p:cNvPr id="7" name="TextBox 11">
            <a:extLst>
              <a:ext uri="{FF2B5EF4-FFF2-40B4-BE49-F238E27FC236}">
                <a16:creationId xmlns:a16="http://schemas.microsoft.com/office/drawing/2014/main" id="{61B8CAA1-BBA2-0547-B1FB-CCEA540D0F14}"/>
              </a:ext>
            </a:extLst>
          </p:cNvPr>
          <p:cNvSpPr txBox="1"/>
          <p:nvPr/>
        </p:nvSpPr>
        <p:spPr>
          <a:xfrm>
            <a:off x="1854219" y="5052187"/>
            <a:ext cx="586060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dirty="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dirty="0">
                <a:solidFill>
                  <a:srgbClr val="002060"/>
                </a:solidFill>
                <a:uFillTx/>
                <a:latin typeface="Plus Jakarta Sans ExtraBold" pitchFamily="2" charset="0"/>
                <a:cs typeface="Plus Jakarta Sans ExtraBold" pitchFamily="2" charset="0"/>
              </a:rPr>
              <a:t> to view Science Fun at Home activities</a:t>
            </a:r>
          </a:p>
        </p:txBody>
      </p:sp>
    </p:spTree>
    <p:extLst>
      <p:ext uri="{BB962C8B-B14F-4D97-AF65-F5344CB8AC3E}">
        <p14:creationId xmlns:p14="http://schemas.microsoft.com/office/powerpoint/2010/main" val="318911238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UK Wildlif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24/07/2025</a:t>
            </a:fld>
            <a:endParaRPr lang="en-GB" dirty="0"/>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dirty="0"/>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dirty="0"/>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403808"/>
            <a:ext cx="6554851"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dirty="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dirty="0">
                <a:solidFill>
                  <a:srgbClr val="002060"/>
                </a:solidFill>
                <a:uFillTx/>
                <a:latin typeface="Plus Jakarta Sans ExtraBold" pitchFamily="2" charset="0"/>
                <a:cs typeface="Plus Jakarta Sans ExtraBold" pitchFamily="2" charset="0"/>
              </a:rPr>
              <a:t> to explore PSTT’s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dirty="0">
                <a:solidFill>
                  <a:srgbClr val="002060"/>
                </a:solidFill>
                <a:uFillTx/>
                <a:latin typeface="Plus Jakarta Sans ExtraBold" pitchFamily="2" charset="0"/>
                <a:cs typeface="Plus Jakarta Sans ExtraBold" pitchFamily="2" charset="0"/>
              </a:rPr>
              <a:t>UK Wildlife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540061"/>
            <a:ext cx="3134219" cy="3624069"/>
          </a:xfrm>
          <a:prstGeom prst="rect">
            <a:avLst/>
          </a:prstGeom>
          <a:noFill/>
          <a:ln cap="flat">
            <a:noFill/>
          </a:ln>
        </p:spPr>
        <p:txBody>
          <a:bodyPr vert="horz" wrap="square" lIns="68580" tIns="34290" rIns="68580" bIns="34290" anchor="t" anchorCtr="0" compatLnSpc="1">
            <a:spAutoFit/>
          </a:bodyPr>
          <a:lstStyle/>
          <a:p>
            <a:pPr algn="l"/>
            <a:r>
              <a:rPr lang="en-GB" sz="2100" b="0" i="0" dirty="0">
                <a:solidFill>
                  <a:srgbClr val="5E5B5C"/>
                </a:solidFill>
                <a:effectLst/>
                <a:latin typeface="Plus Jakarta Sans Medium" pitchFamily="2" charset="0"/>
                <a:cs typeface="Plus Jakarta Sans Medium" pitchFamily="2" charset="0"/>
              </a:rPr>
              <a:t>Increase children's awareness of the wide variety of animals, plants and fungi that can be found in the UK. There are several card games and activities to promote discussion suitable for children ages 3 to 11 years.</a:t>
            </a:r>
          </a:p>
          <a:p>
            <a:pPr algn="l"/>
            <a:endParaRPr lang="en-GB" sz="2100" b="0" i="0" dirty="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dirty="0">
                <a:solidFill>
                  <a:srgbClr val="3EB1C8"/>
                </a:solidFill>
                <a:uFillTx/>
                <a:latin typeface="Plus Jakarta Sans Medium" pitchFamily="2" charset="0"/>
                <a:cs typeface="Plus Jakarta Sans Medium" pitchFamily="2" charset="0"/>
              </a:rPr>
              <a:t>UK Wildlife</a:t>
            </a:r>
            <a:endParaRPr lang="en-GB" sz="4050" b="0" i="0" u="none" strike="noStrike" kern="1200" cap="none" spc="0" baseline="0" dirty="0">
              <a:solidFill>
                <a:srgbClr val="3EB1C8"/>
              </a:solidFill>
              <a:uFillTx/>
              <a:latin typeface="Plus Jakarta Sans Medium" pitchFamily="2" charset="0"/>
              <a:cs typeface="Plus Jakarta Sans Medium" pitchFamily="2" charset="0"/>
            </a:endParaRPr>
          </a:p>
        </p:txBody>
      </p:sp>
      <p:pic>
        <p:nvPicPr>
          <p:cNvPr id="10" name="Picture 9" descr="A picture containing text, mammal, outdoor, ground&#10;&#10;Description automatically generated">
            <a:hlinkClick r:id="rId2"/>
            <a:extLst>
              <a:ext uri="{FF2B5EF4-FFF2-40B4-BE49-F238E27FC236}">
                <a16:creationId xmlns:a16="http://schemas.microsoft.com/office/drawing/2014/main" id="{16B36F7A-3FD1-A221-361E-AADED5CF2BA3}"/>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387467" y="1461315"/>
            <a:ext cx="4378282" cy="327704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93806614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Science Reading Challeng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24/07/2025</a:t>
            </a:fld>
            <a:endParaRPr lang="en-GB" dirty="0"/>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dirty="0"/>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dirty="0"/>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044834"/>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dirty="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dirty="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dirty="0">
                <a:solidFill>
                  <a:srgbClr val="002060"/>
                </a:solidFill>
                <a:uFillTx/>
                <a:latin typeface="Plus Jakarta Sans ExtraBold" pitchFamily="2" charset="0"/>
                <a:cs typeface="Plus Jakarta Sans ExtraBold" pitchFamily="2" charset="0"/>
              </a:rPr>
              <a:t>Science Reading Challenge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24279" y="1707705"/>
            <a:ext cx="3723547" cy="2977738"/>
          </a:xfrm>
          <a:prstGeom prst="rect">
            <a:avLst/>
          </a:prstGeom>
          <a:noFill/>
          <a:ln cap="flat">
            <a:noFill/>
          </a:ln>
        </p:spPr>
        <p:txBody>
          <a:bodyPr vert="horz" wrap="square" lIns="68580" tIns="34290" rIns="68580" bIns="34290" anchor="t" anchorCtr="0" compatLnSpc="1">
            <a:spAutoFit/>
          </a:bodyPr>
          <a:lstStyle/>
          <a:p>
            <a:pPr algn="l"/>
            <a:r>
              <a:rPr lang="en-GB" sz="2100" b="0" i="0" dirty="0">
                <a:solidFill>
                  <a:srgbClr val="5E5B5C"/>
                </a:solidFill>
                <a:effectLst/>
                <a:latin typeface="Plus Jakarta Sans Medium" pitchFamily="2" charset="0"/>
                <a:cs typeface="Plus Jakarta Sans Medium" pitchFamily="2" charset="0"/>
              </a:rPr>
              <a:t>Run a school-wide Science Reading Challenge!</a:t>
            </a:r>
          </a:p>
          <a:p>
            <a:pPr algn="l"/>
            <a:endParaRPr lang="en-GB" sz="2100" b="0" i="0" dirty="0">
              <a:solidFill>
                <a:srgbClr val="5E5B5C"/>
              </a:solidFill>
              <a:effectLst/>
              <a:latin typeface="Plus Jakarta Sans Medium" pitchFamily="2" charset="0"/>
              <a:cs typeface="Plus Jakarta Sans Medium" pitchFamily="2" charset="0"/>
            </a:endParaRPr>
          </a:p>
          <a:p>
            <a:pPr algn="l"/>
            <a:r>
              <a:rPr lang="en-GB" sz="2100" b="0" i="0" dirty="0">
                <a:solidFill>
                  <a:srgbClr val="5E5B5C"/>
                </a:solidFill>
                <a:effectLst/>
                <a:latin typeface="Plus Jakarta Sans Medium" pitchFamily="2" charset="0"/>
                <a:cs typeface="Plus Jakarta Sans Medium" pitchFamily="2" charset="0"/>
              </a:rPr>
              <a:t>Download ideas for possible launch events and activities. You can also download bookmarks, passports and certificates.</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655817"/>
            <a:ext cx="816310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dirty="0">
                <a:solidFill>
                  <a:srgbClr val="3EB1C8"/>
                </a:solidFill>
                <a:uFillTx/>
                <a:latin typeface="Plus Jakarta Sans Medium" pitchFamily="2" charset="0"/>
                <a:cs typeface="Plus Jakarta Sans Medium" pitchFamily="2" charset="0"/>
              </a:rPr>
              <a:t>SCIENCE READING CHALLENGE</a:t>
            </a:r>
            <a:endParaRPr lang="en-GB" sz="4050" b="0" i="0" u="none" strike="noStrike" kern="1200" cap="none" spc="0" baseline="0" dirty="0">
              <a:solidFill>
                <a:srgbClr val="3EB1C8"/>
              </a:solidFill>
              <a:uFillTx/>
              <a:latin typeface="Plus Jakarta Sans Medium" pitchFamily="2" charset="0"/>
              <a:cs typeface="Plus Jakarta Sans Medium" pitchFamily="2" charset="0"/>
            </a:endParaRPr>
          </a:p>
        </p:txBody>
      </p:sp>
      <p:pic>
        <p:nvPicPr>
          <p:cNvPr id="10" name="Picture 9">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189965" y="2153765"/>
            <a:ext cx="3529508" cy="2085618"/>
          </a:xfrm>
          <a:prstGeom prst="rect">
            <a:avLst/>
          </a:prstGeom>
          <a:effectLst>
            <a:innerShdw blurRad="63500" dist="50800" dir="2700000">
              <a:prstClr val="black">
                <a:alpha val="50000"/>
              </a:prstClr>
            </a:innerShdw>
          </a:effectLst>
        </p:spPr>
      </p:pic>
    </p:spTree>
    <p:extLst>
      <p:ext uri="{BB962C8B-B14F-4D97-AF65-F5344CB8AC3E}">
        <p14:creationId xmlns:p14="http://schemas.microsoft.com/office/powerpoint/2010/main" val="258595324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I bet you didn't know...">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DA81441-35CC-8848-B394-389A47B07398}"/>
              </a:ext>
            </a:extLst>
          </p:cNvPr>
          <p:cNvSpPr txBox="1"/>
          <p:nvPr/>
        </p:nvSpPr>
        <p:spPr>
          <a:xfrm>
            <a:off x="844337" y="6126015"/>
            <a:ext cx="5314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dirty="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dirty="0">
                <a:solidFill>
                  <a:srgbClr val="002060"/>
                </a:solidFill>
                <a:uFillTx/>
                <a:latin typeface="Plus Jakarta Sans ExtraBold" pitchFamily="2" charset="0"/>
                <a:cs typeface="Plus Jakarta Sans ExtraBold" pitchFamily="2" charset="0"/>
              </a:rPr>
              <a:t> to view articles and teacher guides</a:t>
            </a:r>
          </a:p>
        </p:txBody>
      </p:sp>
      <p:sp>
        <p:nvSpPr>
          <p:cNvPr id="3" name="TextBox 12">
            <a:extLst>
              <a:ext uri="{FF2B5EF4-FFF2-40B4-BE49-F238E27FC236}">
                <a16:creationId xmlns:a16="http://schemas.microsoft.com/office/drawing/2014/main" id="{5E150933-FB28-AA4F-831B-0DA5F8EF1503}"/>
              </a:ext>
            </a:extLst>
          </p:cNvPr>
          <p:cNvSpPr txBox="1"/>
          <p:nvPr/>
        </p:nvSpPr>
        <p:spPr>
          <a:xfrm>
            <a:off x="844337" y="1532450"/>
            <a:ext cx="3586988"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dirty="0">
                <a:solidFill>
                  <a:srgbClr val="5E5B5C"/>
                </a:solidFill>
                <a:uFillTx/>
                <a:latin typeface="Plus Jakarta Sans Medium" pitchFamily="2" charset="0"/>
                <a:cs typeface="Plus Jakarta Sans Medium" pitchFamily="2" charset="0"/>
              </a:rPr>
              <a:t>Introduce cutting-edge science research to provide stimulus to primary children’s developing ideas in science. Topics range from sustainability to the purpose of the James Webb Telescope. This resource includes articles linked to UK curricula with accompanying Teacher Guides that can used as class presentations.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dirty="0">
              <a:solidFill>
                <a:srgbClr val="5E5B5C"/>
              </a:solidFill>
              <a:uFillTx/>
              <a:latin typeface="InterFace" pitchFamily="34"/>
            </a:endParaRPr>
          </a:p>
        </p:txBody>
      </p:sp>
      <p:sp>
        <p:nvSpPr>
          <p:cNvPr id="4" name="TextBox 13">
            <a:extLst>
              <a:ext uri="{FF2B5EF4-FFF2-40B4-BE49-F238E27FC236}">
                <a16:creationId xmlns:a16="http://schemas.microsoft.com/office/drawing/2014/main" id="{260A2AB8-7C27-DC47-B603-F28B20198472}"/>
              </a:ext>
            </a:extLst>
          </p:cNvPr>
          <p:cNvSpPr txBox="1"/>
          <p:nvPr/>
        </p:nvSpPr>
        <p:spPr>
          <a:xfrm>
            <a:off x="844338" y="614691"/>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dirty="0">
                <a:solidFill>
                  <a:srgbClr val="3EB1C8"/>
                </a:solidFill>
                <a:uFillTx/>
                <a:latin typeface="Plus Jakarta Sans Medium" pitchFamily="2" charset="0"/>
                <a:cs typeface="Plus Jakarta Sans Medium" pitchFamily="2" charset="0"/>
              </a:rPr>
              <a:t>I BET YOU DIDN’T KNOW…</a:t>
            </a:r>
            <a:endParaRPr lang="en-GB" sz="4050" b="0" i="0" u="none" strike="noStrike" kern="1200" cap="none" spc="0" baseline="0" dirty="0">
              <a:solidFill>
                <a:srgbClr val="3EB1C8"/>
              </a:solidFill>
              <a:uFillTx/>
              <a:latin typeface="Plus Jakarta Sans Medium" pitchFamily="2" charset="0"/>
              <a:cs typeface="Plus Jakarta Sans Medium" pitchFamily="2" charset="0"/>
            </a:endParaRPr>
          </a:p>
        </p:txBody>
      </p:sp>
      <p:pic>
        <p:nvPicPr>
          <p:cNvPr id="5" name="Picture 12">
            <a:hlinkClick r:id="rId2"/>
            <a:extLst>
              <a:ext uri="{FF2B5EF4-FFF2-40B4-BE49-F238E27FC236}">
                <a16:creationId xmlns:a16="http://schemas.microsoft.com/office/drawing/2014/main" id="{6E5AAC48-8D98-514E-9F89-426544CDF253}"/>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5500329" y="1532450"/>
            <a:ext cx="2811124" cy="39865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62467449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City Science Star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0DB6F80-CA75-FA45-BF67-450725F4E45F}"/>
              </a:ext>
            </a:extLst>
          </p:cNvPr>
          <p:cNvSpPr txBox="1"/>
          <p:nvPr/>
        </p:nvSpPr>
        <p:spPr>
          <a:xfrm>
            <a:off x="534170" y="5118582"/>
            <a:ext cx="3938679" cy="323165"/>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dirty="0">
                <a:solidFill>
                  <a:srgbClr val="002060"/>
                </a:solidFill>
                <a:uFillTx/>
                <a:latin typeface="Plus Jakarta Sans ExtraBold" pitchFamily="2" charset="0"/>
                <a:cs typeface="Plus Jakarta Sans ExtraBold" pitchFamily="2" charset="0"/>
                <a:hlinkClick r:id="rId2"/>
              </a:rPr>
              <a:t>Click here</a:t>
            </a:r>
            <a:r>
              <a:rPr lang="en-GB" sz="1650" b="1" i="0" u="none" strike="noStrike" kern="1200" cap="none" spc="0" baseline="0" dirty="0">
                <a:solidFill>
                  <a:srgbClr val="002060"/>
                </a:solidFill>
                <a:uFillTx/>
                <a:latin typeface="Plus Jakarta Sans ExtraBold" pitchFamily="2" charset="0"/>
                <a:cs typeface="Plus Jakarta Sans ExtraBold" pitchFamily="2" charset="0"/>
              </a:rPr>
              <a:t> for City Science Stars</a:t>
            </a:r>
          </a:p>
        </p:txBody>
      </p:sp>
      <p:sp>
        <p:nvSpPr>
          <p:cNvPr id="3" name="TextBox 12">
            <a:extLst>
              <a:ext uri="{FF2B5EF4-FFF2-40B4-BE49-F238E27FC236}">
                <a16:creationId xmlns:a16="http://schemas.microsoft.com/office/drawing/2014/main" id="{21E8D999-5217-F94A-A344-B5B74E19055D}"/>
              </a:ext>
            </a:extLst>
          </p:cNvPr>
          <p:cNvSpPr txBox="1"/>
          <p:nvPr/>
        </p:nvSpPr>
        <p:spPr>
          <a:xfrm>
            <a:off x="844337" y="1543720"/>
            <a:ext cx="3085826"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dirty="0">
                <a:solidFill>
                  <a:srgbClr val="5E5B5C"/>
                </a:solidFill>
                <a:uFillTx/>
                <a:latin typeface="Plus Jakarta Sans Medium" pitchFamily="2" charset="0"/>
                <a:cs typeface="Plus Jakarta Sans Medium" pitchFamily="2" charset="0"/>
              </a:rPr>
              <a:t>PSTT and </a:t>
            </a:r>
            <a:r>
              <a:rPr lang="en-GB" sz="2100" b="1" i="0" u="none" strike="noStrike" kern="1200" cap="none" spc="0" baseline="0" dirty="0">
                <a:solidFill>
                  <a:srgbClr val="006AB3"/>
                </a:solidFill>
                <a:uFillTx/>
                <a:latin typeface="Plus Jakarta Sans ExtraBold" pitchFamily="2" charset="0"/>
                <a:cs typeface="Plus Jakarta Sans ExtraBold" pitchFamily="2" charset="0"/>
                <a:hlinkClick r:id="rId3"/>
              </a:rPr>
              <a:t>Leicester City in the Community (</a:t>
            </a:r>
            <a:r>
              <a:rPr lang="en-GB" sz="2100" b="1" i="0" u="none" strike="noStrike" kern="1200" cap="none" spc="0" baseline="0" dirty="0" err="1">
                <a:solidFill>
                  <a:srgbClr val="006AB3"/>
                </a:solidFill>
                <a:uFillTx/>
                <a:latin typeface="Plus Jakarta Sans ExtraBold" pitchFamily="2" charset="0"/>
                <a:cs typeface="Plus Jakarta Sans ExtraBold" pitchFamily="2" charset="0"/>
                <a:hlinkClick r:id="rId3"/>
              </a:rPr>
              <a:t>LCitC</a:t>
            </a:r>
            <a:r>
              <a:rPr lang="en-GB" sz="2100" b="1" i="0" u="none" strike="noStrike" kern="1200" cap="none" spc="0" baseline="0" dirty="0">
                <a:solidFill>
                  <a:srgbClr val="006AB3"/>
                </a:solidFill>
                <a:uFillTx/>
                <a:latin typeface="Plus Jakarta Sans ExtraBold" pitchFamily="2" charset="0"/>
                <a:cs typeface="Plus Jakarta Sans ExtraBold" pitchFamily="2" charset="0"/>
                <a:hlinkClick r:id="rId3"/>
              </a:rPr>
              <a:t>)</a:t>
            </a:r>
            <a:r>
              <a:rPr lang="en-GB" sz="2100" b="0" i="0" u="none" strike="noStrike" kern="1200" cap="none" spc="0" baseline="0" dirty="0">
                <a:solidFill>
                  <a:srgbClr val="5E5B5C"/>
                </a:solidFill>
                <a:uFillTx/>
                <a:latin typeface="Plus Jakarta Sans Medium" pitchFamily="2" charset="0"/>
                <a:cs typeface="Plus Jakarta Sans Medium" pitchFamily="2" charset="0"/>
              </a:rPr>
              <a:t>’s project aims to engage primary school children in Years 5 and 6 who have low science capital by linking lessons to football, other sports and to space.</a:t>
            </a:r>
          </a:p>
        </p:txBody>
      </p:sp>
      <p:sp>
        <p:nvSpPr>
          <p:cNvPr id="4" name="TextBox 13">
            <a:extLst>
              <a:ext uri="{FF2B5EF4-FFF2-40B4-BE49-F238E27FC236}">
                <a16:creationId xmlns:a16="http://schemas.microsoft.com/office/drawing/2014/main" id="{8BA64DC8-B919-7C48-9E3D-BE1B05627011}"/>
              </a:ext>
            </a:extLst>
          </p:cNvPr>
          <p:cNvSpPr txBox="1"/>
          <p:nvPr/>
        </p:nvSpPr>
        <p:spPr>
          <a:xfrm>
            <a:off x="844338" y="646513"/>
            <a:ext cx="745532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CITY SCIENCE STARS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Logo, company name&#10;&#10;Description automatically generated">
            <a:extLst>
              <a:ext uri="{FF2B5EF4-FFF2-40B4-BE49-F238E27FC236}">
                <a16:creationId xmlns:a16="http://schemas.microsoft.com/office/drawing/2014/main" id="{E06741AC-1F6E-9547-9AA7-2CFA7DE0C13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23701" y="5613849"/>
            <a:ext cx="1384342" cy="1066899"/>
          </a:xfrm>
          <a:prstGeom prst="rect">
            <a:avLst/>
          </a:prstGeom>
          <a:noFill/>
          <a:ln cap="flat">
            <a:noFill/>
          </a:ln>
        </p:spPr>
      </p:pic>
      <p:pic>
        <p:nvPicPr>
          <p:cNvPr id="6" name="Picture 8" descr="Logo&#10;&#10;Description automatically generated">
            <a:extLst>
              <a:ext uri="{FF2B5EF4-FFF2-40B4-BE49-F238E27FC236}">
                <a16:creationId xmlns:a16="http://schemas.microsoft.com/office/drawing/2014/main" id="{BC8C2A3D-A8D7-E74A-A4A5-929D260B48DA}"/>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888425" y="5613849"/>
            <a:ext cx="1347144" cy="1066900"/>
          </a:xfrm>
          <a:prstGeom prst="rect">
            <a:avLst/>
          </a:prstGeom>
          <a:noFill/>
          <a:ln cap="flat">
            <a:noFill/>
          </a:ln>
        </p:spPr>
      </p:pic>
      <p:pic>
        <p:nvPicPr>
          <p:cNvPr id="7" name="Picture 11" descr="Graphical user interface, text, application&#10;&#10;Description automatically generated">
            <a:hlinkClick r:id="rId2"/>
            <a:extLst>
              <a:ext uri="{FF2B5EF4-FFF2-40B4-BE49-F238E27FC236}">
                <a16:creationId xmlns:a16="http://schemas.microsoft.com/office/drawing/2014/main" id="{7D8F3AF3-65D8-BF4A-96B6-BA75155D9A4B}"/>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755134" y="769285"/>
            <a:ext cx="2167964" cy="3076307"/>
          </a:xfrm>
          <a:prstGeom prst="rect">
            <a:avLst/>
          </a:prstGeom>
          <a:noFill/>
          <a:ln cap="flat">
            <a:noFill/>
          </a:ln>
          <a:effectLst>
            <a:outerShdw blurRad="50800" dist="38100" algn="l" rotWithShape="0">
              <a:prstClr val="black">
                <a:alpha val="40000"/>
              </a:prstClr>
            </a:outerShdw>
          </a:effectLst>
        </p:spPr>
      </p:pic>
      <p:pic>
        <p:nvPicPr>
          <p:cNvPr id="8" name="Picture 13">
            <a:hlinkClick r:id="rId2"/>
            <a:extLst>
              <a:ext uri="{FF2B5EF4-FFF2-40B4-BE49-F238E27FC236}">
                <a16:creationId xmlns:a16="http://schemas.microsoft.com/office/drawing/2014/main" id="{B18D38FC-C9FB-E74B-A9F2-1D6F72E54BA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839116" y="2083093"/>
            <a:ext cx="2167964" cy="3064196"/>
          </a:xfrm>
          <a:prstGeom prst="rect">
            <a:avLst/>
          </a:prstGeom>
          <a:noFill/>
          <a:ln cap="flat">
            <a:noFill/>
          </a:ln>
          <a:effectLst>
            <a:outerShdw blurRad="50800" dist="38100" algn="l" rotWithShape="0">
              <a:prstClr val="black">
                <a:alpha val="40000"/>
              </a:prstClr>
            </a:outerShdw>
          </a:effectLst>
        </p:spPr>
      </p:pic>
      <p:pic>
        <p:nvPicPr>
          <p:cNvPr id="9" name="Picture 15" descr="Text&#10;&#10;Description automatically generated">
            <a:hlinkClick r:id="rId2"/>
            <a:extLst>
              <a:ext uri="{FF2B5EF4-FFF2-40B4-BE49-F238E27FC236}">
                <a16:creationId xmlns:a16="http://schemas.microsoft.com/office/drawing/2014/main" id="{D1561DEC-B093-D84B-9CED-D7D02E2C2C46}"/>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4572001" y="2071987"/>
            <a:ext cx="2167964" cy="308640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349763295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Climate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24/07/2025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36633" y="5653548"/>
            <a:ext cx="5447657"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Climate Science resources </a:t>
            </a:r>
          </a:p>
        </p:txBody>
      </p:sp>
      <p:sp>
        <p:nvSpPr>
          <p:cNvPr id="6" name="TextBox 12">
            <a:extLst>
              <a:ext uri="{FF2B5EF4-FFF2-40B4-BE49-F238E27FC236}">
                <a16:creationId xmlns:a16="http://schemas.microsoft.com/office/drawing/2014/main" id="{0DAA9ECB-8F1E-E94F-B8D6-3E13E5EB0ACE}"/>
              </a:ext>
            </a:extLst>
          </p:cNvPr>
          <p:cNvSpPr txBox="1"/>
          <p:nvPr/>
        </p:nvSpPr>
        <p:spPr>
          <a:xfrm>
            <a:off x="722214" y="1501445"/>
            <a:ext cx="4004340" cy="394723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Discover what makes effective climate science education in primary schools. </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Use live classroom sessions with your children or school assembly. Learn how to approach the science and solutions of climate change in 8 different teacher CPD sessions as well as </a:t>
            </a:r>
            <a:r>
              <a:rPr lang="en-GB" sz="2100" b="0" i="0" err="1">
                <a:solidFill>
                  <a:srgbClr val="5E5B5C"/>
                </a:solidFill>
                <a:effectLst/>
                <a:latin typeface="Plus Jakarta Sans Medium" pitchFamily="2" charset="0"/>
                <a:cs typeface="Plus Jakarta Sans Medium" pitchFamily="2" charset="0"/>
              </a:rPr>
              <a:t>Why&amp;How</a:t>
            </a:r>
            <a:r>
              <a:rPr lang="en-GB" sz="2100" b="0" i="0">
                <a:solidFill>
                  <a:srgbClr val="5E5B5C"/>
                </a:solidFill>
                <a:effectLst/>
                <a:latin typeface="Plus Jakarta Sans Medium" pitchFamily="2" charset="0"/>
                <a:cs typeface="Plus Jakarta Sans Medium" pitchFamily="2" charset="0"/>
              </a:rPr>
              <a:t>? magazine articles. </a:t>
            </a:r>
          </a:p>
        </p:txBody>
      </p:sp>
      <p:sp>
        <p:nvSpPr>
          <p:cNvPr id="7" name="TextBox 13">
            <a:extLst>
              <a:ext uri="{FF2B5EF4-FFF2-40B4-BE49-F238E27FC236}">
                <a16:creationId xmlns:a16="http://schemas.microsoft.com/office/drawing/2014/main" id="{3BA9A0A8-22AA-CA40-9ADA-E1838047ACC2}"/>
              </a:ext>
            </a:extLst>
          </p:cNvPr>
          <p:cNvSpPr txBox="1"/>
          <p:nvPr/>
        </p:nvSpPr>
        <p:spPr>
          <a:xfrm>
            <a:off x="736633" y="604079"/>
            <a:ext cx="8215856"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CLIMATE SCIENCE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9" name="Picture 8" descr="A picture containing graphical user interface&#10;&#10;Description automatically generated">
            <a:extLst>
              <a:ext uri="{FF2B5EF4-FFF2-40B4-BE49-F238E27FC236}">
                <a16:creationId xmlns:a16="http://schemas.microsoft.com/office/drawing/2014/main" id="{CC9559BC-43E8-314D-C11C-DEB354E3DBA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5000440" y="2053241"/>
            <a:ext cx="3723547" cy="2751518"/>
          </a:xfrm>
          <a:prstGeom prst="rect">
            <a:avLst/>
          </a:prstGeom>
        </p:spPr>
      </p:pic>
    </p:spTree>
    <p:extLst>
      <p:ext uri="{BB962C8B-B14F-4D97-AF65-F5344CB8AC3E}">
        <p14:creationId xmlns:p14="http://schemas.microsoft.com/office/powerpoint/2010/main" val="59264695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Whistlestop Science Weeks">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760842" y="2986983"/>
            <a:ext cx="7622317" cy="2562240"/>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Ready-made themed daily suggestions for short science activities, questions and challenges that children can do at home or in school</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Completely adaptable - schools can choose to:</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do a whole week or just a day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switch the days around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add or swap in some of the additional activities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Science conversation starters for children, their parents, carers and families</a:t>
            </a:r>
          </a:p>
        </p:txBody>
      </p:sp>
      <p:pic>
        <p:nvPicPr>
          <p:cNvPr id="3" name="Picture 11" descr="A picture containing text, clipart&#10;&#10;Description automatically generated">
            <a:extLst>
              <a:ext uri="{FF2B5EF4-FFF2-40B4-BE49-F238E27FC236}">
                <a16:creationId xmlns:a16="http://schemas.microsoft.com/office/drawing/2014/main" id="{09D2B70F-BFA6-DF46-AC0D-435514044DF3}"/>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2814976" y="1627479"/>
            <a:ext cx="3514052" cy="1244219"/>
          </a:xfrm>
          <a:prstGeom prst="rect">
            <a:avLst/>
          </a:prstGeom>
          <a:noFill/>
          <a:ln cap="flat">
            <a:noFill/>
          </a:ln>
        </p:spPr>
      </p:pic>
      <p:pic>
        <p:nvPicPr>
          <p:cNvPr id="4" name="Picture 13" descr="A yellow sign with black text&#10;&#10;Description automatically generated with medium confidence">
            <a:extLst>
              <a:ext uri="{FF2B5EF4-FFF2-40B4-BE49-F238E27FC236}">
                <a16:creationId xmlns:a16="http://schemas.microsoft.com/office/drawing/2014/main" id="{0533FAA0-F09D-E045-A85F-BE8EB6046FF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338754" y="244042"/>
            <a:ext cx="4589586" cy="1383437"/>
          </a:xfrm>
          <a:prstGeom prst="rect">
            <a:avLst/>
          </a:prstGeom>
          <a:noFill/>
          <a:ln cap="flat">
            <a:noFill/>
          </a:ln>
        </p:spPr>
      </p:pic>
      <p:sp>
        <p:nvSpPr>
          <p:cNvPr id="5" name="TextBox 11">
            <a:extLst>
              <a:ext uri="{FF2B5EF4-FFF2-40B4-BE49-F238E27FC236}">
                <a16:creationId xmlns:a16="http://schemas.microsoft.com/office/drawing/2014/main" id="{7F3C4F7C-0167-3249-A8ED-A556B626B168}"/>
              </a:ext>
            </a:extLst>
          </p:cNvPr>
          <p:cNvSpPr txBox="1"/>
          <p:nvPr/>
        </p:nvSpPr>
        <p:spPr>
          <a:xfrm>
            <a:off x="2667239" y="5664509"/>
            <a:ext cx="3809520" cy="900246"/>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Whistlestop Science Weeks’ themes</a:t>
            </a:r>
          </a:p>
        </p:txBody>
      </p:sp>
    </p:spTree>
    <p:extLst>
      <p:ext uri="{BB962C8B-B14F-4D97-AF65-F5344CB8AC3E}">
        <p14:creationId xmlns:p14="http://schemas.microsoft.com/office/powerpoint/2010/main" val="248751070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Wow Scienc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F1076D2A-1420-3141-96AF-FA4C10B343E8}"/>
              </a:ext>
            </a:extLst>
          </p:cNvPr>
          <p:cNvSpPr txBox="1"/>
          <p:nvPr/>
        </p:nvSpPr>
        <p:spPr>
          <a:xfrm>
            <a:off x="1744758" y="2501297"/>
            <a:ext cx="641061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Searching out the best primary science activities</a:t>
            </a:r>
          </a:p>
        </p:txBody>
      </p:sp>
      <p:sp>
        <p:nvSpPr>
          <p:cNvPr id="3" name="TextBox 11">
            <a:extLst>
              <a:ext uri="{FF2B5EF4-FFF2-40B4-BE49-F238E27FC236}">
                <a16:creationId xmlns:a16="http://schemas.microsoft.com/office/drawing/2014/main" id="{5779FF3C-77E9-1A45-AC83-5B42C219E384}"/>
              </a:ext>
            </a:extLst>
          </p:cNvPr>
          <p:cNvSpPr txBox="1"/>
          <p:nvPr/>
        </p:nvSpPr>
        <p:spPr>
          <a:xfrm>
            <a:off x="3161857" y="5661862"/>
            <a:ext cx="3130058" cy="346249"/>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www.wowscience.co.uk</a:t>
            </a:r>
            <a:r>
              <a:rPr lang="en-GB" sz="1800" b="1" i="0" u="none" strike="noStrike" kern="1200" cap="none" spc="0" baseline="0">
                <a:solidFill>
                  <a:srgbClr val="002060"/>
                </a:solidFill>
                <a:uFillTx/>
                <a:latin typeface="Plus Jakarta Sans ExtraBold" pitchFamily="2" charset="0"/>
                <a:cs typeface="Plus Jakarta Sans ExtraBold" pitchFamily="2" charset="0"/>
              </a:rPr>
              <a:t> </a:t>
            </a:r>
          </a:p>
        </p:txBody>
      </p:sp>
      <p:pic>
        <p:nvPicPr>
          <p:cNvPr id="4" name="Picture 5" descr="A picture containing text, clipart&#10;&#10;Description automatically generated">
            <a:extLst>
              <a:ext uri="{FF2B5EF4-FFF2-40B4-BE49-F238E27FC236}">
                <a16:creationId xmlns:a16="http://schemas.microsoft.com/office/drawing/2014/main" id="{060169FD-65D1-FC45-8D50-0B69E10F462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708883" y="100243"/>
            <a:ext cx="4201012" cy="2285243"/>
          </a:xfrm>
          <a:prstGeom prst="rect">
            <a:avLst/>
          </a:prstGeom>
          <a:noFill/>
          <a:ln cap="flat">
            <a:noFill/>
          </a:ln>
        </p:spPr>
      </p:pic>
      <p:pic>
        <p:nvPicPr>
          <p:cNvPr id="5" name="Picture 10">
            <a:hlinkClick r:id="rId2"/>
            <a:extLst>
              <a:ext uri="{FF2B5EF4-FFF2-40B4-BE49-F238E27FC236}">
                <a16:creationId xmlns:a16="http://schemas.microsoft.com/office/drawing/2014/main" id="{93E8BCC9-A506-5E49-B8AE-034F72DE1545}"/>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2571751" y="3071012"/>
            <a:ext cx="4310273" cy="2413550"/>
          </a:xfrm>
          <a:prstGeom prst="rect">
            <a:avLst/>
          </a:prstGeom>
          <a:noFill/>
          <a:ln cap="flat">
            <a:noFill/>
          </a:ln>
        </p:spPr>
      </p:pic>
      <p:pic>
        <p:nvPicPr>
          <p:cNvPr id="6" name="Picture 19">
            <a:extLst>
              <a:ext uri="{FF2B5EF4-FFF2-40B4-BE49-F238E27FC236}">
                <a16:creationId xmlns:a16="http://schemas.microsoft.com/office/drawing/2014/main" id="{F4E9AF4D-1088-D14F-A311-5C14C429DB97}"/>
              </a:ext>
            </a:extLst>
          </p:cNvPr>
          <p:cNvPicPr>
            <a:picLocks noChangeAspect="1"/>
          </p:cNvPicPr>
          <p:nvPr/>
        </p:nvPicPr>
        <p:blipFill>
          <a:blip r:embed="rId5"/>
          <a:stretch>
            <a:fillRect/>
          </a:stretch>
        </p:blipFill>
        <p:spPr>
          <a:xfrm>
            <a:off x="474786" y="5205407"/>
            <a:ext cx="1881554" cy="1411163"/>
          </a:xfrm>
          <a:prstGeom prst="rect">
            <a:avLst/>
          </a:prstGeom>
          <a:noFill/>
          <a:ln cap="flat">
            <a:noFill/>
          </a:ln>
        </p:spPr>
      </p:pic>
    </p:spTree>
    <p:extLst>
      <p:ext uri="{BB962C8B-B14F-4D97-AF65-F5344CB8AC3E}">
        <p14:creationId xmlns:p14="http://schemas.microsoft.com/office/powerpoint/2010/main" val="370683866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FREE Titanic Investigations ">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308B9469-D06E-F347-A119-0B005F7AE5C3}"/>
              </a:ext>
            </a:extLst>
          </p:cNvPr>
          <p:cNvSpPr txBox="1"/>
          <p:nvPr/>
        </p:nvSpPr>
        <p:spPr>
          <a:xfrm>
            <a:off x="844333" y="4445587"/>
            <a:ext cx="4052981"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short videos of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Titanic Investigations</a:t>
            </a:r>
          </a:p>
        </p:txBody>
      </p:sp>
      <p:sp>
        <p:nvSpPr>
          <p:cNvPr id="3" name="TextBox 12">
            <a:extLst>
              <a:ext uri="{FF2B5EF4-FFF2-40B4-BE49-F238E27FC236}">
                <a16:creationId xmlns:a16="http://schemas.microsoft.com/office/drawing/2014/main" id="{47241234-9F09-7D4B-AE0C-EC5C5D78346D}"/>
              </a:ext>
            </a:extLst>
          </p:cNvPr>
          <p:cNvSpPr txBox="1"/>
          <p:nvPr/>
        </p:nvSpPr>
        <p:spPr>
          <a:xfrm>
            <a:off x="844332" y="1625748"/>
            <a:ext cx="3727666"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PSTT, the primary science team at SSERC has created a series of short videos to illustrate some of the practical science activities based on the story of the Titanic. </a:t>
            </a:r>
          </a:p>
        </p:txBody>
      </p:sp>
      <p:sp>
        <p:nvSpPr>
          <p:cNvPr id="4" name="TextBox 13">
            <a:extLst>
              <a:ext uri="{FF2B5EF4-FFF2-40B4-BE49-F238E27FC236}">
                <a16:creationId xmlns:a16="http://schemas.microsoft.com/office/drawing/2014/main" id="{3CFEAAF4-10D6-5B4C-9311-84C0FFDE6523}"/>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TITANIC INVESTIGATIONS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a:extLst>
              <a:ext uri="{FF2B5EF4-FFF2-40B4-BE49-F238E27FC236}">
                <a16:creationId xmlns:a16="http://schemas.microsoft.com/office/drawing/2014/main" id="{3131138C-3066-AB4F-A9A4-00B2A86AA34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504230" y="1524423"/>
            <a:ext cx="3076787" cy="1751300"/>
          </a:xfrm>
          <a:prstGeom prst="rect">
            <a:avLst/>
          </a:prstGeom>
          <a:noFill/>
          <a:ln cap="flat">
            <a:noFill/>
          </a:ln>
        </p:spPr>
      </p:pic>
      <p:pic>
        <p:nvPicPr>
          <p:cNvPr id="6" name="Picture 12" descr="A person standing at a podium&#10;&#10;Description automatically generated">
            <a:extLst>
              <a:ext uri="{FF2B5EF4-FFF2-40B4-BE49-F238E27FC236}">
                <a16:creationId xmlns:a16="http://schemas.microsoft.com/office/drawing/2014/main" id="{5A321424-370D-3D46-891A-D57F5E349F36}"/>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5504230" y="3662659"/>
            <a:ext cx="3076787" cy="1751300"/>
          </a:xfrm>
          <a:prstGeom prst="rect">
            <a:avLst/>
          </a:prstGeom>
          <a:noFill/>
          <a:ln cap="flat">
            <a:noFill/>
          </a:ln>
        </p:spPr>
      </p:pic>
      <p:pic>
        <p:nvPicPr>
          <p:cNvPr id="7" name="Picture 14">
            <a:extLst>
              <a:ext uri="{FF2B5EF4-FFF2-40B4-BE49-F238E27FC236}">
                <a16:creationId xmlns:a16="http://schemas.microsoft.com/office/drawing/2014/main" id="{97F481B8-8C54-8845-93BE-4B911B659E4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78092" y="5554311"/>
            <a:ext cx="2144421" cy="1031127"/>
          </a:xfrm>
          <a:prstGeom prst="rect">
            <a:avLst/>
          </a:prstGeom>
          <a:noFill/>
          <a:ln cap="flat">
            <a:noFill/>
          </a:ln>
        </p:spPr>
      </p:pic>
    </p:spTree>
    <p:extLst>
      <p:ext uri="{BB962C8B-B14F-4D97-AF65-F5344CB8AC3E}">
        <p14:creationId xmlns:p14="http://schemas.microsoft.com/office/powerpoint/2010/main" val="198234607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Science &amp; STEM Club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699CDDE-7C43-B240-AC5B-C20BF8B08FCB}"/>
              </a:ext>
            </a:extLst>
          </p:cNvPr>
          <p:cNvSpPr txBox="1"/>
          <p:nvPr/>
        </p:nvSpPr>
        <p:spPr>
          <a:xfrm>
            <a:off x="2384615" y="5671556"/>
            <a:ext cx="4777023" cy="577081"/>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650" b="1" i="0" u="none" strike="noStrike" kern="1200" cap="none" spc="0" baseline="0">
                <a:solidFill>
                  <a:srgbClr val="002060"/>
                </a:solidFill>
                <a:uFillTx/>
                <a:latin typeface="Plus Jakarta Sans ExtraBold" pitchFamily="2" charset="0"/>
                <a:cs typeface="Plus Jakarta Sans ExtraBold" pitchFamily="2" charset="0"/>
              </a:rPr>
              <a:t>for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rPr>
              <a:t>Science &amp; STEM Club resources</a:t>
            </a:r>
          </a:p>
        </p:txBody>
      </p:sp>
      <p:sp>
        <p:nvSpPr>
          <p:cNvPr id="3" name="TextBox 12">
            <a:extLst>
              <a:ext uri="{FF2B5EF4-FFF2-40B4-BE49-F238E27FC236}">
                <a16:creationId xmlns:a16="http://schemas.microsoft.com/office/drawing/2014/main" id="{5023F562-577B-6A48-A1CD-685AEE19726B}"/>
              </a:ext>
            </a:extLst>
          </p:cNvPr>
          <p:cNvSpPr txBox="1"/>
          <p:nvPr/>
        </p:nvSpPr>
        <p:spPr>
          <a:xfrm>
            <a:off x="844336" y="1222888"/>
            <a:ext cx="3850753"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Aimed at teachers or other adults looking for support to introduce a science or STEM club to primary children, PSTT has created a number of free to download, easily-accessible club packs.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All activities are validated by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Children’s University</a:t>
            </a:r>
            <a:r>
              <a:rPr lang="en-GB" sz="2100" b="0" i="0" u="none" strike="noStrike" kern="1200" cap="none" spc="0" baseline="0">
                <a:solidFill>
                  <a:srgbClr val="5E5B5C"/>
                </a:solidFill>
                <a:uFillTx/>
                <a:latin typeface="Plus Jakarta Sans Medium" pitchFamily="2" charset="0"/>
                <a:cs typeface="Plus Jakarta Sans Medium" pitchFamily="2" charset="0"/>
              </a:rPr>
              <a:t> and as such count towards accredited learning for any children taking part.</a:t>
            </a:r>
          </a:p>
        </p:txBody>
      </p:sp>
      <p:sp>
        <p:nvSpPr>
          <p:cNvPr id="4" name="TextBox 13">
            <a:extLst>
              <a:ext uri="{FF2B5EF4-FFF2-40B4-BE49-F238E27FC236}">
                <a16:creationId xmlns:a16="http://schemas.microsoft.com/office/drawing/2014/main" id="{1842779C-F7EC-5142-A44A-FD3ACD8FC363}"/>
              </a:ext>
            </a:extLst>
          </p:cNvPr>
          <p:cNvSpPr txBox="1"/>
          <p:nvPr/>
        </p:nvSpPr>
        <p:spPr>
          <a:xfrm>
            <a:off x="844336" y="444988"/>
            <a:ext cx="7455325" cy="64633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750" b="0" i="0" u="none" strike="noStrike" kern="1200" cap="none" spc="0" baseline="0">
                <a:solidFill>
                  <a:srgbClr val="3EB1C8"/>
                </a:solidFill>
                <a:uFillTx/>
                <a:latin typeface="Plus Jakarta Sans Medium" pitchFamily="2" charset="0"/>
                <a:cs typeface="Plus Jakarta Sans Medium" pitchFamily="2" charset="0"/>
              </a:rPr>
              <a:t>SCIENCE &amp; STEM CLUBS </a:t>
            </a:r>
            <a:endParaRPr lang="en-GB" sz="37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company name&#10;&#10;Description automatically generated">
            <a:extLst>
              <a:ext uri="{FF2B5EF4-FFF2-40B4-BE49-F238E27FC236}">
                <a16:creationId xmlns:a16="http://schemas.microsoft.com/office/drawing/2014/main" id="{9F2D1BB4-1359-9948-BF39-15EC49A2C1D6}"/>
              </a:ext>
            </a:extLst>
          </p:cNvPr>
          <p:cNvPicPr>
            <a:picLocks noChangeAspect="1"/>
          </p:cNvPicPr>
          <p:nvPr/>
        </p:nvPicPr>
        <p:blipFill>
          <a:blip r:embed="rId4"/>
          <a:stretch>
            <a:fillRect/>
          </a:stretch>
        </p:blipFill>
        <p:spPr>
          <a:xfrm>
            <a:off x="430276" y="5624857"/>
            <a:ext cx="2163458" cy="985337"/>
          </a:xfrm>
          <a:prstGeom prst="rect">
            <a:avLst/>
          </a:prstGeom>
          <a:noFill/>
          <a:ln cap="flat">
            <a:noFill/>
          </a:ln>
        </p:spPr>
      </p:pic>
      <p:pic>
        <p:nvPicPr>
          <p:cNvPr id="6" name="Picture 8" descr="A picture containing table&#10;&#10;Description automatically generated">
            <a:hlinkClick r:id="rId2"/>
            <a:extLst>
              <a:ext uri="{FF2B5EF4-FFF2-40B4-BE49-F238E27FC236}">
                <a16:creationId xmlns:a16="http://schemas.microsoft.com/office/drawing/2014/main" id="{82BFDD70-5A5A-0F4C-9582-A32A747A4C8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515100" y="897904"/>
            <a:ext cx="2558562" cy="3637627"/>
          </a:xfrm>
          <a:prstGeom prst="rect">
            <a:avLst/>
          </a:prstGeom>
          <a:noFill/>
          <a:ln cap="flat">
            <a:noFill/>
          </a:ln>
          <a:effectLst>
            <a:outerShdw blurRad="50800" dist="38100" algn="l" rotWithShape="0">
              <a:prstClr val="black">
                <a:alpha val="40000"/>
              </a:prstClr>
            </a:outerShdw>
          </a:effectLst>
        </p:spPr>
      </p:pic>
      <p:pic>
        <p:nvPicPr>
          <p:cNvPr id="7" name="Picture 10" descr="Text&#10;&#10;Description automatically generated">
            <a:hlinkClick r:id="rId2"/>
            <a:extLst>
              <a:ext uri="{FF2B5EF4-FFF2-40B4-BE49-F238E27FC236}">
                <a16:creationId xmlns:a16="http://schemas.microsoft.com/office/drawing/2014/main" id="{CD4E51BE-B5E1-284A-9D62-C24682C122E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773127" y="2946025"/>
            <a:ext cx="3280627" cy="231384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491405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E9556E-CCC3-A341-B110-F4D14A732787}"/>
              </a:ext>
            </a:extLst>
          </p:cNvPr>
          <p:cNvSpPr txBox="1">
            <a:spLocks noGrp="1"/>
          </p:cNvSpPr>
          <p:nvPr>
            <p:ph type="title"/>
          </p:nvPr>
        </p:nvSpPr>
        <p:spPr>
          <a:xfrm>
            <a:off x="623885" y="1709741"/>
            <a:ext cx="7886700" cy="2852735"/>
          </a:xfrm>
        </p:spPr>
        <p:txBody>
          <a:bodyPr anchor="b"/>
          <a:lstStyle>
            <a:lvl1pPr>
              <a:defRPr sz="6000"/>
            </a:lvl1pPr>
          </a:lstStyle>
          <a:p>
            <a:pPr lvl="0"/>
            <a:r>
              <a:rPr lang="en-US"/>
              <a:t>Click to edit Master title style</a:t>
            </a:r>
          </a:p>
        </p:txBody>
      </p:sp>
      <p:sp>
        <p:nvSpPr>
          <p:cNvPr id="3" name="Text Placeholder 2">
            <a:extLst>
              <a:ext uri="{FF2B5EF4-FFF2-40B4-BE49-F238E27FC236}">
                <a16:creationId xmlns:a16="http://schemas.microsoft.com/office/drawing/2014/main" id="{1C93AB03-1C45-BD4D-B94C-F0B86F284E00}"/>
              </a:ext>
            </a:extLst>
          </p:cNvPr>
          <p:cNvSpPr txBox="1">
            <a:spLocks noGrp="1"/>
          </p:cNvSpPr>
          <p:nvPr>
            <p:ph type="body" idx="1"/>
          </p:nvPr>
        </p:nvSpPr>
        <p:spPr>
          <a:xfrm>
            <a:off x="623885" y="4589462"/>
            <a:ext cx="7886700" cy="1500188"/>
          </a:xfrm>
        </p:spPr>
        <p:txBody>
          <a:bodyPr/>
          <a:lstStyle>
            <a:lvl1pPr marL="0" indent="0">
              <a:buNone/>
              <a:defRPr sz="2400">
                <a:solidFill>
                  <a:srgbClr val="002060"/>
                </a:solidFill>
              </a:defRPr>
            </a:lvl1pPr>
          </a:lstStyle>
          <a:p>
            <a:pPr lvl="0"/>
            <a:r>
              <a:rPr lang="en-US"/>
              <a:t>Click to edit Master text styles</a:t>
            </a:r>
          </a:p>
        </p:txBody>
      </p:sp>
      <p:sp>
        <p:nvSpPr>
          <p:cNvPr id="4" name="Date Placeholder 3">
            <a:extLst>
              <a:ext uri="{FF2B5EF4-FFF2-40B4-BE49-F238E27FC236}">
                <a16:creationId xmlns:a16="http://schemas.microsoft.com/office/drawing/2014/main" id="{548F669C-FEF0-CC4F-B03D-0D6AF91A54F0}"/>
              </a:ext>
            </a:extLst>
          </p:cNvPr>
          <p:cNvSpPr txBox="1">
            <a:spLocks noGrp="1"/>
          </p:cNvSpPr>
          <p:nvPr>
            <p:ph type="dt" sz="half" idx="7"/>
          </p:nvPr>
        </p:nvSpPr>
        <p:spPr/>
        <p:txBody>
          <a:bodyPr/>
          <a:lstStyle>
            <a:lvl1pPr>
              <a:defRPr/>
            </a:lvl1pPr>
          </a:lstStyle>
          <a:p>
            <a:pPr lvl="0"/>
            <a:fld id="{9091EF87-A665-FB42-B0A7-654DF775E24B}" type="datetime1">
              <a:rPr lang="en-GB"/>
              <a:pPr lvl="0"/>
              <a:t>24/07/2025</a:t>
            </a:fld>
            <a:endParaRPr lang="en-GB" dirty="0"/>
          </a:p>
        </p:txBody>
      </p:sp>
      <p:sp>
        <p:nvSpPr>
          <p:cNvPr id="5" name="Footer Placeholder 4">
            <a:extLst>
              <a:ext uri="{FF2B5EF4-FFF2-40B4-BE49-F238E27FC236}">
                <a16:creationId xmlns:a16="http://schemas.microsoft.com/office/drawing/2014/main" id="{99576078-1B1C-CC4E-BE7E-0CC3619DD809}"/>
              </a:ext>
            </a:extLst>
          </p:cNvPr>
          <p:cNvSpPr txBox="1">
            <a:spLocks noGrp="1"/>
          </p:cNvSpPr>
          <p:nvPr>
            <p:ph type="ftr" sz="quarter" idx="9"/>
          </p:nvPr>
        </p:nvSpPr>
        <p:spPr/>
        <p:txBody>
          <a:bodyPr/>
          <a:lstStyle>
            <a:lvl1pPr>
              <a:defRPr/>
            </a:lvl1pPr>
          </a:lstStyle>
          <a:p>
            <a:pPr lvl="0"/>
            <a:endParaRPr lang="en-GB" dirty="0"/>
          </a:p>
        </p:txBody>
      </p:sp>
      <p:sp>
        <p:nvSpPr>
          <p:cNvPr id="6" name="Slide Number Placeholder 5">
            <a:extLst>
              <a:ext uri="{FF2B5EF4-FFF2-40B4-BE49-F238E27FC236}">
                <a16:creationId xmlns:a16="http://schemas.microsoft.com/office/drawing/2014/main" id="{C5955285-3FD6-A749-B4B6-D061425F058D}"/>
              </a:ext>
            </a:extLst>
          </p:cNvPr>
          <p:cNvSpPr txBox="1">
            <a:spLocks noGrp="1"/>
          </p:cNvSpPr>
          <p:nvPr>
            <p:ph type="sldNum" sz="quarter" idx="8"/>
          </p:nvPr>
        </p:nvSpPr>
        <p:spPr/>
        <p:txBody>
          <a:bodyPr/>
          <a:lstStyle>
            <a:lvl1pPr>
              <a:defRPr/>
            </a:lvl1pPr>
          </a:lstStyle>
          <a:p>
            <a:pPr lvl="0"/>
            <a:fld id="{690E2A5E-147B-C348-AE2F-0383D220ABDB}" type="slidenum">
              <a:t>‹#›</a:t>
            </a:fld>
            <a:endParaRPr lang="en-GB" dirty="0"/>
          </a:p>
        </p:txBody>
      </p:sp>
    </p:spTree>
    <p:extLst>
      <p:ext uri="{BB962C8B-B14F-4D97-AF65-F5344CB8AC3E}">
        <p14:creationId xmlns:p14="http://schemas.microsoft.com/office/powerpoint/2010/main" val="392741692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Big Jurassic Classroom">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D730396E-4243-644B-8A98-76F5C8D0F432}"/>
              </a:ext>
            </a:extLst>
          </p:cNvPr>
          <p:cNvSpPr txBox="1"/>
          <p:nvPr/>
        </p:nvSpPr>
        <p:spPr>
          <a:xfrm>
            <a:off x="985014" y="5595667"/>
            <a:ext cx="509805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800" b="1" i="0" u="none" strike="noStrike" kern="1200" cap="none" spc="0" baseline="0">
                <a:solidFill>
                  <a:srgbClr val="002060"/>
                </a:solidFill>
                <a:uFillTx/>
                <a:latin typeface="Plus Jakarta Sans ExtraBold" pitchFamily="2" charset="0"/>
                <a:cs typeface="Plus Jakarta Sans ExtraBold" pitchFamily="2" charset="0"/>
              </a:rPr>
              <a:t>to The Big Jurassic Classroom resource</a:t>
            </a:r>
          </a:p>
        </p:txBody>
      </p:sp>
      <p:sp>
        <p:nvSpPr>
          <p:cNvPr id="3" name="TextBox 12">
            <a:extLst>
              <a:ext uri="{FF2B5EF4-FFF2-40B4-BE49-F238E27FC236}">
                <a16:creationId xmlns:a16="http://schemas.microsoft.com/office/drawing/2014/main" id="{055568E5-545E-7F43-8C53-0001E949351E}"/>
              </a:ext>
            </a:extLst>
          </p:cNvPr>
          <p:cNvSpPr txBox="1"/>
          <p:nvPr/>
        </p:nvSpPr>
        <p:spPr>
          <a:xfrm>
            <a:off x="985014" y="1542111"/>
            <a:ext cx="3085826"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Jurassic Coast Trust</a:t>
            </a:r>
            <a:r>
              <a:rPr lang="en-GB" sz="2100" b="0" i="0" u="none" strike="noStrike" kern="1200" cap="none" spc="0" baseline="0">
                <a:solidFill>
                  <a:srgbClr val="5E5B5C"/>
                </a:solidFill>
                <a:uFillTx/>
                <a:latin typeface="Plus Jakarta Sans Medium" pitchFamily="2" charset="0"/>
                <a:cs typeface="Plus Jakarta Sans Medium" pitchFamily="2" charset="0"/>
              </a:rPr>
              <a:t>, PSTT has created a free to download book, bringing together resources and information to show teachers how they can use their local environments to inspire interest in the UK’s geological history. </a:t>
            </a:r>
          </a:p>
        </p:txBody>
      </p:sp>
      <p:sp>
        <p:nvSpPr>
          <p:cNvPr id="4" name="TextBox 13">
            <a:extLst>
              <a:ext uri="{FF2B5EF4-FFF2-40B4-BE49-F238E27FC236}">
                <a16:creationId xmlns:a16="http://schemas.microsoft.com/office/drawing/2014/main" id="{F956F2D8-5317-A042-9BF5-F81AFCBB7262}"/>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BIG JURASSIC CLASSROOM</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Calendar&#10;&#10;Description automatically generated">
            <a:hlinkClick r:id="rId2"/>
            <a:extLst>
              <a:ext uri="{FF2B5EF4-FFF2-40B4-BE49-F238E27FC236}">
                <a16:creationId xmlns:a16="http://schemas.microsoft.com/office/drawing/2014/main" id="{ED9B5C62-0309-824E-BDAD-3CFC4683D82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515100" y="1600197"/>
            <a:ext cx="2232553" cy="3158363"/>
          </a:xfrm>
          <a:prstGeom prst="rect">
            <a:avLst/>
          </a:prstGeom>
          <a:noFill/>
          <a:ln cap="flat">
            <a:noFill/>
          </a:ln>
          <a:effectLst>
            <a:outerShdw blurRad="50800" dist="38100" algn="l" rotWithShape="0">
              <a:prstClr val="black">
                <a:alpha val="40000"/>
              </a:prstClr>
            </a:outerShdw>
          </a:effectLst>
        </p:spPr>
      </p:pic>
      <p:pic>
        <p:nvPicPr>
          <p:cNvPr id="6" name="Picture 9">
            <a:hlinkClick r:id="rId2"/>
            <a:extLst>
              <a:ext uri="{FF2B5EF4-FFF2-40B4-BE49-F238E27FC236}">
                <a16:creationId xmlns:a16="http://schemas.microsoft.com/office/drawing/2014/main" id="{BB21AEC3-1C6D-0F4A-9D8F-4088D234F47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534708" y="2998997"/>
            <a:ext cx="2866946" cy="20271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335144095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Family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4461183F-496D-F74A-A73B-5C099A415333}"/>
              </a:ext>
            </a:extLst>
          </p:cNvPr>
          <p:cNvSpPr txBox="1"/>
          <p:nvPr/>
        </p:nvSpPr>
        <p:spPr>
          <a:xfrm>
            <a:off x="985015" y="4983423"/>
            <a:ext cx="543895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start learning science together</a:t>
            </a:r>
          </a:p>
        </p:txBody>
      </p:sp>
      <p:sp>
        <p:nvSpPr>
          <p:cNvPr id="3" name="TextBox 12">
            <a:extLst>
              <a:ext uri="{FF2B5EF4-FFF2-40B4-BE49-F238E27FC236}">
                <a16:creationId xmlns:a16="http://schemas.microsoft.com/office/drawing/2014/main" id="{E07254D2-B325-FB46-A5DA-8D4EE673EC1D}"/>
              </a:ext>
            </a:extLst>
          </p:cNvPr>
          <p:cNvSpPr txBox="1"/>
          <p:nvPr/>
        </p:nvSpPr>
        <p:spPr>
          <a:xfrm>
            <a:off x="985014" y="1718519"/>
            <a:ext cx="3085826" cy="297773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This project provides family learning sessions in science. Children come to school with a parent, and they learn science together through problem solving and investigative activities.</a:t>
            </a:r>
          </a:p>
        </p:txBody>
      </p:sp>
      <p:sp>
        <p:nvSpPr>
          <p:cNvPr id="4" name="TextBox 13">
            <a:extLst>
              <a:ext uri="{FF2B5EF4-FFF2-40B4-BE49-F238E27FC236}">
                <a16:creationId xmlns:a16="http://schemas.microsoft.com/office/drawing/2014/main" id="{66ECBDE8-D17A-824A-BCF1-61FCB067B3B0}"/>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FAMILY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A picture containing text, clipart&#10;&#10;Description automatically generated">
            <a:hlinkClick r:id="rId2"/>
            <a:extLst>
              <a:ext uri="{FF2B5EF4-FFF2-40B4-BE49-F238E27FC236}">
                <a16:creationId xmlns:a16="http://schemas.microsoft.com/office/drawing/2014/main" id="{1DB025AD-A72A-D541-BEF2-83C9E765660D}"/>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4501934" y="1718518"/>
            <a:ext cx="4072554" cy="2335526"/>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9819410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Chain Reaction">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8AB26699-1B2F-DC4B-8234-6287E7B717A0}"/>
              </a:ext>
            </a:extLst>
          </p:cNvPr>
          <p:cNvSpPr txBox="1"/>
          <p:nvPr/>
        </p:nvSpPr>
        <p:spPr>
          <a:xfrm>
            <a:off x="985015" y="5164520"/>
            <a:ext cx="5850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the Chain Reaction project</a:t>
            </a:r>
          </a:p>
        </p:txBody>
      </p:sp>
      <p:sp>
        <p:nvSpPr>
          <p:cNvPr id="3" name="TextBox 12">
            <a:extLst>
              <a:ext uri="{FF2B5EF4-FFF2-40B4-BE49-F238E27FC236}">
                <a16:creationId xmlns:a16="http://schemas.microsoft.com/office/drawing/2014/main" id="{203E6C2D-BFD2-E843-BAB5-25E99D31640E}"/>
              </a:ext>
            </a:extLst>
          </p:cNvPr>
          <p:cNvSpPr txBox="1"/>
          <p:nvPr/>
        </p:nvSpPr>
        <p:spPr>
          <a:xfrm>
            <a:off x="985014" y="2455397"/>
            <a:ext cx="3085826" cy="168507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An engaging primary school STEM project for upper KS2 children that is easily adapted to suit any age group.</a:t>
            </a:r>
          </a:p>
        </p:txBody>
      </p:sp>
      <p:sp>
        <p:nvSpPr>
          <p:cNvPr id="4" name="TextBox 13">
            <a:extLst>
              <a:ext uri="{FF2B5EF4-FFF2-40B4-BE49-F238E27FC236}">
                <a16:creationId xmlns:a16="http://schemas.microsoft.com/office/drawing/2014/main" id="{38761124-8E04-D645-91F1-707823A6B6AE}"/>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CHAIN REACTION</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indoor, wooden, wood&#10;&#10;Description automatically generated">
            <a:hlinkClick r:id="rId2"/>
            <a:extLst>
              <a:ext uri="{FF2B5EF4-FFF2-40B4-BE49-F238E27FC236}">
                <a16:creationId xmlns:a16="http://schemas.microsoft.com/office/drawing/2014/main" id="{AF161877-1948-144C-9933-A6AA0FE9579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246412" y="1725212"/>
            <a:ext cx="4193927" cy="3145449"/>
          </a:xfrm>
          <a:prstGeom prst="rect">
            <a:avLst/>
          </a:prstGeom>
          <a:noFill/>
          <a:ln cap="flat">
            <a:noFill/>
          </a:ln>
        </p:spPr>
      </p:pic>
    </p:spTree>
    <p:extLst>
      <p:ext uri="{BB962C8B-B14F-4D97-AF65-F5344CB8AC3E}">
        <p14:creationId xmlns:p14="http://schemas.microsoft.com/office/powerpoint/2010/main" val="319580187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Playground Science">
    <p:spTree>
      <p:nvGrpSpPr>
        <p:cNvPr id="1" name=""/>
        <p:cNvGrpSpPr/>
        <p:nvPr/>
      </p:nvGrpSpPr>
      <p:grpSpPr>
        <a:xfrm>
          <a:off x="0" y="0"/>
          <a:ext cx="0" cy="0"/>
          <a:chOff x="0" y="0"/>
          <a:chExt cx="0" cy="0"/>
        </a:xfrm>
      </p:grpSpPr>
      <p:pic>
        <p:nvPicPr>
          <p:cNvPr id="2" name="Picture 12" descr="Text&#10;&#10;Description automatically generated">
            <a:hlinkClick r:id="rId2"/>
            <a:extLst>
              <a:ext uri="{FF2B5EF4-FFF2-40B4-BE49-F238E27FC236}">
                <a16:creationId xmlns:a16="http://schemas.microsoft.com/office/drawing/2014/main" id="{F67B9181-FB94-F540-863A-0763BC2D511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158295">
            <a:off x="6144741" y="1883495"/>
            <a:ext cx="2634967" cy="1863291"/>
          </a:xfrm>
          <a:prstGeom prst="rect">
            <a:avLst/>
          </a:prstGeom>
          <a:noFill/>
          <a:ln cap="flat">
            <a:noFill/>
          </a:ln>
          <a:effectLst>
            <a:outerShdw blurRad="50800" dist="38100" algn="l" rotWithShape="0">
              <a:prstClr val="black">
                <a:alpha val="40000"/>
              </a:prstClr>
            </a:outerShdw>
          </a:effectLst>
        </p:spPr>
      </p:pic>
      <p:pic>
        <p:nvPicPr>
          <p:cNvPr id="3" name="Picture 10" descr="Diagram, website&#10;&#10;Description automatically generated">
            <a:hlinkClick r:id="rId2"/>
            <a:extLst>
              <a:ext uri="{FF2B5EF4-FFF2-40B4-BE49-F238E27FC236}">
                <a16:creationId xmlns:a16="http://schemas.microsoft.com/office/drawing/2014/main" id="{D086B28F-CBF8-874D-BB19-033BD1D6D71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124624">
            <a:off x="6181205" y="3104604"/>
            <a:ext cx="2562039" cy="1811719"/>
          </a:xfrm>
          <a:prstGeom prst="rect">
            <a:avLst/>
          </a:prstGeom>
          <a:noFill/>
          <a:ln cap="flat">
            <a:noFill/>
          </a:ln>
          <a:effectLst>
            <a:outerShdw blurRad="50800" dist="38100" algn="l" rotWithShape="0">
              <a:prstClr val="black">
                <a:alpha val="40000"/>
              </a:prstClr>
            </a:outerShdw>
          </a:effectLst>
        </p:spPr>
      </p:pic>
      <p:sp>
        <p:nvSpPr>
          <p:cNvPr id="4" name="TextBox 11">
            <a:extLst>
              <a:ext uri="{FF2B5EF4-FFF2-40B4-BE49-F238E27FC236}">
                <a16:creationId xmlns:a16="http://schemas.microsoft.com/office/drawing/2014/main" id="{ECDEF4AC-B183-3241-9C7A-22209ADB9623}"/>
              </a:ext>
            </a:extLst>
          </p:cNvPr>
          <p:cNvSpPr txBox="1"/>
          <p:nvPr/>
        </p:nvSpPr>
        <p:spPr>
          <a:xfrm>
            <a:off x="985014" y="6131216"/>
            <a:ext cx="4791533"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Playground Science</a:t>
            </a:r>
          </a:p>
        </p:txBody>
      </p:sp>
      <p:sp>
        <p:nvSpPr>
          <p:cNvPr id="5" name="TextBox 12">
            <a:extLst>
              <a:ext uri="{FF2B5EF4-FFF2-40B4-BE49-F238E27FC236}">
                <a16:creationId xmlns:a16="http://schemas.microsoft.com/office/drawing/2014/main" id="{FD704203-875A-9049-B51F-1228D76AAFB4}"/>
              </a:ext>
            </a:extLst>
          </p:cNvPr>
          <p:cNvSpPr txBox="1"/>
          <p:nvPr/>
        </p:nvSpPr>
        <p:spPr>
          <a:xfrm>
            <a:off x="985014" y="1646085"/>
            <a:ext cx="3208917"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Playground Science is a set of fun and informal science activities that children can carry out in their playtimes. The activities use simple instructions and a small amount of equipment to encourage children to explore the world around them whilst developing scientific skills.</a:t>
            </a:r>
          </a:p>
        </p:txBody>
      </p:sp>
      <p:sp>
        <p:nvSpPr>
          <p:cNvPr id="6" name="TextBox 13">
            <a:extLst>
              <a:ext uri="{FF2B5EF4-FFF2-40B4-BE49-F238E27FC236}">
                <a16:creationId xmlns:a16="http://schemas.microsoft.com/office/drawing/2014/main" id="{DD8C06D8-7CD7-1B49-8068-5C3AC4554B6B}"/>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PLAYGROUND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2" descr="Text&#10;&#10;Description automatically generated">
            <a:hlinkClick r:id="rId2"/>
            <a:extLst>
              <a:ext uri="{FF2B5EF4-FFF2-40B4-BE49-F238E27FC236}">
                <a16:creationId xmlns:a16="http://schemas.microsoft.com/office/drawing/2014/main" id="{C14BFD73-DD02-DD40-B729-2F307AD17D7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440115" y="2021697"/>
            <a:ext cx="2107628" cy="2981275"/>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305460091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See Through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B05BE14E-E6E9-8147-AB67-48E3E1CC3219}"/>
              </a:ext>
            </a:extLst>
          </p:cNvPr>
          <p:cNvSpPr txBox="1"/>
          <p:nvPr/>
        </p:nvSpPr>
        <p:spPr>
          <a:xfrm>
            <a:off x="2814164" y="5807524"/>
            <a:ext cx="3515672" cy="623248"/>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find out more about See Through Science</a:t>
            </a:r>
          </a:p>
        </p:txBody>
      </p:sp>
      <p:sp>
        <p:nvSpPr>
          <p:cNvPr id="3" name="TextBox 12">
            <a:extLst>
              <a:ext uri="{FF2B5EF4-FFF2-40B4-BE49-F238E27FC236}">
                <a16:creationId xmlns:a16="http://schemas.microsoft.com/office/drawing/2014/main" id="{85365986-296B-4A4D-9D4C-9A2D6964E982}"/>
              </a:ext>
            </a:extLst>
          </p:cNvPr>
          <p:cNvSpPr txBox="1"/>
          <p:nvPr/>
        </p:nvSpPr>
        <p:spPr>
          <a:xfrm>
            <a:off x="985014" y="1566395"/>
            <a:ext cx="320415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See Through Science is a set of fifteen high-resolution digital images (included with the book as a digital download). The book is packed with practical advice for teachers about using the image pack to develop children’s observation, questioning and discussion skills.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Regular"/>
            </a:endParaRPr>
          </a:p>
        </p:txBody>
      </p:sp>
      <p:sp>
        <p:nvSpPr>
          <p:cNvPr id="4" name="TextBox 13">
            <a:extLst>
              <a:ext uri="{FF2B5EF4-FFF2-40B4-BE49-F238E27FC236}">
                <a16:creationId xmlns:a16="http://schemas.microsoft.com/office/drawing/2014/main" id="{A7127FB2-BFAF-CF4E-9CA2-5C36680CF698}"/>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SEE THROUGH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8" descr="A picture containing application&#10;&#10;Description automatically generated">
            <a:hlinkClick r:id="rId2"/>
            <a:extLst>
              <a:ext uri="{FF2B5EF4-FFF2-40B4-BE49-F238E27FC236}">
                <a16:creationId xmlns:a16="http://schemas.microsoft.com/office/drawing/2014/main" id="{F2DA145D-EB09-D747-96D7-F0686257144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073165" y="1566394"/>
            <a:ext cx="2806787" cy="396921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52740078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PSTA">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24/07/2025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515727" y="470104"/>
            <a:ext cx="8566727" cy="5309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000" b="0" i="0" u="none" strike="noStrike" kern="1200" cap="none" spc="0" baseline="0">
                <a:solidFill>
                  <a:srgbClr val="3EB1C8"/>
                </a:solidFill>
                <a:uFillTx/>
                <a:latin typeface="Plus Jakarta Sans Medium" pitchFamily="2" charset="0"/>
                <a:cs typeface="Plus Jakarta Sans Medium" pitchFamily="2" charset="0"/>
              </a:rPr>
              <a:t>PRIMARY SCIENCE TEACHER AWARDS (PSTA)</a:t>
            </a:r>
            <a:endParaRPr lang="en-GB" sz="30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568474" y="2666726"/>
            <a:ext cx="5007225"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Are they innovative and creative in teaching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How are they inspiring colleagues and contributing to developing science in their school and beyond?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Do they engage pupils in the excitement and fascination of science?</a:t>
            </a:r>
          </a:p>
        </p:txBody>
      </p:sp>
      <p:pic>
        <p:nvPicPr>
          <p:cNvPr id="7" name="Picture 6" descr="A group of people posing for a photo&#10;&#10;Description automatically generated">
            <a:extLst>
              <a:ext uri="{FF2B5EF4-FFF2-40B4-BE49-F238E27FC236}">
                <a16:creationId xmlns:a16="http://schemas.microsoft.com/office/drawing/2014/main" id="{53400193-805C-F44F-BFE6-8940716CAD59}"/>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5635870" y="2666727"/>
            <a:ext cx="2879482" cy="1758460"/>
          </a:xfrm>
          <a:prstGeom prst="rect">
            <a:avLst/>
          </a:prstGeom>
          <a:noFill/>
          <a:ln cap="flat">
            <a:noFill/>
          </a:ln>
          <a:effectLst>
            <a:outerShdw blurRad="50800" dist="38100" algn="l" rotWithShape="0">
              <a:prstClr val="black">
                <a:alpha val="40000"/>
              </a:prstClr>
            </a:outerShdw>
          </a:effectLst>
        </p:spPr>
      </p:pic>
      <p:sp>
        <p:nvSpPr>
          <p:cNvPr id="8" name="TextBox 12">
            <a:extLst>
              <a:ext uri="{FF2B5EF4-FFF2-40B4-BE49-F238E27FC236}">
                <a16:creationId xmlns:a16="http://schemas.microsoft.com/office/drawing/2014/main" id="{32760BCF-B134-5241-A54F-774B98F8493A}"/>
              </a:ext>
            </a:extLst>
          </p:cNvPr>
          <p:cNvSpPr txBox="1"/>
          <p:nvPr/>
        </p:nvSpPr>
        <p:spPr>
          <a:xfrm>
            <a:off x="568474" y="1152917"/>
            <a:ext cx="788670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The Primary Science Teacher Awards celebrate the achievements of teachers who are doing incredible work, raising the standard of primary science and disseminating best practice widely.</a:t>
            </a:r>
          </a:p>
        </p:txBody>
      </p:sp>
      <p:sp>
        <p:nvSpPr>
          <p:cNvPr id="9" name="TextBox 12">
            <a:extLst>
              <a:ext uri="{FF2B5EF4-FFF2-40B4-BE49-F238E27FC236}">
                <a16:creationId xmlns:a16="http://schemas.microsoft.com/office/drawing/2014/main" id="{7F48518A-3768-5B49-8752-2C44ED8BA5CA}"/>
              </a:ext>
            </a:extLst>
          </p:cNvPr>
          <p:cNvSpPr txBox="1"/>
          <p:nvPr/>
        </p:nvSpPr>
        <p:spPr>
          <a:xfrm>
            <a:off x="568474" y="5481034"/>
            <a:ext cx="7683583"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rId3"/>
              </a:rPr>
              <a:t>Find out more and nominate an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rId3"/>
              </a:rPr>
              <a:t>outstanding primary science teacher</a:t>
            </a:r>
            <a:endParaRPr lang="en-GB" sz="2100" b="0" i="0" u="none" strike="noStrike" kern="1200" cap="none" spc="0" baseline="0">
              <a:solidFill>
                <a:srgbClr val="767171"/>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181264217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College Fellow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24/07/2025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726742" y="46025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COLLEGE FELLOWS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726741" y="1256748"/>
            <a:ext cx="7886707"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Teacher College is a unique UK-wide network of over 200 award-winning primary science teachers. These teachers, known as PSTT College Fellows, are some of the most innovative and outstanding teachers within primary science and each has been recognised through the Primary Science Teacher Awards (PSTA) as a Primary Science Teacher of the Year.</a:t>
            </a:r>
          </a:p>
        </p:txBody>
      </p:sp>
      <p:sp>
        <p:nvSpPr>
          <p:cNvPr id="10" name="TextBox 12">
            <a:extLst>
              <a:ext uri="{FF2B5EF4-FFF2-40B4-BE49-F238E27FC236}">
                <a16:creationId xmlns:a16="http://schemas.microsoft.com/office/drawing/2014/main" id="{933FA2E4-19AF-EA4E-2D37-BD3CD9BE0702}"/>
              </a:ext>
            </a:extLst>
          </p:cNvPr>
          <p:cNvSpPr txBox="1"/>
          <p:nvPr userDrawn="1"/>
        </p:nvSpPr>
        <p:spPr>
          <a:xfrm>
            <a:off x="726741" y="3230485"/>
            <a:ext cx="7886707" cy="24699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PSTT currently invests over £500,000 each year in the College for Fellows to: </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Develop science education in their own school or a group of schools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Present CPD courses through school networks or national events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Work with universities or other organisations to develop a wide range of primary science resources</a:t>
            </a:r>
          </a:p>
        </p:txBody>
      </p:sp>
    </p:spTree>
    <p:extLst>
      <p:ext uri="{BB962C8B-B14F-4D97-AF65-F5344CB8AC3E}">
        <p14:creationId xmlns:p14="http://schemas.microsoft.com/office/powerpoint/2010/main" val="197091492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College, Clusters &amp; Collaboration">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24/07/2025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454180" y="575674"/>
            <a:ext cx="8689820"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COLLEGE, CLUSTERS &amp; COLLABORATION</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454181" y="1434280"/>
            <a:ext cx="8515348"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Each of our PSTA winners automatically becomes a Fellow of the Primary Science Teacher </a:t>
            </a:r>
            <a:r>
              <a:rPr lang="en-GB" sz="2100" b="1" i="0" u="none" strike="noStrike" kern="1200" cap="none" spc="0" baseline="0">
                <a:solidFill>
                  <a:srgbClr val="767171"/>
                </a:solidFill>
                <a:uFillTx/>
                <a:latin typeface="Plus Jakarta Sans ExtraBold" pitchFamily="2" charset="0"/>
                <a:cs typeface="Plus Jakarta Sans ExtraBold" pitchFamily="2" charset="0"/>
              </a:rPr>
              <a:t>College</a:t>
            </a:r>
            <a:r>
              <a:rPr lang="en-GB" sz="2100" b="0" i="0" u="none" strike="noStrike" kern="1200" cap="none" spc="0" baseline="0">
                <a:solidFill>
                  <a:srgbClr val="767171"/>
                </a:solidFill>
                <a:uFillTx/>
                <a:latin typeface="Plus Jakarta Sans Medium" pitchFamily="2" charset="0"/>
                <a:cs typeface="Plus Jakarta Sans Medium" pitchFamily="2" charset="0"/>
              </a:rPr>
              <a:t>, which is at the heart of our vision. </a:t>
            </a:r>
          </a:p>
        </p:txBody>
      </p:sp>
      <p:sp>
        <p:nvSpPr>
          <p:cNvPr id="6" name="TextBox 12">
            <a:extLst>
              <a:ext uri="{FF2B5EF4-FFF2-40B4-BE49-F238E27FC236}">
                <a16:creationId xmlns:a16="http://schemas.microsoft.com/office/drawing/2014/main" id="{CED34B8E-C67F-A39F-975F-50975F8C3BA4}"/>
              </a:ext>
            </a:extLst>
          </p:cNvPr>
          <p:cNvSpPr txBox="1"/>
          <p:nvPr userDrawn="1"/>
        </p:nvSpPr>
        <p:spPr>
          <a:xfrm>
            <a:off x="454181" y="2431386"/>
            <a:ext cx="851534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PSTT encourages schools to come together as </a:t>
            </a:r>
            <a:r>
              <a:rPr lang="en-GB" sz="2100" b="1" i="0" u="none" strike="noStrike" kern="1200" cap="none" spc="0" baseline="0">
                <a:solidFill>
                  <a:srgbClr val="767171"/>
                </a:solidFill>
                <a:uFillTx/>
                <a:latin typeface="Plus Jakarta Sans ExtraBold" pitchFamily="2" charset="0"/>
                <a:cs typeface="Plus Jakarta Sans ExtraBold" pitchFamily="2" charset="0"/>
              </a:rPr>
              <a:t>Clusters</a:t>
            </a:r>
            <a:r>
              <a:rPr lang="en-GB" sz="2100" b="0" i="0" u="none" strike="noStrike" kern="1200" cap="none" spc="0" baseline="0">
                <a:solidFill>
                  <a:srgbClr val="767171"/>
                </a:solidFill>
                <a:uFillTx/>
                <a:latin typeface="Plus Jakarta Sans Medium" pitchFamily="2" charset="0"/>
                <a:cs typeface="Plus Jakarta Sans Medium" pitchFamily="2" charset="0"/>
              </a:rPr>
              <a:t>: local networks of schools which work together and meet regularly to develop their science teaching. Currently, we provide advice and financial support to more than 200 schools across 28 Clusters. </a:t>
            </a:r>
          </a:p>
        </p:txBody>
      </p:sp>
      <p:sp>
        <p:nvSpPr>
          <p:cNvPr id="7" name="TextBox 12">
            <a:extLst>
              <a:ext uri="{FF2B5EF4-FFF2-40B4-BE49-F238E27FC236}">
                <a16:creationId xmlns:a16="http://schemas.microsoft.com/office/drawing/2014/main" id="{321A4479-EA5B-3A18-3C7B-1B5C8788266C}"/>
              </a:ext>
            </a:extLst>
          </p:cNvPr>
          <p:cNvSpPr txBox="1"/>
          <p:nvPr userDrawn="1"/>
        </p:nvSpPr>
        <p:spPr>
          <a:xfrm>
            <a:off x="454180" y="4074822"/>
            <a:ext cx="8426051"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We work with universities and other partners across the UK to drive research and development in primary science and to support </a:t>
            </a:r>
            <a:r>
              <a:rPr lang="en-GB" sz="2100" b="1" i="0" u="none" strike="noStrike" kern="1200" cap="none" spc="0" baseline="0">
                <a:solidFill>
                  <a:srgbClr val="767171"/>
                </a:solidFill>
                <a:uFillTx/>
                <a:latin typeface="Plus Jakarta Sans ExtraBold" pitchFamily="2" charset="0"/>
                <a:cs typeface="Plus Jakarta Sans ExtraBold" pitchFamily="2" charset="0"/>
              </a:rPr>
              <a:t>Collaboration</a:t>
            </a:r>
            <a:r>
              <a:rPr lang="en-GB" sz="2100" b="0" i="0" u="none" strike="noStrike" kern="1200" cap="none" spc="0" baseline="0">
                <a:solidFill>
                  <a:srgbClr val="767171"/>
                </a:solidFill>
                <a:uFillTx/>
                <a:latin typeface="Plus Jakarta Sans Medium" pitchFamily="2" charset="0"/>
                <a:cs typeface="Plus Jakarta Sans Medium" pitchFamily="2" charset="0"/>
              </a:rPr>
              <a:t> between researchers and teachers. Our Fellows are central to these activities. </a:t>
            </a:r>
          </a:p>
        </p:txBody>
      </p:sp>
    </p:spTree>
    <p:extLst>
      <p:ext uri="{BB962C8B-B14F-4D97-AF65-F5344CB8AC3E}">
        <p14:creationId xmlns:p14="http://schemas.microsoft.com/office/powerpoint/2010/main" val="317853102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Regional Mento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24/07/2025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53" y="347025"/>
            <a:ext cx="7956514"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PSTT REGIONAL MENTORS</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628645" y="930380"/>
            <a:ext cx="788670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rPr>
              <a:t>Supporting primary science leaders beyond the PSTT College of Fellows</a:t>
            </a:r>
          </a:p>
        </p:txBody>
      </p:sp>
      <p:sp>
        <p:nvSpPr>
          <p:cNvPr id="19" name="TextBox 12">
            <a:extLst>
              <a:ext uri="{FF2B5EF4-FFF2-40B4-BE49-F238E27FC236}">
                <a16:creationId xmlns:a16="http://schemas.microsoft.com/office/drawing/2014/main" id="{C6CFB814-37AC-5DFE-1FE3-6A42D1D43063}"/>
              </a:ext>
            </a:extLst>
          </p:cNvPr>
          <p:cNvSpPr txBox="1"/>
          <p:nvPr userDrawn="1"/>
        </p:nvSpPr>
        <p:spPr>
          <a:xfrm>
            <a:off x="715987"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Kate Redhead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Birmingham &amp; Midlands</a:t>
            </a:r>
          </a:p>
        </p:txBody>
      </p:sp>
      <p:pic>
        <p:nvPicPr>
          <p:cNvPr id="22" name="Picture 21" descr="A person smiling for the camera&#10;&#10;Description automatically generated with medium confidence">
            <a:hlinkClick r:id="rId2"/>
            <a:extLst>
              <a:ext uri="{FF2B5EF4-FFF2-40B4-BE49-F238E27FC236}">
                <a16:creationId xmlns:a16="http://schemas.microsoft.com/office/drawing/2014/main" id="{0E2B5473-371D-D29B-04B3-1A3E29FB525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17469" y="1543606"/>
            <a:ext cx="1263823" cy="1263823"/>
          </a:xfrm>
          <a:prstGeom prst="rect">
            <a:avLst/>
          </a:prstGeom>
        </p:spPr>
      </p:pic>
      <p:pic>
        <p:nvPicPr>
          <p:cNvPr id="24" name="Picture 23" descr="A person smiling for the camera&#10;&#10;Description automatically generated with low confidence">
            <a:hlinkClick r:id="rId4"/>
            <a:extLst>
              <a:ext uri="{FF2B5EF4-FFF2-40B4-BE49-F238E27FC236}">
                <a16:creationId xmlns:a16="http://schemas.microsoft.com/office/drawing/2014/main" id="{A6DC910B-202A-747E-5C6F-896898EC3529}"/>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2913785" y="1542677"/>
            <a:ext cx="1264752" cy="1264752"/>
          </a:xfrm>
          <a:prstGeom prst="rect">
            <a:avLst/>
          </a:prstGeom>
        </p:spPr>
      </p:pic>
      <p:pic>
        <p:nvPicPr>
          <p:cNvPr id="26" name="Picture 25" descr="A close-up of a person smiling&#10;&#10;Description automatically generated">
            <a:hlinkClick r:id="rId6"/>
            <a:extLst>
              <a:ext uri="{FF2B5EF4-FFF2-40B4-BE49-F238E27FC236}">
                <a16:creationId xmlns:a16="http://schemas.microsoft.com/office/drawing/2014/main" id="{BAE867E5-9B27-6B0C-04A1-C3C3E0F32DC0}"/>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5111030" y="1542677"/>
            <a:ext cx="1264752" cy="1264752"/>
          </a:xfrm>
          <a:prstGeom prst="rect">
            <a:avLst/>
          </a:prstGeom>
        </p:spPr>
      </p:pic>
      <p:pic>
        <p:nvPicPr>
          <p:cNvPr id="28" name="Picture 27" descr="A picture containing grass, person, outdoor&#10;&#10;Description automatically generated">
            <a:hlinkClick r:id="rId8"/>
            <a:extLst>
              <a:ext uri="{FF2B5EF4-FFF2-40B4-BE49-F238E27FC236}">
                <a16:creationId xmlns:a16="http://schemas.microsoft.com/office/drawing/2014/main" id="{C531AFB1-C6D2-DE70-A774-6C4BACC6503D}"/>
              </a:ext>
            </a:extLst>
          </p:cNvPr>
          <p:cNvPicPr>
            <a:picLocks noChangeAspect="1"/>
          </p:cNvPicPr>
          <p:nvPr userDrawn="1"/>
        </p:nvPicPr>
        <p:blipFill>
          <a:blip r:embed="rId9" cstate="screen">
            <a:extLst>
              <a:ext uri="{28A0092B-C50C-407E-A947-70E740481C1C}">
                <a14:useLocalDpi xmlns:a14="http://schemas.microsoft.com/office/drawing/2010/main"/>
              </a:ext>
            </a:extLst>
          </a:blip>
          <a:stretch>
            <a:fillRect/>
          </a:stretch>
        </p:blipFill>
        <p:spPr>
          <a:xfrm>
            <a:off x="7308274" y="1543606"/>
            <a:ext cx="1265306" cy="1265306"/>
          </a:xfrm>
          <a:prstGeom prst="rect">
            <a:avLst/>
          </a:prstGeom>
        </p:spPr>
      </p:pic>
      <p:pic>
        <p:nvPicPr>
          <p:cNvPr id="32" name="Picture 31" descr="A person wearing glasses&#10;&#10;Description automatically generated with medium confidence">
            <a:hlinkClick r:id="rId10"/>
            <a:extLst>
              <a:ext uri="{FF2B5EF4-FFF2-40B4-BE49-F238E27FC236}">
                <a16:creationId xmlns:a16="http://schemas.microsoft.com/office/drawing/2014/main" id="{04882D44-58F3-ED46-31D5-AACBBFCE7DAF}"/>
              </a:ext>
            </a:extLst>
          </p:cNvPr>
          <p:cNvPicPr>
            <a:picLocks noChangeAspect="1"/>
          </p:cNvPicPr>
          <p:nvPr userDrawn="1"/>
        </p:nvPicPr>
        <p:blipFill>
          <a:blip r:embed="rId11" cstate="screen">
            <a:extLst>
              <a:ext uri="{28A0092B-C50C-407E-A947-70E740481C1C}">
                <a14:useLocalDpi xmlns:a14="http://schemas.microsoft.com/office/drawing/2010/main"/>
              </a:ext>
            </a:extLst>
          </a:blip>
          <a:stretch>
            <a:fillRect/>
          </a:stretch>
        </p:blipFill>
        <p:spPr>
          <a:xfrm>
            <a:off x="717469" y="3725815"/>
            <a:ext cx="1283937" cy="1283937"/>
          </a:xfrm>
          <a:prstGeom prst="rect">
            <a:avLst/>
          </a:prstGeom>
        </p:spPr>
      </p:pic>
      <p:pic>
        <p:nvPicPr>
          <p:cNvPr id="34" name="Picture 33" descr="A person smiling for the camera&#10;&#10;Description automatically generated with medium confidence">
            <a:hlinkClick r:id="rId12"/>
            <a:extLst>
              <a:ext uri="{FF2B5EF4-FFF2-40B4-BE49-F238E27FC236}">
                <a16:creationId xmlns:a16="http://schemas.microsoft.com/office/drawing/2014/main" id="{178DB658-6C7C-C982-EA0B-D5310BFCD25E}"/>
              </a:ext>
            </a:extLst>
          </p:cNvPr>
          <p:cNvPicPr>
            <a:picLocks noChangeAspect="1"/>
          </p:cNvPicPr>
          <p:nvPr userDrawn="1"/>
        </p:nvPicPr>
        <p:blipFill>
          <a:blip r:embed="rId13" cstate="screen">
            <a:extLst>
              <a:ext uri="{28A0092B-C50C-407E-A947-70E740481C1C}">
                <a14:useLocalDpi xmlns:a14="http://schemas.microsoft.com/office/drawing/2010/main"/>
              </a:ext>
            </a:extLst>
          </a:blip>
          <a:stretch>
            <a:fillRect/>
          </a:stretch>
        </p:blipFill>
        <p:spPr>
          <a:xfrm>
            <a:off x="2913785" y="3725815"/>
            <a:ext cx="1283937" cy="1283937"/>
          </a:xfrm>
          <a:prstGeom prst="rect">
            <a:avLst/>
          </a:prstGeom>
        </p:spPr>
      </p:pic>
      <p:pic>
        <p:nvPicPr>
          <p:cNvPr id="36" name="Picture 35" descr="A picture containing outdoor, person, tree&#10;&#10;Description automatically generated">
            <a:hlinkClick r:id="rId14"/>
            <a:extLst>
              <a:ext uri="{FF2B5EF4-FFF2-40B4-BE49-F238E27FC236}">
                <a16:creationId xmlns:a16="http://schemas.microsoft.com/office/drawing/2014/main" id="{A168CA11-8E42-9A23-400B-DAA038819DFC}"/>
              </a:ext>
            </a:extLst>
          </p:cNvPr>
          <p:cNvPicPr>
            <a:picLocks noChangeAspect="1"/>
          </p:cNvPicPr>
          <p:nvPr userDrawn="1"/>
        </p:nvPicPr>
        <p:blipFill>
          <a:blip r:embed="rId15" cstate="screen">
            <a:extLst>
              <a:ext uri="{28A0092B-C50C-407E-A947-70E740481C1C}">
                <a14:useLocalDpi xmlns:a14="http://schemas.microsoft.com/office/drawing/2010/main"/>
              </a:ext>
            </a:extLst>
          </a:blip>
          <a:stretch>
            <a:fillRect/>
          </a:stretch>
        </p:blipFill>
        <p:spPr>
          <a:xfrm>
            <a:off x="5091845" y="3707433"/>
            <a:ext cx="1283937" cy="1283937"/>
          </a:xfrm>
          <a:prstGeom prst="rect">
            <a:avLst/>
          </a:prstGeom>
        </p:spPr>
      </p:pic>
      <p:sp>
        <p:nvSpPr>
          <p:cNvPr id="37" name="TextBox 12">
            <a:extLst>
              <a:ext uri="{FF2B5EF4-FFF2-40B4-BE49-F238E27FC236}">
                <a16:creationId xmlns:a16="http://schemas.microsoft.com/office/drawing/2014/main" id="{2561F06F-5083-6D55-27F6-2CD395FC6B4F}"/>
              </a:ext>
            </a:extLst>
          </p:cNvPr>
          <p:cNvSpPr txBox="1"/>
          <p:nvPr userDrawn="1"/>
        </p:nvSpPr>
        <p:spPr>
          <a:xfrm>
            <a:off x="2904193"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Ruth Shallcross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38" name="TextBox 12">
            <a:extLst>
              <a:ext uri="{FF2B5EF4-FFF2-40B4-BE49-F238E27FC236}">
                <a16:creationId xmlns:a16="http://schemas.microsoft.com/office/drawing/2014/main" id="{0EB92333-BFBF-D81A-0432-0169161BE2C2}"/>
              </a:ext>
            </a:extLst>
          </p:cNvPr>
          <p:cNvSpPr txBox="1"/>
          <p:nvPr userDrawn="1"/>
        </p:nvSpPr>
        <p:spPr>
          <a:xfrm>
            <a:off x="5092399"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Kathy Schofield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Wales</a:t>
            </a:r>
          </a:p>
        </p:txBody>
      </p:sp>
      <p:sp>
        <p:nvSpPr>
          <p:cNvPr id="39" name="TextBox 12">
            <a:extLst>
              <a:ext uri="{FF2B5EF4-FFF2-40B4-BE49-F238E27FC236}">
                <a16:creationId xmlns:a16="http://schemas.microsoft.com/office/drawing/2014/main" id="{542DD8D4-33AC-6D42-7A1C-7FB4B0500B21}"/>
              </a:ext>
            </a:extLst>
          </p:cNvPr>
          <p:cNvSpPr txBox="1"/>
          <p:nvPr userDrawn="1"/>
        </p:nvSpPr>
        <p:spPr>
          <a:xfrm>
            <a:off x="7280605"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Sarah Eames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Midlands</a:t>
            </a:r>
          </a:p>
        </p:txBody>
      </p:sp>
      <p:sp>
        <p:nvSpPr>
          <p:cNvPr id="41" name="TextBox 12">
            <a:extLst>
              <a:ext uri="{FF2B5EF4-FFF2-40B4-BE49-F238E27FC236}">
                <a16:creationId xmlns:a16="http://schemas.microsoft.com/office/drawing/2014/main" id="{0FE976A5-A500-FCCA-CFA5-393CAAC9B7A4}"/>
              </a:ext>
            </a:extLst>
          </p:cNvPr>
          <p:cNvSpPr txBox="1"/>
          <p:nvPr userDrawn="1"/>
        </p:nvSpPr>
        <p:spPr>
          <a:xfrm>
            <a:off x="715986"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Tom Holloway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2" name="TextBox 12">
            <a:extLst>
              <a:ext uri="{FF2B5EF4-FFF2-40B4-BE49-F238E27FC236}">
                <a16:creationId xmlns:a16="http://schemas.microsoft.com/office/drawing/2014/main" id="{5BB99527-4C2D-DAB0-BCCB-AE77D5151B84}"/>
              </a:ext>
            </a:extLst>
          </p:cNvPr>
          <p:cNvSpPr txBox="1"/>
          <p:nvPr userDrawn="1"/>
        </p:nvSpPr>
        <p:spPr>
          <a:xfrm>
            <a:off x="2904192" y="5035716"/>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Kulvinder Johal</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3" name="TextBox 12">
            <a:extLst>
              <a:ext uri="{FF2B5EF4-FFF2-40B4-BE49-F238E27FC236}">
                <a16:creationId xmlns:a16="http://schemas.microsoft.com/office/drawing/2014/main" id="{5A05925D-D1FB-D281-875A-C0F08A615A1D}"/>
              </a:ext>
            </a:extLst>
          </p:cNvPr>
          <p:cNvSpPr txBox="1"/>
          <p:nvPr userDrawn="1"/>
        </p:nvSpPr>
        <p:spPr>
          <a:xfrm>
            <a:off x="5091845"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Claire Seeley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Anglia</a:t>
            </a:r>
          </a:p>
        </p:txBody>
      </p:sp>
    </p:spTree>
    <p:extLst>
      <p:ext uri="{BB962C8B-B14F-4D97-AF65-F5344CB8AC3E}">
        <p14:creationId xmlns:p14="http://schemas.microsoft.com/office/powerpoint/2010/main" val="218801447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PSEA for IT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24/07/2025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44" y="575674"/>
            <a:ext cx="7956514" cy="4847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700" b="0" i="0" u="none" strike="noStrike" kern="1200" cap="none" spc="0" baseline="0">
                <a:solidFill>
                  <a:srgbClr val="3EB1C8"/>
                </a:solidFill>
                <a:uFillTx/>
                <a:latin typeface="Plus Jakarta Sans Medium" pitchFamily="2" charset="0"/>
                <a:cs typeface="Plus Jakarta Sans Medium" pitchFamily="2" charset="0"/>
              </a:rPr>
              <a:t>Primary Science Enhancement Award for ITE</a:t>
            </a:r>
            <a:endParaRPr lang="en-GB" sz="27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628645" y="2639768"/>
            <a:ext cx="3943355" cy="186974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Start their careers with increased competence and confidence to teach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Be confident to take up a position of school leadership in science</a:t>
            </a:r>
          </a:p>
        </p:txBody>
      </p:sp>
      <p:sp>
        <p:nvSpPr>
          <p:cNvPr id="8" name="TextBox 12">
            <a:extLst>
              <a:ext uri="{FF2B5EF4-FFF2-40B4-BE49-F238E27FC236}">
                <a16:creationId xmlns:a16="http://schemas.microsoft.com/office/drawing/2014/main" id="{32760BCF-B134-5241-A54F-774B98F8493A}"/>
              </a:ext>
            </a:extLst>
          </p:cNvPr>
          <p:cNvSpPr txBox="1"/>
          <p:nvPr/>
        </p:nvSpPr>
        <p:spPr>
          <a:xfrm>
            <a:off x="628653" y="1203775"/>
            <a:ext cx="7886707" cy="126957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Enhancement Award (PSEA) </a:t>
            </a:r>
            <a:r>
              <a:rPr lang="en-GB" sz="1950" b="0" i="0">
                <a:solidFill>
                  <a:srgbClr val="5E5B5C"/>
                </a:solidFill>
                <a:effectLst/>
                <a:latin typeface="Plus Jakarta Sans Medium" pitchFamily="2" charset="0"/>
                <a:cs typeface="Plus Jakarta Sans Medium" pitchFamily="2" charset="0"/>
              </a:rPr>
              <a:t>enables student teachers to increase their experience and understanding of teaching and learning in primary science. The PSEA allows student teachers to: </a:t>
            </a:r>
            <a:endParaRPr lang="en-GB" sz="1950" b="0" i="0" u="none" strike="noStrike" kern="1200" cap="none" spc="0" baseline="0">
              <a:solidFill>
                <a:srgbClr val="767171"/>
              </a:solidFill>
              <a:uFillTx/>
              <a:latin typeface="Plus Jakarta Sans Medium" pitchFamily="2" charset="0"/>
              <a:cs typeface="Plus Jakarta Sans Medium" pitchFamily="2" charset="0"/>
            </a:endParaRPr>
          </a:p>
        </p:txBody>
      </p:sp>
      <p:sp>
        <p:nvSpPr>
          <p:cNvPr id="9" name="TextBox 12">
            <a:extLst>
              <a:ext uri="{FF2B5EF4-FFF2-40B4-BE49-F238E27FC236}">
                <a16:creationId xmlns:a16="http://schemas.microsoft.com/office/drawing/2014/main" id="{7F48518A-3768-5B49-8752-2C44ED8BA5CA}"/>
              </a:ext>
            </a:extLst>
          </p:cNvPr>
          <p:cNvSpPr txBox="1"/>
          <p:nvPr/>
        </p:nvSpPr>
        <p:spPr>
          <a:xfrm>
            <a:off x="628644" y="4838707"/>
            <a:ext cx="653173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hlinkClick r:id="rId2"/>
              </a:rPr>
              <a:t>Find out more and get involved if you’re an ITE provider</a:t>
            </a:r>
            <a:endParaRPr lang="en-GB" sz="1800" b="0" i="0" u="none" strike="noStrike" kern="1200" cap="none" spc="0" baseline="0">
              <a:solidFill>
                <a:srgbClr val="767171"/>
              </a:solidFill>
              <a:uFillTx/>
              <a:latin typeface="Plus Jakarta Sans Medium" pitchFamily="2" charset="0"/>
              <a:cs typeface="Plus Jakarta Sans Medium" pitchFamily="2" charset="0"/>
            </a:endParaRPr>
          </a:p>
        </p:txBody>
      </p:sp>
      <p:pic>
        <p:nvPicPr>
          <p:cNvPr id="13" name="Picture 12" descr="Text&#10;&#10;Description automatically generated">
            <a:extLst>
              <a:ext uri="{FF2B5EF4-FFF2-40B4-BE49-F238E27FC236}">
                <a16:creationId xmlns:a16="http://schemas.microsoft.com/office/drawing/2014/main" id="{40CF67FE-6B63-6600-048D-C3C76A9BFE5A}"/>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838706" y="2638786"/>
            <a:ext cx="1662107" cy="833042"/>
          </a:xfrm>
          <a:prstGeom prst="rect">
            <a:avLst/>
          </a:prstGeom>
        </p:spPr>
      </p:pic>
      <p:pic>
        <p:nvPicPr>
          <p:cNvPr id="15" name="Picture 14" descr="A picture containing text&#10;&#10;Description automatically generated">
            <a:extLst>
              <a:ext uri="{FF2B5EF4-FFF2-40B4-BE49-F238E27FC236}">
                <a16:creationId xmlns:a16="http://schemas.microsoft.com/office/drawing/2014/main" id="{533D4ED8-AAA1-6DF9-4DCD-36AEFD972985}"/>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838706" y="3802693"/>
            <a:ext cx="3606827" cy="728045"/>
          </a:xfrm>
          <a:prstGeom prst="rect">
            <a:avLst/>
          </a:prstGeom>
        </p:spPr>
      </p:pic>
      <p:pic>
        <p:nvPicPr>
          <p:cNvPr id="17" name="Picture 16" descr="A picture containing text&#10;&#10;Description automatically generated">
            <a:extLst>
              <a:ext uri="{FF2B5EF4-FFF2-40B4-BE49-F238E27FC236}">
                <a16:creationId xmlns:a16="http://schemas.microsoft.com/office/drawing/2014/main" id="{86915A5B-D362-1C55-A2CF-5EE141514FB8}"/>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6767518" y="2588042"/>
            <a:ext cx="1662107" cy="712331"/>
          </a:xfrm>
          <a:prstGeom prst="rect">
            <a:avLst/>
          </a:prstGeom>
        </p:spPr>
      </p:pic>
    </p:spTree>
    <p:extLst>
      <p:ext uri="{BB962C8B-B14F-4D97-AF65-F5344CB8AC3E}">
        <p14:creationId xmlns:p14="http://schemas.microsoft.com/office/powerpoint/2010/main" val="32311784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C6CB7-9F53-444A-B83D-C53C410ED81C}"/>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7288E841-550F-7445-BB79-955377F09187}"/>
              </a:ext>
            </a:extLst>
          </p:cNvPr>
          <p:cNvSpPr txBox="1">
            <a:spLocks noGrp="1"/>
          </p:cNvSpPr>
          <p:nvPr>
            <p:ph idx="1"/>
          </p:nvPr>
        </p:nvSpPr>
        <p:spPr>
          <a:xfrm>
            <a:off x="628653"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D32F065-3938-134B-A24F-AE9123E4B07B}"/>
              </a:ext>
            </a:extLst>
          </p:cNvPr>
          <p:cNvSpPr txBox="1">
            <a:spLocks noGrp="1"/>
          </p:cNvSpPr>
          <p:nvPr>
            <p:ph idx="2"/>
          </p:nvPr>
        </p:nvSpPr>
        <p:spPr>
          <a:xfrm>
            <a:off x="4629151"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E8DC871-FFAC-4945-9A5D-394E8BCEDEDC}"/>
              </a:ext>
            </a:extLst>
          </p:cNvPr>
          <p:cNvSpPr txBox="1">
            <a:spLocks noGrp="1"/>
          </p:cNvSpPr>
          <p:nvPr>
            <p:ph type="dt" sz="half" idx="7"/>
          </p:nvPr>
        </p:nvSpPr>
        <p:spPr/>
        <p:txBody>
          <a:bodyPr/>
          <a:lstStyle>
            <a:lvl1pPr>
              <a:defRPr/>
            </a:lvl1pPr>
          </a:lstStyle>
          <a:p>
            <a:pPr lvl="0"/>
            <a:fld id="{B09394E6-049A-6143-91C5-71A7A0E1B590}" type="datetime1">
              <a:rPr lang="en-GB"/>
              <a:pPr lvl="0"/>
              <a:t>24/07/2025</a:t>
            </a:fld>
            <a:endParaRPr lang="en-GB" dirty="0"/>
          </a:p>
        </p:txBody>
      </p:sp>
      <p:sp>
        <p:nvSpPr>
          <p:cNvPr id="6" name="Footer Placeholder 5">
            <a:extLst>
              <a:ext uri="{FF2B5EF4-FFF2-40B4-BE49-F238E27FC236}">
                <a16:creationId xmlns:a16="http://schemas.microsoft.com/office/drawing/2014/main" id="{61453A2F-B02D-2449-AE77-831FBE45FF26}"/>
              </a:ext>
            </a:extLst>
          </p:cNvPr>
          <p:cNvSpPr txBox="1">
            <a:spLocks noGrp="1"/>
          </p:cNvSpPr>
          <p:nvPr>
            <p:ph type="ftr" sz="quarter" idx="9"/>
          </p:nvPr>
        </p:nvSpPr>
        <p:spPr/>
        <p:txBody>
          <a:bodyPr/>
          <a:lstStyle>
            <a:lvl1pPr>
              <a:defRPr/>
            </a:lvl1pPr>
          </a:lstStyle>
          <a:p>
            <a:pPr lvl="0"/>
            <a:endParaRPr lang="en-GB" dirty="0"/>
          </a:p>
        </p:txBody>
      </p:sp>
      <p:sp>
        <p:nvSpPr>
          <p:cNvPr id="7" name="Slide Number Placeholder 6">
            <a:extLst>
              <a:ext uri="{FF2B5EF4-FFF2-40B4-BE49-F238E27FC236}">
                <a16:creationId xmlns:a16="http://schemas.microsoft.com/office/drawing/2014/main" id="{BFE25A9B-C03F-6D42-B4E3-C4B68F205A49}"/>
              </a:ext>
            </a:extLst>
          </p:cNvPr>
          <p:cNvSpPr txBox="1">
            <a:spLocks noGrp="1"/>
          </p:cNvSpPr>
          <p:nvPr>
            <p:ph type="sldNum" sz="quarter" idx="8"/>
          </p:nvPr>
        </p:nvSpPr>
        <p:spPr/>
        <p:txBody>
          <a:bodyPr/>
          <a:lstStyle>
            <a:lvl1pPr>
              <a:defRPr/>
            </a:lvl1pPr>
          </a:lstStyle>
          <a:p>
            <a:pPr lvl="0"/>
            <a:fld id="{7A1780F5-7D61-DB42-9C84-4376AB2DBD99}" type="slidenum">
              <a:t>‹#›</a:t>
            </a:fld>
            <a:endParaRPr lang="en-GB" dirty="0"/>
          </a:p>
        </p:txBody>
      </p:sp>
    </p:spTree>
    <p:extLst>
      <p:ext uri="{BB962C8B-B14F-4D97-AF65-F5344CB8AC3E}">
        <p14:creationId xmlns:p14="http://schemas.microsoft.com/office/powerpoint/2010/main" val="4246539899"/>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PSQM">
    <p:spTree>
      <p:nvGrpSpPr>
        <p:cNvPr id="1" name=""/>
        <p:cNvGrpSpPr/>
        <p:nvPr/>
      </p:nvGrpSpPr>
      <p:grpSpPr>
        <a:xfrm>
          <a:off x="0" y="0"/>
          <a:ext cx="0" cy="0"/>
          <a:chOff x="0" y="0"/>
          <a:chExt cx="0" cy="0"/>
        </a:xfrm>
      </p:grpSpPr>
      <p:pic>
        <p:nvPicPr>
          <p:cNvPr id="2" name="Picture 13" descr="A picture containing text, clipart&#10;&#10;Description automatically generated">
            <a:hlinkClick r:id="rId2"/>
            <a:extLst>
              <a:ext uri="{FF2B5EF4-FFF2-40B4-BE49-F238E27FC236}">
                <a16:creationId xmlns:a16="http://schemas.microsoft.com/office/drawing/2014/main" id="{5BBDEB94-D2C6-5741-A519-DEBD23B9732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634902" y="1783320"/>
            <a:ext cx="4045438" cy="2275559"/>
          </a:xfrm>
          <a:prstGeom prst="rect">
            <a:avLst/>
          </a:prstGeom>
          <a:noFill/>
          <a:ln cap="flat">
            <a:noFill/>
          </a:ln>
        </p:spPr>
      </p:pic>
      <p:sp>
        <p:nvSpPr>
          <p:cNvPr id="3" name="Date Placeholder 2">
            <a:extLst>
              <a:ext uri="{FF2B5EF4-FFF2-40B4-BE49-F238E27FC236}">
                <a16:creationId xmlns:a16="http://schemas.microsoft.com/office/drawing/2014/main" id="{E3F9DBB5-B00D-B440-AB43-A3FC78B5F93D}"/>
              </a:ext>
            </a:extLst>
          </p:cNvPr>
          <p:cNvSpPr txBox="1">
            <a:spLocks noGrp="1"/>
          </p:cNvSpPr>
          <p:nvPr>
            <p:ph type="dt" sz="half" idx="7"/>
          </p:nvPr>
        </p:nvSpPr>
        <p:spPr/>
        <p:txBody>
          <a:bodyPr/>
          <a:lstStyle>
            <a:lvl1pPr>
              <a:defRPr/>
            </a:lvl1pPr>
          </a:lstStyle>
          <a:p>
            <a:pPr lvl="0"/>
            <a:fld id="{07F603AE-5FB3-5646-A98F-FF1859D61D69}" type="datetime1">
              <a:rPr lang="en-GB"/>
              <a:pPr lvl="0"/>
              <a:t>24/07/2025</a:t>
            </a:fld>
            <a:endParaRPr lang="en-GB"/>
          </a:p>
        </p:txBody>
      </p:sp>
      <p:sp>
        <p:nvSpPr>
          <p:cNvPr id="4" name="Footer Placeholder 3">
            <a:extLst>
              <a:ext uri="{FF2B5EF4-FFF2-40B4-BE49-F238E27FC236}">
                <a16:creationId xmlns:a16="http://schemas.microsoft.com/office/drawing/2014/main" id="{25B0DAFE-0FD1-5349-A024-A5D80CDA16FD}"/>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793FBA69-1BD4-9D41-95CB-3A8E70C06138}"/>
              </a:ext>
            </a:extLst>
          </p:cNvPr>
          <p:cNvSpPr txBox="1">
            <a:spLocks noGrp="1"/>
          </p:cNvSpPr>
          <p:nvPr>
            <p:ph type="sldNum" sz="quarter" idx="8"/>
          </p:nvPr>
        </p:nvSpPr>
        <p:spPr/>
        <p:txBody>
          <a:bodyPr/>
          <a:lstStyle>
            <a:lvl1pPr>
              <a:defRPr/>
            </a:lvl1pPr>
          </a:lstStyle>
          <a:p>
            <a:pPr lvl="0"/>
            <a:fld id="{21C00FB2-6E76-C64F-B083-04427737EB7F}" type="slidenum">
              <a:t>‹#›</a:t>
            </a:fld>
            <a:endParaRPr lang="en-GB"/>
          </a:p>
        </p:txBody>
      </p:sp>
      <p:sp>
        <p:nvSpPr>
          <p:cNvPr id="6" name="TextBox 13">
            <a:extLst>
              <a:ext uri="{FF2B5EF4-FFF2-40B4-BE49-F238E27FC236}">
                <a16:creationId xmlns:a16="http://schemas.microsoft.com/office/drawing/2014/main" id="{538B8F17-D782-5546-BF52-ACAFFB828DC1}"/>
              </a:ext>
            </a:extLst>
          </p:cNvPr>
          <p:cNvSpPr txBox="1"/>
          <p:nvPr/>
        </p:nvSpPr>
        <p:spPr>
          <a:xfrm>
            <a:off x="863010" y="734698"/>
            <a:ext cx="7956514"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PRIMARY SCIENCE QUALITY MARK</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7" name="TextBox 12">
            <a:extLst>
              <a:ext uri="{FF2B5EF4-FFF2-40B4-BE49-F238E27FC236}">
                <a16:creationId xmlns:a16="http://schemas.microsoft.com/office/drawing/2014/main" id="{466E2686-891F-EB4D-B404-CA3668E377BE}"/>
              </a:ext>
            </a:extLst>
          </p:cNvPr>
          <p:cNvSpPr txBox="1"/>
          <p:nvPr/>
        </p:nvSpPr>
        <p:spPr>
          <a:xfrm>
            <a:off x="863010" y="1378243"/>
            <a:ext cx="3646090" cy="337015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We encourage you to consider taking part in the </a:t>
            </a:r>
            <a:r>
              <a:rPr lang="en-GB" sz="1950" b="1" i="0" u="none" strike="noStrike" kern="1200" cap="none" spc="0" baseline="0">
                <a:solidFill>
                  <a:srgbClr val="006AB3"/>
                </a:solidFill>
                <a:uFillTx/>
                <a:latin typeface="Plus Jakarta Sans ExtraBold" pitchFamily="2" charset="0"/>
                <a:cs typeface="Plus Jakarta Sans ExtraBold" pitchFamily="2" charset="0"/>
                <a:hlinkClick r:id="rId2"/>
              </a:rPr>
              <a:t>Primary Science Quality Mark (PSQM)</a:t>
            </a:r>
            <a:r>
              <a:rPr lang="en-GB" sz="1950" b="1" i="0" u="none" strike="noStrike" kern="1200" cap="none" spc="0" baseline="0">
                <a:solidFill>
                  <a:srgbClr val="5E5B5C"/>
                </a:solidFill>
                <a:uFillTx/>
                <a:latin typeface="Plus Jakarta Sans ExtraBold" pitchFamily="2" charset="0"/>
                <a:cs typeface="Plus Jakarta Sans ExtraBold" pitchFamily="2" charset="0"/>
              </a:rPr>
              <a:t>. </a:t>
            </a:r>
            <a:r>
              <a:rPr lang="en-GB" sz="1950" b="0" i="0" u="none" strike="noStrike" kern="1200" cap="none" spc="0" baseline="0">
                <a:solidFill>
                  <a:srgbClr val="5E5B5C"/>
                </a:solidFill>
                <a:uFillTx/>
                <a:latin typeface="Plus Jakarta Sans Medium" pitchFamily="2" charset="0"/>
                <a:cs typeface="Plus Jakarta Sans Medium" pitchFamily="2" charset="0"/>
              </a:rPr>
              <a:t>This year-long CPD accreditation programme focuses on developing effective, confident science leadership for whole school impact on science teaching and learning. </a:t>
            </a:r>
          </a:p>
        </p:txBody>
      </p:sp>
      <p:sp>
        <p:nvSpPr>
          <p:cNvPr id="8" name="TextBox 12">
            <a:extLst>
              <a:ext uri="{FF2B5EF4-FFF2-40B4-BE49-F238E27FC236}">
                <a16:creationId xmlns:a16="http://schemas.microsoft.com/office/drawing/2014/main" id="{C6A06BB3-0D67-D944-ADEC-2319E80B8001}"/>
              </a:ext>
            </a:extLst>
          </p:cNvPr>
          <p:cNvSpPr txBox="1"/>
          <p:nvPr/>
        </p:nvSpPr>
        <p:spPr>
          <a:xfrm>
            <a:off x="863010" y="4902916"/>
            <a:ext cx="7250936" cy="609398"/>
          </a:xfrm>
          <a:prstGeom prst="rect">
            <a:avLst/>
          </a:prstGeom>
          <a:noFill/>
          <a:ln cap="flat">
            <a:noFill/>
          </a:ln>
        </p:spPr>
        <p:txBody>
          <a:bodyPr vert="horz" wrap="square" lIns="68580" tIns="34290" rIns="68580" bIns="34290" anchor="t" anchorCtr="0" compatLnSpc="1">
            <a:spAutoFit/>
          </a:bodyPr>
          <a:lstStyle/>
          <a:p>
            <a:pPr marL="0" marR="0" lvl="0" indent="0" algn="l" defTabSz="914377" rtl="0" fontAlgn="auto" hangingPunct="1">
              <a:lnSpc>
                <a:spcPct val="90000"/>
              </a:lnSpc>
              <a:spcBef>
                <a:spcPts val="1001"/>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PSTT is proud to be a long term supporter of PSQM through a strategic partnership with the University of Hertfordshire.</a:t>
            </a:r>
          </a:p>
        </p:txBody>
      </p:sp>
    </p:spTree>
    <p:extLst>
      <p:ext uri="{BB962C8B-B14F-4D97-AF65-F5344CB8AC3E}">
        <p14:creationId xmlns:p14="http://schemas.microsoft.com/office/powerpoint/2010/main" val="232980325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24/07/2025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04"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SSERC</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61734"/>
            <a:ext cx="4111570"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SSERC is a Local Authority shared service that provides support across all 32 Scottish Local Education Authorities. It supports primary science through three core strands:</a:t>
            </a:r>
          </a:p>
        </p:txBody>
      </p:sp>
      <p:pic>
        <p:nvPicPr>
          <p:cNvPr id="7" name="Picture 5" descr="Icon&#10;&#10;Description automatically generated with medium confidence">
            <a:hlinkClick r:id="rId2"/>
            <a:extLst>
              <a:ext uri="{FF2B5EF4-FFF2-40B4-BE49-F238E27FC236}">
                <a16:creationId xmlns:a16="http://schemas.microsoft.com/office/drawing/2014/main" id="{CB9A4F32-25F9-B742-AEB8-1CF598BB75C7}"/>
              </a:ext>
            </a:extLst>
          </p:cNvPr>
          <p:cNvPicPr>
            <a:picLocks noChangeAspect="1"/>
          </p:cNvPicPr>
          <p:nvPr/>
        </p:nvPicPr>
        <p:blipFill>
          <a:blip r:embed="rId3"/>
          <a:stretch>
            <a:fillRect/>
          </a:stretch>
        </p:blipFill>
        <p:spPr>
          <a:xfrm>
            <a:off x="5192007" y="1661735"/>
            <a:ext cx="3504424" cy="1685079"/>
          </a:xfrm>
          <a:prstGeom prst="rect">
            <a:avLst/>
          </a:prstGeom>
          <a:noFill/>
          <a:ln cap="flat">
            <a:noFill/>
          </a:ln>
        </p:spPr>
      </p:pic>
      <p:sp>
        <p:nvSpPr>
          <p:cNvPr id="8" name="TextBox 12">
            <a:extLst>
              <a:ext uri="{FF2B5EF4-FFF2-40B4-BE49-F238E27FC236}">
                <a16:creationId xmlns:a16="http://schemas.microsoft.com/office/drawing/2014/main" id="{861B331A-492C-AD4B-A8C7-0F56E346A34E}"/>
              </a:ext>
            </a:extLst>
          </p:cNvPr>
          <p:cNvSpPr txBox="1"/>
          <p:nvPr/>
        </p:nvSpPr>
        <p:spPr>
          <a:xfrm>
            <a:off x="863004" y="3581350"/>
            <a:ext cx="7652348" cy="2169825"/>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The provision of career-long professional learning (CLPL) opportunities for teachers across Scotland.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an advisory service providing health and safety advice and guidance.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lead coordinator for the STEM Ambassador hubs in Scotland, giving schools opportunities for wider STEM engagement</a:t>
            </a:r>
          </a:p>
        </p:txBody>
      </p:sp>
    </p:spTree>
    <p:extLst>
      <p:ext uri="{BB962C8B-B14F-4D97-AF65-F5344CB8AC3E}">
        <p14:creationId xmlns:p14="http://schemas.microsoft.com/office/powerpoint/2010/main" val="197672020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1_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24/07/2025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4050" b="0" i="0" u="none" strike="noStrike" kern="1200" cap="none" spc="0" baseline="0">
                <a:solidFill>
                  <a:srgbClr val="3EB1C8"/>
                </a:solidFill>
                <a:uFillTx/>
                <a:latin typeface="Plus Jakarta Sans Medium" pitchFamily="2" charset="0"/>
                <a:cs typeface="Plus Jakarta Sans Medium" pitchFamily="2" charset="0"/>
              </a:rPr>
              <a:t>25 Years of PSTT</a:t>
            </a:r>
          </a:p>
        </p:txBody>
      </p:sp>
      <p:sp>
        <p:nvSpPr>
          <p:cNvPr id="6" name="TextBox 12">
            <a:extLst>
              <a:ext uri="{FF2B5EF4-FFF2-40B4-BE49-F238E27FC236}">
                <a16:creationId xmlns:a16="http://schemas.microsoft.com/office/drawing/2014/main" id="{F4C70338-40AE-CC4E-8D99-7C0741DBD0BA}"/>
              </a:ext>
            </a:extLst>
          </p:cNvPr>
          <p:cNvSpPr txBox="1"/>
          <p:nvPr/>
        </p:nvSpPr>
        <p:spPr>
          <a:xfrm>
            <a:off x="809670" y="1594991"/>
            <a:ext cx="431859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Over the past 25 years, PSTT has invested more than £24 million in supporting teachers to raise the profile of science. We’ve established our College of over 200 inspiring science leaders, supported academics to do key research and development projects, worked with teachers and partners to produce numerous science resources, and helped establish strong communities of practice throughout the UK.</a:t>
            </a:r>
          </a:p>
        </p:txBody>
      </p:sp>
      <p:pic>
        <p:nvPicPr>
          <p:cNvPr id="10" name="Picture 9" descr="A picture containing text, sign, room&#10;&#10;Description automatically generated">
            <a:extLst>
              <a:ext uri="{FF2B5EF4-FFF2-40B4-BE49-F238E27FC236}">
                <a16:creationId xmlns:a16="http://schemas.microsoft.com/office/drawing/2014/main" id="{D1BD6968-D911-815C-EED6-F37F73987A3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583510" y="2053590"/>
            <a:ext cx="2750820" cy="2750820"/>
          </a:xfrm>
          <a:prstGeom prst="rect">
            <a:avLst/>
          </a:prstGeom>
        </p:spPr>
      </p:pic>
    </p:spTree>
    <p:extLst>
      <p:ext uri="{BB962C8B-B14F-4D97-AF65-F5344CB8AC3E}">
        <p14:creationId xmlns:p14="http://schemas.microsoft.com/office/powerpoint/2010/main" val="289688750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88A053-C971-0D49-84CA-DA10A947299C}"/>
              </a:ext>
            </a:extLst>
          </p:cNvPr>
          <p:cNvSpPr txBox="1">
            <a:spLocks noGrp="1"/>
          </p:cNvSpPr>
          <p:nvPr>
            <p:ph type="ctrTitle"/>
          </p:nvPr>
        </p:nvSpPr>
        <p:spPr>
          <a:xfrm>
            <a:off x="685800" y="1122360"/>
            <a:ext cx="7772397" cy="2387599"/>
          </a:xfrm>
        </p:spPr>
        <p:txBody>
          <a:bodyPr anchor="b" anchorCtr="1"/>
          <a:lstStyle>
            <a:lvl1pPr algn="ctr">
              <a:defRPr sz="5400"/>
            </a:lvl1pPr>
          </a:lstStyle>
          <a:p>
            <a:pPr lvl="0"/>
            <a:r>
              <a:rPr lang="en-US"/>
              <a:t>CLICK TO EDIT MASTER TITLE STYLE</a:t>
            </a:r>
          </a:p>
        </p:txBody>
      </p:sp>
      <p:sp>
        <p:nvSpPr>
          <p:cNvPr id="3" name="Subtitle 2">
            <a:extLst>
              <a:ext uri="{FF2B5EF4-FFF2-40B4-BE49-F238E27FC236}">
                <a16:creationId xmlns:a16="http://schemas.microsoft.com/office/drawing/2014/main" id="{5549900A-F2CF-E04C-AA04-AF2DC580583D}"/>
              </a:ext>
            </a:extLst>
          </p:cNvPr>
          <p:cNvSpPr txBox="1">
            <a:spLocks noGrp="1"/>
          </p:cNvSpPr>
          <p:nvPr>
            <p:ph type="subTitle" idx="1"/>
          </p:nvPr>
        </p:nvSpPr>
        <p:spPr>
          <a:xfrm>
            <a:off x="1143002" y="3602041"/>
            <a:ext cx="6858000" cy="1655761"/>
          </a:xfrm>
        </p:spPr>
        <p:txBody>
          <a:bodyPr anchorCtr="1"/>
          <a:lstStyle>
            <a:lvl1pPr marL="0" indent="0" algn="ctr">
              <a:buNone/>
              <a:defRPr sz="2400">
                <a:solidFill>
                  <a:srgbClr val="E10098"/>
                </a:solidFill>
              </a:defRPr>
            </a:lvl1pPr>
          </a:lstStyle>
          <a:p>
            <a:pPr lvl="0"/>
            <a:r>
              <a:rPr lang="en-US"/>
              <a:t>Click to edit Master subtitle style</a:t>
            </a:r>
          </a:p>
        </p:txBody>
      </p:sp>
      <p:sp>
        <p:nvSpPr>
          <p:cNvPr id="4" name="Date Placeholder 3">
            <a:extLst>
              <a:ext uri="{FF2B5EF4-FFF2-40B4-BE49-F238E27FC236}">
                <a16:creationId xmlns:a16="http://schemas.microsoft.com/office/drawing/2014/main" id="{0438E852-5834-A144-A446-E5BA3BAB8719}"/>
              </a:ext>
            </a:extLst>
          </p:cNvPr>
          <p:cNvSpPr txBox="1">
            <a:spLocks noGrp="1"/>
          </p:cNvSpPr>
          <p:nvPr>
            <p:ph type="dt" sz="half" idx="7"/>
          </p:nvPr>
        </p:nvSpPr>
        <p:spPr/>
        <p:txBody>
          <a:bodyPr/>
          <a:lstStyle>
            <a:lvl1pPr>
              <a:defRPr/>
            </a:lvl1pPr>
          </a:lstStyle>
          <a:p>
            <a:pPr lvl="0"/>
            <a:fld id="{89529726-D046-9C46-B135-4EB0DB188FD6}" type="datetime1">
              <a:rPr lang="en-GB"/>
              <a:pPr lvl="0"/>
              <a:t>24/07/2025</a:t>
            </a:fld>
            <a:endParaRPr lang="en-GB"/>
          </a:p>
        </p:txBody>
      </p:sp>
      <p:sp>
        <p:nvSpPr>
          <p:cNvPr id="5" name="Footer Placeholder 4">
            <a:extLst>
              <a:ext uri="{FF2B5EF4-FFF2-40B4-BE49-F238E27FC236}">
                <a16:creationId xmlns:a16="http://schemas.microsoft.com/office/drawing/2014/main" id="{2896C81A-E9FB-5947-A3B6-F6434B7B37E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2B94504F-F93B-314B-B34A-08FD45AE281A}"/>
              </a:ext>
            </a:extLst>
          </p:cNvPr>
          <p:cNvSpPr txBox="1">
            <a:spLocks noGrp="1"/>
          </p:cNvSpPr>
          <p:nvPr>
            <p:ph type="sldNum" sz="quarter" idx="8"/>
          </p:nvPr>
        </p:nvSpPr>
        <p:spPr/>
        <p:txBody>
          <a:bodyPr/>
          <a:lstStyle>
            <a:lvl1pPr>
              <a:defRPr/>
            </a:lvl1pPr>
          </a:lstStyle>
          <a:p>
            <a:pPr lvl="0"/>
            <a:fld id="{B713B00C-55BF-B245-89BA-50AC3F4B69A7}" type="slidenum">
              <a:t>‹#›</a:t>
            </a:fld>
            <a:endParaRPr lang="en-GB"/>
          </a:p>
        </p:txBody>
      </p:sp>
    </p:spTree>
    <p:extLst>
      <p:ext uri="{BB962C8B-B14F-4D97-AF65-F5344CB8AC3E}">
        <p14:creationId xmlns:p14="http://schemas.microsoft.com/office/powerpoint/2010/main" val="3176678469"/>
      </p:ext>
    </p:extLst>
  </p:cSld>
  <p:clrMapOvr>
    <a:masterClrMapping/>
  </p:clrMapOvr>
  <p:hf sldNum="0" hdr="0" ftr="0" dt="0"/>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F9427-898E-1843-81F5-8D67C8390496}"/>
              </a:ext>
            </a:extLst>
          </p:cNvPr>
          <p:cNvSpPr txBox="1">
            <a:spLocks noGrp="1"/>
          </p:cNvSpPr>
          <p:nvPr>
            <p:ph type="title"/>
          </p:nvPr>
        </p:nvSpPr>
        <p:spPr/>
        <p:txBody>
          <a:bodyPr/>
          <a:lstStyle>
            <a:lvl1pPr>
              <a:defRPr/>
            </a:lvl1pPr>
          </a:lstStyle>
          <a:p>
            <a:pPr lvl="0"/>
            <a:r>
              <a:rPr lang="en-US"/>
              <a:t>Click to edit Master title style</a:t>
            </a:r>
            <a:endParaRPr lang="en-GB"/>
          </a:p>
        </p:txBody>
      </p:sp>
      <p:sp>
        <p:nvSpPr>
          <p:cNvPr id="3" name="Date Placeholder 2">
            <a:extLst>
              <a:ext uri="{FF2B5EF4-FFF2-40B4-BE49-F238E27FC236}">
                <a16:creationId xmlns:a16="http://schemas.microsoft.com/office/drawing/2014/main" id="{2BEE2C72-C9D7-0D48-A26C-A2F77EDA81B7}"/>
              </a:ext>
            </a:extLst>
          </p:cNvPr>
          <p:cNvSpPr txBox="1">
            <a:spLocks noGrp="1"/>
          </p:cNvSpPr>
          <p:nvPr>
            <p:ph type="dt" sz="half" idx="7"/>
          </p:nvPr>
        </p:nvSpPr>
        <p:spPr/>
        <p:txBody>
          <a:bodyPr/>
          <a:lstStyle>
            <a:lvl1pPr>
              <a:defRPr/>
            </a:lvl1pPr>
          </a:lstStyle>
          <a:p>
            <a:pPr lvl="0"/>
            <a:fld id="{800257A8-E2D1-A842-ADD4-447C325A5612}" type="datetime1">
              <a:rPr lang="en-GB"/>
              <a:pPr lvl="0"/>
              <a:t>24/07/2025</a:t>
            </a:fld>
            <a:endParaRPr lang="en-GB"/>
          </a:p>
        </p:txBody>
      </p:sp>
      <p:sp>
        <p:nvSpPr>
          <p:cNvPr id="4" name="Footer Placeholder 3">
            <a:extLst>
              <a:ext uri="{FF2B5EF4-FFF2-40B4-BE49-F238E27FC236}">
                <a16:creationId xmlns:a16="http://schemas.microsoft.com/office/drawing/2014/main" id="{5C3B36A4-E5AA-9642-81ED-C9D8B9E2BD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295AB4F6-D424-B148-888F-1EE25153EE5F}"/>
              </a:ext>
            </a:extLst>
          </p:cNvPr>
          <p:cNvSpPr txBox="1">
            <a:spLocks noGrp="1"/>
          </p:cNvSpPr>
          <p:nvPr>
            <p:ph type="sldNum" sz="quarter" idx="8"/>
          </p:nvPr>
        </p:nvSpPr>
        <p:spPr/>
        <p:txBody>
          <a:bodyPr/>
          <a:lstStyle>
            <a:lvl1pPr>
              <a:defRPr/>
            </a:lvl1pPr>
          </a:lstStyle>
          <a:p>
            <a:pPr lvl="0"/>
            <a:fld id="{F16D1E20-0AE7-A64B-93EC-281792ADEEAC}" type="slidenum">
              <a:t>‹#›</a:t>
            </a:fld>
            <a:endParaRPr lang="en-GB"/>
          </a:p>
        </p:txBody>
      </p:sp>
    </p:spTree>
    <p:extLst>
      <p:ext uri="{BB962C8B-B14F-4D97-AF65-F5344CB8AC3E}">
        <p14:creationId xmlns:p14="http://schemas.microsoft.com/office/powerpoint/2010/main" val="961000321"/>
      </p:ext>
    </p:extLst>
  </p:cSld>
  <p:clrMapOvr>
    <a:masterClrMapping/>
  </p:clrMapOvr>
  <p:hf sldNum="0" hdr="0" ftr="0" dt="0"/>
</p:sldLayout>
</file>

<file path=ppt/slideLayouts/slideLayout5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613B5A-184C-6947-A739-829D389D857F}"/>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A0568594-6644-084B-85C2-4F5E0268E9AE}"/>
              </a:ext>
            </a:extLst>
          </p:cNvPr>
          <p:cNvSpPr txBox="1">
            <a:spLocks noGrp="1"/>
          </p:cNvSpPr>
          <p:nvPr>
            <p:ph idx="1"/>
          </p:nvPr>
        </p:nvSpPr>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857A2A-F9CD-8C4D-A94C-905091988D8E}"/>
              </a:ext>
            </a:extLst>
          </p:cNvPr>
          <p:cNvSpPr txBox="1">
            <a:spLocks noGrp="1"/>
          </p:cNvSpPr>
          <p:nvPr>
            <p:ph type="dt" sz="half" idx="7"/>
          </p:nvPr>
        </p:nvSpPr>
        <p:spPr/>
        <p:txBody>
          <a:bodyPr/>
          <a:lstStyle>
            <a:lvl1pPr>
              <a:defRPr/>
            </a:lvl1pPr>
          </a:lstStyle>
          <a:p>
            <a:pPr lvl="0"/>
            <a:fld id="{CC34E8BB-7019-ED47-BE67-7BF1E5AF36A1}" type="datetime1">
              <a:rPr lang="en-GB"/>
              <a:pPr lvl="0"/>
              <a:t>24/07/2025</a:t>
            </a:fld>
            <a:endParaRPr lang="en-GB"/>
          </a:p>
        </p:txBody>
      </p:sp>
      <p:sp>
        <p:nvSpPr>
          <p:cNvPr id="5" name="Footer Placeholder 4">
            <a:extLst>
              <a:ext uri="{FF2B5EF4-FFF2-40B4-BE49-F238E27FC236}">
                <a16:creationId xmlns:a16="http://schemas.microsoft.com/office/drawing/2014/main" id="{C4D33912-79BD-BA46-8E03-37FAFB0795D6}"/>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02D85BCC-88A3-D141-8846-B3349DA8D449}"/>
              </a:ext>
            </a:extLst>
          </p:cNvPr>
          <p:cNvSpPr txBox="1">
            <a:spLocks noGrp="1"/>
          </p:cNvSpPr>
          <p:nvPr>
            <p:ph type="sldNum" sz="quarter" idx="8"/>
          </p:nvPr>
        </p:nvSpPr>
        <p:spPr/>
        <p:txBody>
          <a:bodyPr/>
          <a:lstStyle>
            <a:lvl1pPr>
              <a:defRPr/>
            </a:lvl1pPr>
          </a:lstStyle>
          <a:p>
            <a:pPr lvl="0"/>
            <a:fld id="{75F47356-93A5-3848-91C4-F897CFFA62BF}" type="slidenum">
              <a:t>‹#›</a:t>
            </a:fld>
            <a:endParaRPr lang="en-GB"/>
          </a:p>
        </p:txBody>
      </p:sp>
    </p:spTree>
    <p:extLst>
      <p:ext uri="{BB962C8B-B14F-4D97-AF65-F5344CB8AC3E}">
        <p14:creationId xmlns:p14="http://schemas.microsoft.com/office/powerpoint/2010/main" val="136771104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E9556E-CCC3-A341-B110-F4D14A732787}"/>
              </a:ext>
            </a:extLst>
          </p:cNvPr>
          <p:cNvSpPr txBox="1">
            <a:spLocks noGrp="1"/>
          </p:cNvSpPr>
          <p:nvPr>
            <p:ph type="title"/>
          </p:nvPr>
        </p:nvSpPr>
        <p:spPr>
          <a:xfrm>
            <a:off x="623885" y="1709741"/>
            <a:ext cx="7886700" cy="2852735"/>
          </a:xfrm>
        </p:spPr>
        <p:txBody>
          <a:bodyPr anchor="b"/>
          <a:lstStyle>
            <a:lvl1pPr>
              <a:defRPr sz="6000"/>
            </a:lvl1pPr>
          </a:lstStyle>
          <a:p>
            <a:pPr lvl="0"/>
            <a:r>
              <a:rPr lang="en-US"/>
              <a:t>Click to edit Master title style</a:t>
            </a:r>
          </a:p>
        </p:txBody>
      </p:sp>
      <p:sp>
        <p:nvSpPr>
          <p:cNvPr id="3" name="Text Placeholder 2">
            <a:extLst>
              <a:ext uri="{FF2B5EF4-FFF2-40B4-BE49-F238E27FC236}">
                <a16:creationId xmlns:a16="http://schemas.microsoft.com/office/drawing/2014/main" id="{1C93AB03-1C45-BD4D-B94C-F0B86F284E00}"/>
              </a:ext>
            </a:extLst>
          </p:cNvPr>
          <p:cNvSpPr txBox="1">
            <a:spLocks noGrp="1"/>
          </p:cNvSpPr>
          <p:nvPr>
            <p:ph type="body" idx="1"/>
          </p:nvPr>
        </p:nvSpPr>
        <p:spPr>
          <a:xfrm>
            <a:off x="623885" y="4589462"/>
            <a:ext cx="7886700" cy="1500188"/>
          </a:xfrm>
        </p:spPr>
        <p:txBody>
          <a:bodyPr/>
          <a:lstStyle>
            <a:lvl1pPr marL="0" indent="0">
              <a:buNone/>
              <a:defRPr sz="2400">
                <a:solidFill>
                  <a:srgbClr val="002060"/>
                </a:solidFill>
              </a:defRPr>
            </a:lvl1pPr>
          </a:lstStyle>
          <a:p>
            <a:pPr lvl="0"/>
            <a:r>
              <a:rPr lang="en-US"/>
              <a:t>Click to edit Master text styles</a:t>
            </a:r>
          </a:p>
        </p:txBody>
      </p:sp>
      <p:sp>
        <p:nvSpPr>
          <p:cNvPr id="4" name="Date Placeholder 3">
            <a:extLst>
              <a:ext uri="{FF2B5EF4-FFF2-40B4-BE49-F238E27FC236}">
                <a16:creationId xmlns:a16="http://schemas.microsoft.com/office/drawing/2014/main" id="{548F669C-FEF0-CC4F-B03D-0D6AF91A54F0}"/>
              </a:ext>
            </a:extLst>
          </p:cNvPr>
          <p:cNvSpPr txBox="1">
            <a:spLocks noGrp="1"/>
          </p:cNvSpPr>
          <p:nvPr>
            <p:ph type="dt" sz="half" idx="7"/>
          </p:nvPr>
        </p:nvSpPr>
        <p:spPr/>
        <p:txBody>
          <a:bodyPr/>
          <a:lstStyle>
            <a:lvl1pPr>
              <a:defRPr/>
            </a:lvl1pPr>
          </a:lstStyle>
          <a:p>
            <a:pPr lvl="0"/>
            <a:fld id="{9091EF87-A665-FB42-B0A7-654DF775E24B}" type="datetime1">
              <a:rPr lang="en-GB"/>
              <a:pPr lvl="0"/>
              <a:t>24/07/2025</a:t>
            </a:fld>
            <a:endParaRPr lang="en-GB"/>
          </a:p>
        </p:txBody>
      </p:sp>
      <p:sp>
        <p:nvSpPr>
          <p:cNvPr id="5" name="Footer Placeholder 4">
            <a:extLst>
              <a:ext uri="{FF2B5EF4-FFF2-40B4-BE49-F238E27FC236}">
                <a16:creationId xmlns:a16="http://schemas.microsoft.com/office/drawing/2014/main" id="{99576078-1B1C-CC4E-BE7E-0CC3619DD809}"/>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C5955285-3FD6-A749-B4B6-D061425F058D}"/>
              </a:ext>
            </a:extLst>
          </p:cNvPr>
          <p:cNvSpPr txBox="1">
            <a:spLocks noGrp="1"/>
          </p:cNvSpPr>
          <p:nvPr>
            <p:ph type="sldNum" sz="quarter" idx="8"/>
          </p:nvPr>
        </p:nvSpPr>
        <p:spPr/>
        <p:txBody>
          <a:bodyPr/>
          <a:lstStyle>
            <a:lvl1pPr>
              <a:defRPr/>
            </a:lvl1pPr>
          </a:lstStyle>
          <a:p>
            <a:pPr lvl="0"/>
            <a:fld id="{690E2A5E-147B-C348-AE2F-0383D220ABDB}" type="slidenum">
              <a:t>‹#›</a:t>
            </a:fld>
            <a:endParaRPr lang="en-GB"/>
          </a:p>
        </p:txBody>
      </p:sp>
    </p:spTree>
    <p:extLst>
      <p:ext uri="{BB962C8B-B14F-4D97-AF65-F5344CB8AC3E}">
        <p14:creationId xmlns:p14="http://schemas.microsoft.com/office/powerpoint/2010/main" val="160044816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C6CB7-9F53-444A-B83D-C53C410ED81C}"/>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7288E841-550F-7445-BB79-955377F09187}"/>
              </a:ext>
            </a:extLst>
          </p:cNvPr>
          <p:cNvSpPr txBox="1">
            <a:spLocks noGrp="1"/>
          </p:cNvSpPr>
          <p:nvPr>
            <p:ph idx="1"/>
          </p:nvPr>
        </p:nvSpPr>
        <p:spPr>
          <a:xfrm>
            <a:off x="628653"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D32F065-3938-134B-A24F-AE9123E4B07B}"/>
              </a:ext>
            </a:extLst>
          </p:cNvPr>
          <p:cNvSpPr txBox="1">
            <a:spLocks noGrp="1"/>
          </p:cNvSpPr>
          <p:nvPr>
            <p:ph idx="2"/>
          </p:nvPr>
        </p:nvSpPr>
        <p:spPr>
          <a:xfrm>
            <a:off x="4629151"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E8DC871-FFAC-4945-9A5D-394E8BCEDEDC}"/>
              </a:ext>
            </a:extLst>
          </p:cNvPr>
          <p:cNvSpPr txBox="1">
            <a:spLocks noGrp="1"/>
          </p:cNvSpPr>
          <p:nvPr>
            <p:ph type="dt" sz="half" idx="7"/>
          </p:nvPr>
        </p:nvSpPr>
        <p:spPr/>
        <p:txBody>
          <a:bodyPr/>
          <a:lstStyle>
            <a:lvl1pPr>
              <a:defRPr/>
            </a:lvl1pPr>
          </a:lstStyle>
          <a:p>
            <a:pPr lvl="0"/>
            <a:fld id="{B09394E6-049A-6143-91C5-71A7A0E1B590}" type="datetime1">
              <a:rPr lang="en-GB"/>
              <a:pPr lvl="0"/>
              <a:t>24/07/2025</a:t>
            </a:fld>
            <a:endParaRPr lang="en-GB"/>
          </a:p>
        </p:txBody>
      </p:sp>
      <p:sp>
        <p:nvSpPr>
          <p:cNvPr id="6" name="Footer Placeholder 5">
            <a:extLst>
              <a:ext uri="{FF2B5EF4-FFF2-40B4-BE49-F238E27FC236}">
                <a16:creationId xmlns:a16="http://schemas.microsoft.com/office/drawing/2014/main" id="{61453A2F-B02D-2449-AE77-831FBE45FF2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BFE25A9B-C03F-6D42-B4E3-C4B68F205A49}"/>
              </a:ext>
            </a:extLst>
          </p:cNvPr>
          <p:cNvSpPr txBox="1">
            <a:spLocks noGrp="1"/>
          </p:cNvSpPr>
          <p:nvPr>
            <p:ph type="sldNum" sz="quarter" idx="8"/>
          </p:nvPr>
        </p:nvSpPr>
        <p:spPr/>
        <p:txBody>
          <a:bodyPr/>
          <a:lstStyle>
            <a:lvl1pPr>
              <a:defRPr/>
            </a:lvl1pPr>
          </a:lstStyle>
          <a:p>
            <a:pPr lvl="0"/>
            <a:fld id="{7A1780F5-7D61-DB42-9C84-4376AB2DBD99}" type="slidenum">
              <a:t>‹#›</a:t>
            </a:fld>
            <a:endParaRPr lang="en-GB"/>
          </a:p>
        </p:txBody>
      </p:sp>
    </p:spTree>
    <p:extLst>
      <p:ext uri="{BB962C8B-B14F-4D97-AF65-F5344CB8AC3E}">
        <p14:creationId xmlns:p14="http://schemas.microsoft.com/office/powerpoint/2010/main" val="187163145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961AFC-09B3-B047-B21C-22BA1863BAB5}"/>
              </a:ext>
            </a:extLst>
          </p:cNvPr>
          <p:cNvSpPr txBox="1">
            <a:spLocks noGrp="1"/>
          </p:cNvSpPr>
          <p:nvPr>
            <p:ph type="title"/>
          </p:nvPr>
        </p:nvSpPr>
        <p:spPr>
          <a:xfrm>
            <a:off x="629838" y="365126"/>
            <a:ext cx="7886700" cy="1325562"/>
          </a:xfrm>
        </p:spPr>
        <p:txBody>
          <a:bodyPr/>
          <a:lstStyle>
            <a:lvl1pPr>
              <a:defRPr/>
            </a:lvl1pPr>
          </a:lstStyle>
          <a:p>
            <a:pPr lvl="0"/>
            <a:r>
              <a:rPr lang="en-US"/>
              <a:t>Click to edit Master title style</a:t>
            </a:r>
          </a:p>
        </p:txBody>
      </p:sp>
      <p:sp>
        <p:nvSpPr>
          <p:cNvPr id="3" name="Text Placeholder 2">
            <a:extLst>
              <a:ext uri="{FF2B5EF4-FFF2-40B4-BE49-F238E27FC236}">
                <a16:creationId xmlns:a16="http://schemas.microsoft.com/office/drawing/2014/main" id="{ABCF8523-D16E-D242-B396-D16E65AA1B22}"/>
              </a:ext>
            </a:extLst>
          </p:cNvPr>
          <p:cNvSpPr txBox="1">
            <a:spLocks noGrp="1"/>
          </p:cNvSpPr>
          <p:nvPr>
            <p:ph type="body" idx="1"/>
          </p:nvPr>
        </p:nvSpPr>
        <p:spPr>
          <a:xfrm>
            <a:off x="629838" y="1681164"/>
            <a:ext cx="3868337" cy="823913"/>
          </a:xfrm>
        </p:spPr>
        <p:txBody>
          <a:bodyPr anchor="b"/>
          <a:lstStyle>
            <a:lvl1pPr marL="0" indent="0">
              <a:buNone/>
              <a:defRPr sz="2400" b="1"/>
            </a:lvl1pPr>
          </a:lstStyle>
          <a:p>
            <a:pPr lvl="0"/>
            <a:r>
              <a:rPr lang="en-US"/>
              <a:t>Click to edit Master text styles</a:t>
            </a:r>
          </a:p>
        </p:txBody>
      </p:sp>
      <p:sp>
        <p:nvSpPr>
          <p:cNvPr id="4" name="Content Placeholder 3">
            <a:extLst>
              <a:ext uri="{FF2B5EF4-FFF2-40B4-BE49-F238E27FC236}">
                <a16:creationId xmlns:a16="http://schemas.microsoft.com/office/drawing/2014/main" id="{0BAD984A-4CA9-6945-9698-4834813E7B41}"/>
              </a:ext>
            </a:extLst>
          </p:cNvPr>
          <p:cNvSpPr txBox="1">
            <a:spLocks noGrp="1"/>
          </p:cNvSpPr>
          <p:nvPr>
            <p:ph idx="2"/>
          </p:nvPr>
        </p:nvSpPr>
        <p:spPr>
          <a:xfrm>
            <a:off x="629838" y="2505077"/>
            <a:ext cx="3868337"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ED0EB64-FD46-8141-9520-9B666347DD0F}"/>
              </a:ext>
            </a:extLst>
          </p:cNvPr>
          <p:cNvSpPr txBox="1">
            <a:spLocks noGrp="1"/>
          </p:cNvSpPr>
          <p:nvPr>
            <p:ph type="body" idx="3"/>
          </p:nvPr>
        </p:nvSpPr>
        <p:spPr>
          <a:xfrm>
            <a:off x="4629150" y="1681164"/>
            <a:ext cx="3887388" cy="823913"/>
          </a:xfrm>
        </p:spPr>
        <p:txBody>
          <a:bodyPr anchor="b"/>
          <a:lstStyle>
            <a:lvl1pPr marL="0" indent="0">
              <a:buNone/>
              <a:defRPr sz="2400" b="1"/>
            </a:lvl1pPr>
          </a:lstStyle>
          <a:p>
            <a:pPr lvl="0"/>
            <a:r>
              <a:rPr lang="en-US"/>
              <a:t>Click to edit Master text styles</a:t>
            </a:r>
          </a:p>
        </p:txBody>
      </p:sp>
      <p:sp>
        <p:nvSpPr>
          <p:cNvPr id="6" name="Content Placeholder 5">
            <a:extLst>
              <a:ext uri="{FF2B5EF4-FFF2-40B4-BE49-F238E27FC236}">
                <a16:creationId xmlns:a16="http://schemas.microsoft.com/office/drawing/2014/main" id="{BC64190F-2D23-1447-9F02-AE6C44F6444E}"/>
              </a:ext>
            </a:extLst>
          </p:cNvPr>
          <p:cNvSpPr txBox="1">
            <a:spLocks noGrp="1"/>
          </p:cNvSpPr>
          <p:nvPr>
            <p:ph idx="4"/>
          </p:nvPr>
        </p:nvSpPr>
        <p:spPr>
          <a:xfrm>
            <a:off x="4629150" y="2505077"/>
            <a:ext cx="3887388"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26D7C33-E110-4C43-8BA2-A4FB98D4C45B}"/>
              </a:ext>
            </a:extLst>
          </p:cNvPr>
          <p:cNvSpPr txBox="1">
            <a:spLocks noGrp="1"/>
          </p:cNvSpPr>
          <p:nvPr>
            <p:ph type="dt" sz="half" idx="7"/>
          </p:nvPr>
        </p:nvSpPr>
        <p:spPr/>
        <p:txBody>
          <a:bodyPr/>
          <a:lstStyle>
            <a:lvl1pPr>
              <a:defRPr/>
            </a:lvl1pPr>
          </a:lstStyle>
          <a:p>
            <a:pPr lvl="0"/>
            <a:fld id="{E0855506-F344-F043-917C-2317E7E87CBE}" type="datetime1">
              <a:rPr lang="en-GB"/>
              <a:pPr lvl="0"/>
              <a:t>24/07/2025</a:t>
            </a:fld>
            <a:endParaRPr lang="en-GB"/>
          </a:p>
        </p:txBody>
      </p:sp>
      <p:sp>
        <p:nvSpPr>
          <p:cNvPr id="8" name="Footer Placeholder 7">
            <a:extLst>
              <a:ext uri="{FF2B5EF4-FFF2-40B4-BE49-F238E27FC236}">
                <a16:creationId xmlns:a16="http://schemas.microsoft.com/office/drawing/2014/main" id="{D9EE52F5-EA32-0545-B194-0F6CA5D20E34}"/>
              </a:ext>
            </a:extLst>
          </p:cNvPr>
          <p:cNvSpPr txBox="1">
            <a:spLocks noGrp="1"/>
          </p:cNvSpPr>
          <p:nvPr>
            <p:ph type="ftr" sz="quarter" idx="9"/>
          </p:nvPr>
        </p:nvSpPr>
        <p:spPr/>
        <p:txBody>
          <a:bodyPr/>
          <a:lstStyle>
            <a:lvl1pPr>
              <a:defRPr/>
            </a:lvl1pPr>
          </a:lstStyle>
          <a:p>
            <a:pPr lvl="0"/>
            <a:endParaRPr lang="en-GB"/>
          </a:p>
        </p:txBody>
      </p:sp>
      <p:sp>
        <p:nvSpPr>
          <p:cNvPr id="9" name="Slide Number Placeholder 8">
            <a:extLst>
              <a:ext uri="{FF2B5EF4-FFF2-40B4-BE49-F238E27FC236}">
                <a16:creationId xmlns:a16="http://schemas.microsoft.com/office/drawing/2014/main" id="{B113AE54-0CD2-604E-8D3B-B392F047EB16}"/>
              </a:ext>
            </a:extLst>
          </p:cNvPr>
          <p:cNvSpPr txBox="1">
            <a:spLocks noGrp="1"/>
          </p:cNvSpPr>
          <p:nvPr>
            <p:ph type="sldNum" sz="quarter" idx="8"/>
          </p:nvPr>
        </p:nvSpPr>
        <p:spPr/>
        <p:txBody>
          <a:bodyPr/>
          <a:lstStyle>
            <a:lvl1pPr>
              <a:defRPr/>
            </a:lvl1pPr>
          </a:lstStyle>
          <a:p>
            <a:pPr lvl="0"/>
            <a:fld id="{A96E3BEB-934B-674B-8E2D-A1B9DCE35E75}" type="slidenum">
              <a:t>‹#›</a:t>
            </a:fld>
            <a:endParaRPr lang="en-GB"/>
          </a:p>
        </p:txBody>
      </p:sp>
    </p:spTree>
    <p:extLst>
      <p:ext uri="{BB962C8B-B14F-4D97-AF65-F5344CB8AC3E}">
        <p14:creationId xmlns:p14="http://schemas.microsoft.com/office/powerpoint/2010/main" val="167368236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EB18E-02BE-544D-A33A-04326E043C1F}"/>
              </a:ext>
            </a:extLst>
          </p:cNvPr>
          <p:cNvSpPr txBox="1">
            <a:spLocks noGrp="1"/>
          </p:cNvSpPr>
          <p:nvPr>
            <p:ph type="title"/>
          </p:nvPr>
        </p:nvSpPr>
        <p:spPr/>
        <p:txBody>
          <a:bodyPr/>
          <a:lstStyle>
            <a:lvl1pPr>
              <a:defRPr/>
            </a:lvl1pPr>
          </a:lstStyle>
          <a:p>
            <a:pPr lvl="0"/>
            <a:r>
              <a:rPr lang="en-US"/>
              <a:t>Click to edit Master title style</a:t>
            </a:r>
          </a:p>
        </p:txBody>
      </p:sp>
      <p:sp>
        <p:nvSpPr>
          <p:cNvPr id="3" name="Date Placeholder 2">
            <a:extLst>
              <a:ext uri="{FF2B5EF4-FFF2-40B4-BE49-F238E27FC236}">
                <a16:creationId xmlns:a16="http://schemas.microsoft.com/office/drawing/2014/main" id="{2C73276F-9FEC-1A4A-A49E-97E38BB5F8C5}"/>
              </a:ext>
            </a:extLst>
          </p:cNvPr>
          <p:cNvSpPr txBox="1">
            <a:spLocks noGrp="1"/>
          </p:cNvSpPr>
          <p:nvPr>
            <p:ph type="dt" sz="half" idx="7"/>
          </p:nvPr>
        </p:nvSpPr>
        <p:spPr/>
        <p:txBody>
          <a:bodyPr/>
          <a:lstStyle>
            <a:lvl1pPr>
              <a:defRPr/>
            </a:lvl1pPr>
          </a:lstStyle>
          <a:p>
            <a:pPr lvl="0"/>
            <a:fld id="{28447BA5-C073-A44F-82B2-20D43811BA24}" type="datetime1">
              <a:rPr lang="en-GB"/>
              <a:pPr lvl="0"/>
              <a:t>24/07/2025</a:t>
            </a:fld>
            <a:endParaRPr lang="en-GB"/>
          </a:p>
        </p:txBody>
      </p:sp>
      <p:sp>
        <p:nvSpPr>
          <p:cNvPr id="4" name="Footer Placeholder 3">
            <a:extLst>
              <a:ext uri="{FF2B5EF4-FFF2-40B4-BE49-F238E27FC236}">
                <a16:creationId xmlns:a16="http://schemas.microsoft.com/office/drawing/2014/main" id="{0E7C10D4-C762-3442-A99C-D5189A88CA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C709C33C-791F-7D44-959A-74892687318D}"/>
              </a:ext>
            </a:extLst>
          </p:cNvPr>
          <p:cNvSpPr txBox="1">
            <a:spLocks noGrp="1"/>
          </p:cNvSpPr>
          <p:nvPr>
            <p:ph type="sldNum" sz="quarter" idx="8"/>
          </p:nvPr>
        </p:nvSpPr>
        <p:spPr/>
        <p:txBody>
          <a:bodyPr/>
          <a:lstStyle>
            <a:lvl1pPr>
              <a:defRPr/>
            </a:lvl1pPr>
          </a:lstStyle>
          <a:p>
            <a:pPr lvl="0"/>
            <a:fld id="{96D06BA9-F2A3-4749-BFD1-51982EB648C3}" type="slidenum">
              <a:t>‹#›</a:t>
            </a:fld>
            <a:endParaRPr lang="en-GB"/>
          </a:p>
        </p:txBody>
      </p:sp>
    </p:spTree>
    <p:extLst>
      <p:ext uri="{BB962C8B-B14F-4D97-AF65-F5344CB8AC3E}">
        <p14:creationId xmlns:p14="http://schemas.microsoft.com/office/powerpoint/2010/main" val="13524910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961AFC-09B3-B047-B21C-22BA1863BAB5}"/>
              </a:ext>
            </a:extLst>
          </p:cNvPr>
          <p:cNvSpPr txBox="1">
            <a:spLocks noGrp="1"/>
          </p:cNvSpPr>
          <p:nvPr>
            <p:ph type="title"/>
          </p:nvPr>
        </p:nvSpPr>
        <p:spPr>
          <a:xfrm>
            <a:off x="629838" y="365126"/>
            <a:ext cx="7886700" cy="1325562"/>
          </a:xfrm>
        </p:spPr>
        <p:txBody>
          <a:bodyPr/>
          <a:lstStyle>
            <a:lvl1pPr>
              <a:defRPr/>
            </a:lvl1pPr>
          </a:lstStyle>
          <a:p>
            <a:pPr lvl="0"/>
            <a:r>
              <a:rPr lang="en-US"/>
              <a:t>Click to edit Master title style</a:t>
            </a:r>
          </a:p>
        </p:txBody>
      </p:sp>
      <p:sp>
        <p:nvSpPr>
          <p:cNvPr id="3" name="Text Placeholder 2">
            <a:extLst>
              <a:ext uri="{FF2B5EF4-FFF2-40B4-BE49-F238E27FC236}">
                <a16:creationId xmlns:a16="http://schemas.microsoft.com/office/drawing/2014/main" id="{ABCF8523-D16E-D242-B396-D16E65AA1B22}"/>
              </a:ext>
            </a:extLst>
          </p:cNvPr>
          <p:cNvSpPr txBox="1">
            <a:spLocks noGrp="1"/>
          </p:cNvSpPr>
          <p:nvPr>
            <p:ph type="body" idx="1"/>
          </p:nvPr>
        </p:nvSpPr>
        <p:spPr>
          <a:xfrm>
            <a:off x="629838" y="1681164"/>
            <a:ext cx="3868337" cy="823913"/>
          </a:xfrm>
        </p:spPr>
        <p:txBody>
          <a:bodyPr anchor="b"/>
          <a:lstStyle>
            <a:lvl1pPr marL="0" indent="0">
              <a:buNone/>
              <a:defRPr sz="2400" b="1"/>
            </a:lvl1pPr>
          </a:lstStyle>
          <a:p>
            <a:pPr lvl="0"/>
            <a:r>
              <a:rPr lang="en-US"/>
              <a:t>Click to edit Master text styles</a:t>
            </a:r>
          </a:p>
        </p:txBody>
      </p:sp>
      <p:sp>
        <p:nvSpPr>
          <p:cNvPr id="4" name="Content Placeholder 3">
            <a:extLst>
              <a:ext uri="{FF2B5EF4-FFF2-40B4-BE49-F238E27FC236}">
                <a16:creationId xmlns:a16="http://schemas.microsoft.com/office/drawing/2014/main" id="{0BAD984A-4CA9-6945-9698-4834813E7B41}"/>
              </a:ext>
            </a:extLst>
          </p:cNvPr>
          <p:cNvSpPr txBox="1">
            <a:spLocks noGrp="1"/>
          </p:cNvSpPr>
          <p:nvPr>
            <p:ph idx="2"/>
          </p:nvPr>
        </p:nvSpPr>
        <p:spPr>
          <a:xfrm>
            <a:off x="629838" y="2505077"/>
            <a:ext cx="3868337"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ED0EB64-FD46-8141-9520-9B666347DD0F}"/>
              </a:ext>
            </a:extLst>
          </p:cNvPr>
          <p:cNvSpPr txBox="1">
            <a:spLocks noGrp="1"/>
          </p:cNvSpPr>
          <p:nvPr>
            <p:ph type="body" idx="3"/>
          </p:nvPr>
        </p:nvSpPr>
        <p:spPr>
          <a:xfrm>
            <a:off x="4629150" y="1681164"/>
            <a:ext cx="3887388" cy="823913"/>
          </a:xfrm>
        </p:spPr>
        <p:txBody>
          <a:bodyPr anchor="b"/>
          <a:lstStyle>
            <a:lvl1pPr marL="0" indent="0">
              <a:buNone/>
              <a:defRPr sz="2400" b="1"/>
            </a:lvl1pPr>
          </a:lstStyle>
          <a:p>
            <a:pPr lvl="0"/>
            <a:r>
              <a:rPr lang="en-US"/>
              <a:t>Click to edit Master text styles</a:t>
            </a:r>
          </a:p>
        </p:txBody>
      </p:sp>
      <p:sp>
        <p:nvSpPr>
          <p:cNvPr id="6" name="Content Placeholder 5">
            <a:extLst>
              <a:ext uri="{FF2B5EF4-FFF2-40B4-BE49-F238E27FC236}">
                <a16:creationId xmlns:a16="http://schemas.microsoft.com/office/drawing/2014/main" id="{BC64190F-2D23-1447-9F02-AE6C44F6444E}"/>
              </a:ext>
            </a:extLst>
          </p:cNvPr>
          <p:cNvSpPr txBox="1">
            <a:spLocks noGrp="1"/>
          </p:cNvSpPr>
          <p:nvPr>
            <p:ph idx="4"/>
          </p:nvPr>
        </p:nvSpPr>
        <p:spPr>
          <a:xfrm>
            <a:off x="4629150" y="2505077"/>
            <a:ext cx="3887388"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26D7C33-E110-4C43-8BA2-A4FB98D4C45B}"/>
              </a:ext>
            </a:extLst>
          </p:cNvPr>
          <p:cNvSpPr txBox="1">
            <a:spLocks noGrp="1"/>
          </p:cNvSpPr>
          <p:nvPr>
            <p:ph type="dt" sz="half" idx="7"/>
          </p:nvPr>
        </p:nvSpPr>
        <p:spPr/>
        <p:txBody>
          <a:bodyPr/>
          <a:lstStyle>
            <a:lvl1pPr>
              <a:defRPr/>
            </a:lvl1pPr>
          </a:lstStyle>
          <a:p>
            <a:pPr lvl="0"/>
            <a:fld id="{E0855506-F344-F043-917C-2317E7E87CBE}" type="datetime1">
              <a:rPr lang="en-GB"/>
              <a:pPr lvl="0"/>
              <a:t>24/07/2025</a:t>
            </a:fld>
            <a:endParaRPr lang="en-GB" dirty="0"/>
          </a:p>
        </p:txBody>
      </p:sp>
      <p:sp>
        <p:nvSpPr>
          <p:cNvPr id="8" name="Footer Placeholder 7">
            <a:extLst>
              <a:ext uri="{FF2B5EF4-FFF2-40B4-BE49-F238E27FC236}">
                <a16:creationId xmlns:a16="http://schemas.microsoft.com/office/drawing/2014/main" id="{D9EE52F5-EA32-0545-B194-0F6CA5D20E34}"/>
              </a:ext>
            </a:extLst>
          </p:cNvPr>
          <p:cNvSpPr txBox="1">
            <a:spLocks noGrp="1"/>
          </p:cNvSpPr>
          <p:nvPr>
            <p:ph type="ftr" sz="quarter" idx="9"/>
          </p:nvPr>
        </p:nvSpPr>
        <p:spPr/>
        <p:txBody>
          <a:bodyPr/>
          <a:lstStyle>
            <a:lvl1pPr>
              <a:defRPr/>
            </a:lvl1pPr>
          </a:lstStyle>
          <a:p>
            <a:pPr lvl="0"/>
            <a:endParaRPr lang="en-GB" dirty="0"/>
          </a:p>
        </p:txBody>
      </p:sp>
      <p:sp>
        <p:nvSpPr>
          <p:cNvPr id="9" name="Slide Number Placeholder 8">
            <a:extLst>
              <a:ext uri="{FF2B5EF4-FFF2-40B4-BE49-F238E27FC236}">
                <a16:creationId xmlns:a16="http://schemas.microsoft.com/office/drawing/2014/main" id="{B113AE54-0CD2-604E-8D3B-B392F047EB16}"/>
              </a:ext>
            </a:extLst>
          </p:cNvPr>
          <p:cNvSpPr txBox="1">
            <a:spLocks noGrp="1"/>
          </p:cNvSpPr>
          <p:nvPr>
            <p:ph type="sldNum" sz="quarter" idx="8"/>
          </p:nvPr>
        </p:nvSpPr>
        <p:spPr/>
        <p:txBody>
          <a:bodyPr/>
          <a:lstStyle>
            <a:lvl1pPr>
              <a:defRPr/>
            </a:lvl1pPr>
          </a:lstStyle>
          <a:p>
            <a:pPr lvl="0"/>
            <a:fld id="{A96E3BEB-934B-674B-8E2D-A1B9DCE35E75}" type="slidenum">
              <a:t>‹#›</a:t>
            </a:fld>
            <a:endParaRPr lang="en-GB" dirty="0"/>
          </a:p>
        </p:txBody>
      </p:sp>
    </p:spTree>
    <p:extLst>
      <p:ext uri="{BB962C8B-B14F-4D97-AF65-F5344CB8AC3E}">
        <p14:creationId xmlns:p14="http://schemas.microsoft.com/office/powerpoint/2010/main" val="79188024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1D0D252-4E46-9549-AD2F-9D3F0A4CFED4}"/>
              </a:ext>
            </a:extLst>
          </p:cNvPr>
          <p:cNvSpPr txBox="1">
            <a:spLocks noGrp="1"/>
          </p:cNvSpPr>
          <p:nvPr>
            <p:ph type="dt" sz="half" idx="7"/>
          </p:nvPr>
        </p:nvSpPr>
        <p:spPr/>
        <p:txBody>
          <a:bodyPr/>
          <a:lstStyle>
            <a:lvl1pPr>
              <a:defRPr/>
            </a:lvl1pPr>
          </a:lstStyle>
          <a:p>
            <a:pPr lvl="0"/>
            <a:fld id="{D0EDEDFF-AC0C-7F4F-8889-5A8A57B40D20}" type="datetime1">
              <a:rPr lang="en-GB"/>
              <a:pPr lvl="0"/>
              <a:t>24/07/2025</a:t>
            </a:fld>
            <a:endParaRPr lang="en-GB"/>
          </a:p>
        </p:txBody>
      </p:sp>
      <p:sp>
        <p:nvSpPr>
          <p:cNvPr id="3" name="Footer Placeholder 2">
            <a:extLst>
              <a:ext uri="{FF2B5EF4-FFF2-40B4-BE49-F238E27FC236}">
                <a16:creationId xmlns:a16="http://schemas.microsoft.com/office/drawing/2014/main" id="{12C4324A-7E69-C746-A2CB-E5387595A654}"/>
              </a:ext>
            </a:extLst>
          </p:cNvPr>
          <p:cNvSpPr txBox="1">
            <a:spLocks noGrp="1"/>
          </p:cNvSpPr>
          <p:nvPr>
            <p:ph type="ftr" sz="quarter" idx="9"/>
          </p:nvPr>
        </p:nvSpPr>
        <p:spPr/>
        <p:txBody>
          <a:bodyPr/>
          <a:lstStyle>
            <a:lvl1pPr>
              <a:defRPr/>
            </a:lvl1pPr>
          </a:lstStyle>
          <a:p>
            <a:pPr lvl="0"/>
            <a:endParaRPr lang="en-GB"/>
          </a:p>
        </p:txBody>
      </p:sp>
      <p:sp>
        <p:nvSpPr>
          <p:cNvPr id="4" name="Slide Number Placeholder 3">
            <a:extLst>
              <a:ext uri="{FF2B5EF4-FFF2-40B4-BE49-F238E27FC236}">
                <a16:creationId xmlns:a16="http://schemas.microsoft.com/office/drawing/2014/main" id="{B1F507AF-5A04-8F42-AC73-AB6383C9B2A3}"/>
              </a:ext>
            </a:extLst>
          </p:cNvPr>
          <p:cNvSpPr txBox="1">
            <a:spLocks noGrp="1"/>
          </p:cNvSpPr>
          <p:nvPr>
            <p:ph type="sldNum" sz="quarter" idx="8"/>
          </p:nvPr>
        </p:nvSpPr>
        <p:spPr/>
        <p:txBody>
          <a:bodyPr/>
          <a:lstStyle>
            <a:lvl1pPr>
              <a:defRPr/>
            </a:lvl1pPr>
          </a:lstStyle>
          <a:p>
            <a:pPr lvl="0"/>
            <a:fld id="{51750927-7F2D-C240-A5E9-6C1FBAC57420}" type="slidenum">
              <a:t>‹#›</a:t>
            </a:fld>
            <a:endParaRPr lang="en-GB"/>
          </a:p>
        </p:txBody>
      </p:sp>
    </p:spTree>
    <p:extLst>
      <p:ext uri="{BB962C8B-B14F-4D97-AF65-F5344CB8AC3E}">
        <p14:creationId xmlns:p14="http://schemas.microsoft.com/office/powerpoint/2010/main" val="2517003769"/>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56464-58E0-674F-B5C4-68F46D5C33A2}"/>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Content Placeholder 2">
            <a:extLst>
              <a:ext uri="{FF2B5EF4-FFF2-40B4-BE49-F238E27FC236}">
                <a16:creationId xmlns:a16="http://schemas.microsoft.com/office/drawing/2014/main" id="{909A6C98-3C17-8341-A1BF-DF7B8A8FD123}"/>
              </a:ext>
            </a:extLst>
          </p:cNvPr>
          <p:cNvSpPr txBox="1">
            <a:spLocks noGrp="1"/>
          </p:cNvSpPr>
          <p:nvPr>
            <p:ph idx="1"/>
          </p:nvPr>
        </p:nvSpPr>
        <p:spPr>
          <a:xfrm>
            <a:off x="3887388" y="987429"/>
            <a:ext cx="4629150" cy="4873624"/>
          </a:xfrm>
        </p:spPr>
        <p:txBody>
          <a:bodyPr/>
          <a:lstStyle>
            <a:lvl1pPr>
              <a:defRPr sz="3200"/>
            </a:lvl1pPr>
            <a:lvl2pPr>
              <a:defRPr sz="2800"/>
            </a:lvl2pPr>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A5A6D6D-2103-304A-AB2C-55D481D9CFAC}"/>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AF049D23-6C9A-024F-872D-E8A81D817A20}"/>
              </a:ext>
            </a:extLst>
          </p:cNvPr>
          <p:cNvSpPr txBox="1">
            <a:spLocks noGrp="1"/>
          </p:cNvSpPr>
          <p:nvPr>
            <p:ph type="dt" sz="half" idx="7"/>
          </p:nvPr>
        </p:nvSpPr>
        <p:spPr/>
        <p:txBody>
          <a:bodyPr/>
          <a:lstStyle>
            <a:lvl1pPr>
              <a:defRPr/>
            </a:lvl1pPr>
          </a:lstStyle>
          <a:p>
            <a:pPr lvl="0"/>
            <a:fld id="{AE30DABB-0B6E-304F-9550-9ABE5F9F424D}" type="datetime1">
              <a:rPr lang="en-GB"/>
              <a:pPr lvl="0"/>
              <a:t>24/07/2025</a:t>
            </a:fld>
            <a:endParaRPr lang="en-GB"/>
          </a:p>
        </p:txBody>
      </p:sp>
      <p:sp>
        <p:nvSpPr>
          <p:cNvPr id="6" name="Footer Placeholder 5">
            <a:extLst>
              <a:ext uri="{FF2B5EF4-FFF2-40B4-BE49-F238E27FC236}">
                <a16:creationId xmlns:a16="http://schemas.microsoft.com/office/drawing/2014/main" id="{D4B556E8-512F-B54E-A111-002D46D8213C}"/>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74949D38-8FB6-C448-848E-76AF23C2F56F}"/>
              </a:ext>
            </a:extLst>
          </p:cNvPr>
          <p:cNvSpPr txBox="1">
            <a:spLocks noGrp="1"/>
          </p:cNvSpPr>
          <p:nvPr>
            <p:ph type="sldNum" sz="quarter" idx="8"/>
          </p:nvPr>
        </p:nvSpPr>
        <p:spPr/>
        <p:txBody>
          <a:bodyPr/>
          <a:lstStyle>
            <a:lvl1pPr>
              <a:defRPr/>
            </a:lvl1pPr>
          </a:lstStyle>
          <a:p>
            <a:pPr lvl="0"/>
            <a:fld id="{66E16D99-86D7-D84B-AB41-E17C499F7DD8}" type="slidenum">
              <a:t>‹#›</a:t>
            </a:fld>
            <a:endParaRPr lang="en-GB"/>
          </a:p>
        </p:txBody>
      </p:sp>
    </p:spTree>
    <p:extLst>
      <p:ext uri="{BB962C8B-B14F-4D97-AF65-F5344CB8AC3E}">
        <p14:creationId xmlns:p14="http://schemas.microsoft.com/office/powerpoint/2010/main" val="1259045359"/>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255D1-1B34-284A-8F2E-CD1BF039B2F5}"/>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Picture Placeholder 2">
            <a:extLst>
              <a:ext uri="{FF2B5EF4-FFF2-40B4-BE49-F238E27FC236}">
                <a16:creationId xmlns:a16="http://schemas.microsoft.com/office/drawing/2014/main" id="{0CFD63F8-A5E6-FD49-A733-6F2B1A06DC65}"/>
              </a:ext>
            </a:extLst>
          </p:cNvPr>
          <p:cNvSpPr txBox="1">
            <a:spLocks noGrp="1"/>
          </p:cNvSpPr>
          <p:nvPr>
            <p:ph type="pic" idx="1"/>
          </p:nvPr>
        </p:nvSpPr>
        <p:spPr>
          <a:xfrm>
            <a:off x="3887388" y="987429"/>
            <a:ext cx="4629150" cy="4873624"/>
          </a:xfrm>
        </p:spPr>
        <p:txBody>
          <a:bodyPr/>
          <a:lstStyle>
            <a:lvl1pPr marL="0" indent="0">
              <a:buNone/>
              <a:defRPr sz="3200"/>
            </a:lvl1pPr>
          </a:lstStyle>
          <a:p>
            <a:pPr lvl="0"/>
            <a:r>
              <a:rPr lang="en-US"/>
              <a:t>Click icon to add picture</a:t>
            </a:r>
          </a:p>
        </p:txBody>
      </p:sp>
      <p:sp>
        <p:nvSpPr>
          <p:cNvPr id="4" name="Text Placeholder 3">
            <a:extLst>
              <a:ext uri="{FF2B5EF4-FFF2-40B4-BE49-F238E27FC236}">
                <a16:creationId xmlns:a16="http://schemas.microsoft.com/office/drawing/2014/main" id="{92EB22AA-7C5B-5043-B9E8-457D0E389C95}"/>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D09DD105-3F08-1346-8E26-E453F6B5B73F}"/>
              </a:ext>
            </a:extLst>
          </p:cNvPr>
          <p:cNvSpPr txBox="1">
            <a:spLocks noGrp="1"/>
          </p:cNvSpPr>
          <p:nvPr>
            <p:ph type="dt" sz="half" idx="7"/>
          </p:nvPr>
        </p:nvSpPr>
        <p:spPr/>
        <p:txBody>
          <a:bodyPr/>
          <a:lstStyle>
            <a:lvl1pPr>
              <a:defRPr/>
            </a:lvl1pPr>
          </a:lstStyle>
          <a:p>
            <a:pPr lvl="0"/>
            <a:fld id="{4AA22A8D-5BDE-9343-87D1-E8DA7296233A}" type="datetime1">
              <a:rPr lang="en-GB"/>
              <a:pPr lvl="0"/>
              <a:t>24/07/2025</a:t>
            </a:fld>
            <a:endParaRPr lang="en-GB"/>
          </a:p>
        </p:txBody>
      </p:sp>
      <p:sp>
        <p:nvSpPr>
          <p:cNvPr id="6" name="Footer Placeholder 5">
            <a:extLst>
              <a:ext uri="{FF2B5EF4-FFF2-40B4-BE49-F238E27FC236}">
                <a16:creationId xmlns:a16="http://schemas.microsoft.com/office/drawing/2014/main" id="{6B0DE3BD-7C76-4941-B2F7-89AB728F6DC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3846F4DC-14BE-024B-BD40-67587FBAEA97}"/>
              </a:ext>
            </a:extLst>
          </p:cNvPr>
          <p:cNvSpPr txBox="1">
            <a:spLocks noGrp="1"/>
          </p:cNvSpPr>
          <p:nvPr>
            <p:ph type="sldNum" sz="quarter" idx="8"/>
          </p:nvPr>
        </p:nvSpPr>
        <p:spPr/>
        <p:txBody>
          <a:bodyPr/>
          <a:lstStyle>
            <a:lvl1pPr>
              <a:defRPr/>
            </a:lvl1pPr>
          </a:lstStyle>
          <a:p>
            <a:pPr lvl="0"/>
            <a:fld id="{8D2AA4D0-C5D5-2B4A-9CDF-FF6C2AB72FA9}" type="slidenum">
              <a:t>‹#›</a:t>
            </a:fld>
            <a:endParaRPr lang="en-GB"/>
          </a:p>
        </p:txBody>
      </p:sp>
    </p:spTree>
    <p:extLst>
      <p:ext uri="{BB962C8B-B14F-4D97-AF65-F5344CB8AC3E}">
        <p14:creationId xmlns:p14="http://schemas.microsoft.com/office/powerpoint/2010/main" val="3777977252"/>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491409-04A2-8E42-B337-45743D40D980}"/>
              </a:ext>
            </a:extLst>
          </p:cNvPr>
          <p:cNvSpPr txBox="1">
            <a:spLocks noGrp="1"/>
          </p:cNvSpPr>
          <p:nvPr>
            <p:ph type="title"/>
          </p:nvPr>
        </p:nvSpPr>
        <p:spPr/>
        <p:txBody>
          <a:bodyPr/>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676730AC-F73B-6144-A5AE-B3F8AB049288}"/>
              </a:ext>
            </a:extLst>
          </p:cNvPr>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217EF2-26AC-D547-8509-DDB5BBDB6C0E}"/>
              </a:ext>
            </a:extLst>
          </p:cNvPr>
          <p:cNvSpPr txBox="1">
            <a:spLocks noGrp="1"/>
          </p:cNvSpPr>
          <p:nvPr>
            <p:ph type="dt" sz="half" idx="7"/>
          </p:nvPr>
        </p:nvSpPr>
        <p:spPr/>
        <p:txBody>
          <a:bodyPr/>
          <a:lstStyle>
            <a:lvl1pPr>
              <a:defRPr/>
            </a:lvl1pPr>
          </a:lstStyle>
          <a:p>
            <a:pPr lvl="0"/>
            <a:fld id="{C15A769E-73E9-BE47-A2A4-5786B29B8C25}" type="datetime1">
              <a:rPr lang="en-GB"/>
              <a:pPr lvl="0"/>
              <a:t>24/07/2025</a:t>
            </a:fld>
            <a:endParaRPr lang="en-GB"/>
          </a:p>
        </p:txBody>
      </p:sp>
      <p:sp>
        <p:nvSpPr>
          <p:cNvPr id="5" name="Footer Placeholder 4">
            <a:extLst>
              <a:ext uri="{FF2B5EF4-FFF2-40B4-BE49-F238E27FC236}">
                <a16:creationId xmlns:a16="http://schemas.microsoft.com/office/drawing/2014/main" id="{9115FB51-B36A-244D-8A29-C1BF9F54ABF8}"/>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4C08A6F8-BD0C-1F4A-A122-740A8F42D1E9}"/>
              </a:ext>
            </a:extLst>
          </p:cNvPr>
          <p:cNvSpPr txBox="1">
            <a:spLocks noGrp="1"/>
          </p:cNvSpPr>
          <p:nvPr>
            <p:ph type="sldNum" sz="quarter" idx="8"/>
          </p:nvPr>
        </p:nvSpPr>
        <p:spPr/>
        <p:txBody>
          <a:bodyPr/>
          <a:lstStyle>
            <a:lvl1pPr>
              <a:defRPr/>
            </a:lvl1pPr>
          </a:lstStyle>
          <a:p>
            <a:pPr lvl="0"/>
            <a:fld id="{6A886C09-B1D9-784B-8334-024A99458539}" type="slidenum">
              <a:t>‹#›</a:t>
            </a:fld>
            <a:endParaRPr lang="en-GB"/>
          </a:p>
        </p:txBody>
      </p:sp>
    </p:spTree>
    <p:extLst>
      <p:ext uri="{BB962C8B-B14F-4D97-AF65-F5344CB8AC3E}">
        <p14:creationId xmlns:p14="http://schemas.microsoft.com/office/powerpoint/2010/main" val="1412675987"/>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3AD2A9F-2CD1-994C-9A41-6B01E23E65E4}"/>
              </a:ext>
            </a:extLst>
          </p:cNvPr>
          <p:cNvSpPr txBox="1">
            <a:spLocks noGrp="1"/>
          </p:cNvSpPr>
          <p:nvPr>
            <p:ph type="title" orient="vert"/>
          </p:nvPr>
        </p:nvSpPr>
        <p:spPr>
          <a:xfrm>
            <a:off x="6543678" y="365127"/>
            <a:ext cx="1971674" cy="5811839"/>
          </a:xfrm>
        </p:spPr>
        <p:txBody>
          <a:bodyPr vert="eaVert"/>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7BBEDB17-3BB6-6246-B3A0-3F73E35DCC3F}"/>
              </a:ext>
            </a:extLst>
          </p:cNvPr>
          <p:cNvSpPr txBox="1">
            <a:spLocks noGrp="1"/>
          </p:cNvSpPr>
          <p:nvPr>
            <p:ph type="body" orient="vert" idx="1"/>
          </p:nvPr>
        </p:nvSpPr>
        <p:spPr>
          <a:xfrm>
            <a:off x="628652" y="365127"/>
            <a:ext cx="5800722" cy="5811839"/>
          </a:xfrm>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42708D1-B326-6346-9572-DF93ECBAECA7}"/>
              </a:ext>
            </a:extLst>
          </p:cNvPr>
          <p:cNvSpPr txBox="1">
            <a:spLocks noGrp="1"/>
          </p:cNvSpPr>
          <p:nvPr>
            <p:ph type="dt" sz="half" idx="7"/>
          </p:nvPr>
        </p:nvSpPr>
        <p:spPr/>
        <p:txBody>
          <a:bodyPr/>
          <a:lstStyle>
            <a:lvl1pPr>
              <a:defRPr/>
            </a:lvl1pPr>
          </a:lstStyle>
          <a:p>
            <a:pPr lvl="0"/>
            <a:fld id="{A90C4FD3-39C7-C141-A0DF-7763703D40CC}" type="datetime1">
              <a:rPr lang="en-GB"/>
              <a:pPr lvl="0"/>
              <a:t>24/07/2025</a:t>
            </a:fld>
            <a:endParaRPr lang="en-GB"/>
          </a:p>
        </p:txBody>
      </p:sp>
      <p:sp>
        <p:nvSpPr>
          <p:cNvPr id="5" name="Footer Placeholder 4">
            <a:extLst>
              <a:ext uri="{FF2B5EF4-FFF2-40B4-BE49-F238E27FC236}">
                <a16:creationId xmlns:a16="http://schemas.microsoft.com/office/drawing/2014/main" id="{8CD3DD73-A27E-C844-8EC7-D0D61474311F}"/>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587BE826-6522-0D46-BA8E-7BAA1E7256DB}"/>
              </a:ext>
            </a:extLst>
          </p:cNvPr>
          <p:cNvSpPr txBox="1">
            <a:spLocks noGrp="1"/>
          </p:cNvSpPr>
          <p:nvPr>
            <p:ph type="sldNum" sz="quarter" idx="8"/>
          </p:nvPr>
        </p:nvSpPr>
        <p:spPr/>
        <p:txBody>
          <a:bodyPr/>
          <a:lstStyle>
            <a:lvl1pPr>
              <a:defRPr/>
            </a:lvl1pPr>
          </a:lstStyle>
          <a:p>
            <a:pPr lvl="0"/>
            <a:fld id="{E4654FA7-C5CE-B944-9F7D-776EA022700C}" type="slidenum">
              <a:t>‹#›</a:t>
            </a:fld>
            <a:endParaRPr lang="en-GB"/>
          </a:p>
        </p:txBody>
      </p:sp>
    </p:spTree>
    <p:extLst>
      <p:ext uri="{BB962C8B-B14F-4D97-AF65-F5344CB8AC3E}">
        <p14:creationId xmlns:p14="http://schemas.microsoft.com/office/powerpoint/2010/main" val="121052516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0B59EE-E76E-774D-877D-0C622253CD7A}"/>
              </a:ext>
            </a:extLst>
          </p:cNvPr>
          <p:cNvSpPr txBox="1">
            <a:spLocks noGrp="1"/>
          </p:cNvSpPr>
          <p:nvPr>
            <p:ph type="title"/>
          </p:nvPr>
        </p:nvSpPr>
        <p:spPr>
          <a:xfrm>
            <a:off x="685800" y="1122360"/>
            <a:ext cx="7772397" cy="2387599"/>
          </a:xfrm>
        </p:spPr>
        <p:txBody>
          <a:bodyPr anchor="b" anchorCtr="1"/>
          <a:lstStyle>
            <a:lvl1pPr algn="ctr">
              <a:defRPr sz="3375"/>
            </a:lvl1pPr>
          </a:lstStyle>
          <a:p>
            <a:pPr lvl="0"/>
            <a:r>
              <a:rPr lang="en-US"/>
              <a:t>Click to edit Master title style</a:t>
            </a:r>
          </a:p>
        </p:txBody>
      </p:sp>
      <p:sp>
        <p:nvSpPr>
          <p:cNvPr id="3" name="Subtitle 2">
            <a:extLst>
              <a:ext uri="{FF2B5EF4-FFF2-40B4-BE49-F238E27FC236}">
                <a16:creationId xmlns:a16="http://schemas.microsoft.com/office/drawing/2014/main" id="{CAF847BC-11ED-0F47-83C2-169E7767F6D2}"/>
              </a:ext>
            </a:extLst>
          </p:cNvPr>
          <p:cNvSpPr txBox="1">
            <a:spLocks noGrp="1"/>
          </p:cNvSpPr>
          <p:nvPr>
            <p:ph type="subTitle" idx="4294967295"/>
          </p:nvPr>
        </p:nvSpPr>
        <p:spPr>
          <a:xfrm>
            <a:off x="1143002" y="3602041"/>
            <a:ext cx="6858000" cy="1655761"/>
          </a:xfrm>
        </p:spPr>
        <p:txBody>
          <a:bodyPr anchorCtr="1"/>
          <a:lstStyle>
            <a:lvl1pPr marL="0" indent="0" algn="ctr">
              <a:buNone/>
              <a:defRPr sz="1350"/>
            </a:lvl1pPr>
          </a:lstStyle>
          <a:p>
            <a:pPr lvl="0"/>
            <a:r>
              <a:rPr lang="en-US"/>
              <a:t>Click to edit Master subtitle style</a:t>
            </a:r>
          </a:p>
        </p:txBody>
      </p:sp>
      <p:sp>
        <p:nvSpPr>
          <p:cNvPr id="4" name="Date Placeholder 3">
            <a:extLst>
              <a:ext uri="{FF2B5EF4-FFF2-40B4-BE49-F238E27FC236}">
                <a16:creationId xmlns:a16="http://schemas.microsoft.com/office/drawing/2014/main" id="{369D880D-FB0D-E140-B359-314895257B6A}"/>
              </a:ext>
            </a:extLst>
          </p:cNvPr>
          <p:cNvSpPr txBox="1">
            <a:spLocks noGrp="1"/>
          </p:cNvSpPr>
          <p:nvPr>
            <p:ph type="dt" sz="half" idx="7"/>
          </p:nvPr>
        </p:nvSpPr>
        <p:spPr/>
        <p:txBody>
          <a:bodyPr/>
          <a:lstStyle>
            <a:lvl1pPr>
              <a:defRPr/>
            </a:lvl1pPr>
          </a:lstStyle>
          <a:p>
            <a:pPr lvl="0"/>
            <a:fld id="{E830DC3A-F044-C446-B1EA-9515B3FEBCDB}" type="datetime1">
              <a:rPr lang="en-GB"/>
              <a:pPr lvl="0"/>
              <a:t>24/07/2025</a:t>
            </a:fld>
            <a:endParaRPr lang="en-GB"/>
          </a:p>
        </p:txBody>
      </p:sp>
      <p:sp>
        <p:nvSpPr>
          <p:cNvPr id="5" name="Footer Placeholder 4">
            <a:extLst>
              <a:ext uri="{FF2B5EF4-FFF2-40B4-BE49-F238E27FC236}">
                <a16:creationId xmlns:a16="http://schemas.microsoft.com/office/drawing/2014/main" id="{60E72440-CA0E-9C4C-B264-C94F78A5D22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F5C4BB2C-3DC1-4144-8312-5172C1ECDAE3}"/>
              </a:ext>
            </a:extLst>
          </p:cNvPr>
          <p:cNvSpPr txBox="1">
            <a:spLocks noGrp="1"/>
          </p:cNvSpPr>
          <p:nvPr>
            <p:ph type="sldNum" sz="quarter" idx="8"/>
          </p:nvPr>
        </p:nvSpPr>
        <p:spPr/>
        <p:txBody>
          <a:bodyPr/>
          <a:lstStyle>
            <a:lvl1pPr>
              <a:defRPr/>
            </a:lvl1pPr>
          </a:lstStyle>
          <a:p>
            <a:pPr lvl="0"/>
            <a:fld id="{199A6759-9230-D84D-BD25-EA0463DD175D}" type="slidenum">
              <a:t>‹#›</a:t>
            </a:fld>
            <a:endParaRPr lang="en-GB"/>
          </a:p>
        </p:txBody>
      </p:sp>
    </p:spTree>
    <p:extLst>
      <p:ext uri="{BB962C8B-B14F-4D97-AF65-F5344CB8AC3E}">
        <p14:creationId xmlns:p14="http://schemas.microsoft.com/office/powerpoint/2010/main" val="2704103820"/>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24/07/2025</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5" name="TextShape 2">
            <a:extLst>
              <a:ext uri="{FF2B5EF4-FFF2-40B4-BE49-F238E27FC236}">
                <a16:creationId xmlns:a16="http://schemas.microsoft.com/office/drawing/2014/main" id="{64B22F08-0876-5047-B022-A5C71C68CF41}"/>
              </a:ext>
            </a:extLst>
          </p:cNvPr>
          <p:cNvSpPr txBox="1"/>
          <p:nvPr/>
        </p:nvSpPr>
        <p:spPr>
          <a:xfrm>
            <a:off x="1364735" y="1648366"/>
            <a:ext cx="6414527" cy="1413865"/>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For more information on the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Primary Science Teaching Trust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and access to a large selection of PSTT resources, visit our website:</a:t>
            </a:r>
          </a:p>
        </p:txBody>
      </p:sp>
      <p:pic>
        <p:nvPicPr>
          <p:cNvPr id="6" name="Picture 10">
            <a:hlinkClick r:id="rId2"/>
            <a:extLst>
              <a:ext uri="{FF2B5EF4-FFF2-40B4-BE49-F238E27FC236}">
                <a16:creationId xmlns:a16="http://schemas.microsoft.com/office/drawing/2014/main" id="{647288EE-A0FD-FE4D-A5F5-30772634FCA6}"/>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464681" y="395364"/>
            <a:ext cx="2214638" cy="982069"/>
          </a:xfrm>
          <a:prstGeom prst="rect">
            <a:avLst/>
          </a:prstGeom>
          <a:noFill/>
          <a:ln cap="flat">
            <a:noFill/>
          </a:ln>
        </p:spPr>
      </p:pic>
      <p:sp>
        <p:nvSpPr>
          <p:cNvPr id="11" name="TextBox 12">
            <a:extLst>
              <a:ext uri="{FF2B5EF4-FFF2-40B4-BE49-F238E27FC236}">
                <a16:creationId xmlns:a16="http://schemas.microsoft.com/office/drawing/2014/main" id="{2A26FEFF-2451-1147-9415-12116348CC69}"/>
              </a:ext>
            </a:extLst>
          </p:cNvPr>
          <p:cNvSpPr txBox="1"/>
          <p:nvPr/>
        </p:nvSpPr>
        <p:spPr>
          <a:xfrm>
            <a:off x="3107672" y="4318401"/>
            <a:ext cx="2928654"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/PrimaryScienceTeachingTrust</a:t>
            </a:r>
          </a:p>
        </p:txBody>
      </p:sp>
      <p:sp>
        <p:nvSpPr>
          <p:cNvPr id="12" name="TextBox 13">
            <a:extLst>
              <a:ext uri="{FF2B5EF4-FFF2-40B4-BE49-F238E27FC236}">
                <a16:creationId xmlns:a16="http://schemas.microsoft.com/office/drawing/2014/main" id="{C2F8C0A5-22FA-0647-881A-5C477BE314BC}"/>
              </a:ext>
            </a:extLst>
          </p:cNvPr>
          <p:cNvSpPr txBox="1"/>
          <p:nvPr/>
        </p:nvSpPr>
        <p:spPr>
          <a:xfrm>
            <a:off x="2716514" y="3381313"/>
            <a:ext cx="3710971" cy="484748"/>
          </a:xfrm>
          <a:prstGeom prst="rect">
            <a:avLst/>
          </a:prstGeom>
          <a:noFill/>
          <a:ln cap="flat">
            <a:noFill/>
          </a:ln>
        </p:spPr>
        <p:txBody>
          <a:bodyPr vert="horz" wrap="square" lIns="68580" tIns="34290" rIns="68580" bIns="34290" anchor="t" anchorCtr="0" compatLnSpc="1">
            <a:sp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700" b="1" i="0" u="none" strike="noStrike" kern="1200" cap="none" spc="0" baseline="0">
                <a:solidFill>
                  <a:srgbClr val="3EB1C8"/>
                </a:solidFill>
                <a:uFillTx/>
                <a:latin typeface="Plus Jakarta Sans ExtraBold" pitchFamily="2" charset="0"/>
                <a:cs typeface="Plus Jakarta Sans ExtraBold" pitchFamily="2" charset="0"/>
              </a:rPr>
              <a:t>www.pstt.</a:t>
            </a:r>
            <a:r>
              <a:rPr lang="en-GB" sz="2400" b="1" i="0" u="none" strike="noStrike" kern="1200" cap="none" spc="0" baseline="0">
                <a:solidFill>
                  <a:srgbClr val="3EB1C8"/>
                </a:solidFill>
                <a:uFillTx/>
                <a:latin typeface="Plus Jakarta Sans ExtraBold" pitchFamily="2" charset="0"/>
                <a:cs typeface="Plus Jakarta Sans ExtraBold" pitchFamily="2" charset="0"/>
              </a:rPr>
              <a:t>org</a:t>
            </a:r>
            <a:r>
              <a:rPr lang="en-GB" sz="2700" b="1" i="0" u="none" strike="noStrike" kern="1200" cap="none" spc="0" baseline="0">
                <a:solidFill>
                  <a:srgbClr val="3EB1C8"/>
                </a:solidFill>
                <a:uFillTx/>
                <a:latin typeface="Plus Jakarta Sans ExtraBold" pitchFamily="2" charset="0"/>
                <a:cs typeface="Plus Jakarta Sans ExtraBold" pitchFamily="2" charset="0"/>
              </a:rPr>
              <a:t>.uk</a:t>
            </a:r>
          </a:p>
        </p:txBody>
      </p:sp>
      <p:sp>
        <p:nvSpPr>
          <p:cNvPr id="13" name="TextBox 14">
            <a:extLst>
              <a:ext uri="{FF2B5EF4-FFF2-40B4-BE49-F238E27FC236}">
                <a16:creationId xmlns:a16="http://schemas.microsoft.com/office/drawing/2014/main" id="{72AB690D-0FB4-F444-A6E2-5E7C349AD672}"/>
              </a:ext>
            </a:extLst>
          </p:cNvPr>
          <p:cNvSpPr txBox="1"/>
          <p:nvPr/>
        </p:nvSpPr>
        <p:spPr>
          <a:xfrm>
            <a:off x="3802326" y="4960065"/>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0" name="TextBox 14">
            <a:extLst>
              <a:ext uri="{FF2B5EF4-FFF2-40B4-BE49-F238E27FC236}">
                <a16:creationId xmlns:a16="http://schemas.microsoft.com/office/drawing/2014/main" id="{4D0AB3AE-3DF9-F268-610C-DF04A3F3C68D}"/>
              </a:ext>
            </a:extLst>
          </p:cNvPr>
          <p:cNvSpPr txBox="1"/>
          <p:nvPr userDrawn="1"/>
        </p:nvSpPr>
        <p:spPr>
          <a:xfrm>
            <a:off x="3802325" y="5663976"/>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2" name="Picture 21" descr="Logo, icon&#10;&#10;Description automatically generated">
            <a:extLst>
              <a:ext uri="{FF2B5EF4-FFF2-40B4-BE49-F238E27FC236}">
                <a16:creationId xmlns:a16="http://schemas.microsoft.com/office/drawing/2014/main" id="{EF4680C9-B2F9-8014-9265-64A0DD0FB90F}"/>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2796781" y="4313324"/>
            <a:ext cx="328475" cy="305159"/>
          </a:xfrm>
          <a:prstGeom prst="rect">
            <a:avLst/>
          </a:prstGeom>
        </p:spPr>
      </p:pic>
      <p:pic>
        <p:nvPicPr>
          <p:cNvPr id="28" name="Picture 27" descr="Logo, icon&#10;&#10;Description automatically generated">
            <a:extLst>
              <a:ext uri="{FF2B5EF4-FFF2-40B4-BE49-F238E27FC236}">
                <a16:creationId xmlns:a16="http://schemas.microsoft.com/office/drawing/2014/main" id="{3FC6947C-D447-ECAD-853A-ACD9E0E9EFFC}"/>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3464681" y="4943688"/>
            <a:ext cx="367388" cy="327995"/>
          </a:xfrm>
          <a:prstGeom prst="rect">
            <a:avLst/>
          </a:prstGeom>
        </p:spPr>
      </p:pic>
      <p:pic>
        <p:nvPicPr>
          <p:cNvPr id="30" name="Picture 29" descr="Logo, icon&#10;&#10;Description automatically generated">
            <a:extLst>
              <a:ext uri="{FF2B5EF4-FFF2-40B4-BE49-F238E27FC236}">
                <a16:creationId xmlns:a16="http://schemas.microsoft.com/office/drawing/2014/main" id="{E13A77D6-6069-57D1-B192-472352667CD6}"/>
              </a:ext>
            </a:extLst>
          </p:cNvPr>
          <p:cNvPicPr>
            <a:picLocks noChangeAspect="1"/>
          </p:cNvPicPr>
          <p:nvPr userDrawn="1"/>
        </p:nvPicPr>
        <p:blipFill rotWithShape="1">
          <a:blip r:embed="rId6" cstate="screen">
            <a:extLst>
              <a:ext uri="{28A0092B-C50C-407E-A947-70E740481C1C}">
                <a14:useLocalDpi xmlns:a14="http://schemas.microsoft.com/office/drawing/2010/main"/>
              </a:ext>
            </a:extLst>
          </a:blip>
          <a:srcRect/>
          <a:stretch/>
        </p:blipFill>
        <p:spPr>
          <a:xfrm>
            <a:off x="3464682" y="5613264"/>
            <a:ext cx="366788" cy="340753"/>
          </a:xfrm>
          <a:prstGeom prst="rect">
            <a:avLst/>
          </a:prstGeom>
        </p:spPr>
      </p:pic>
    </p:spTree>
    <p:extLst>
      <p:ext uri="{BB962C8B-B14F-4D97-AF65-F5344CB8AC3E}">
        <p14:creationId xmlns:p14="http://schemas.microsoft.com/office/powerpoint/2010/main" val="1157456937"/>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Additional 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24/07/2025</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7" name="TextShape 1">
            <a:extLst>
              <a:ext uri="{FF2B5EF4-FFF2-40B4-BE49-F238E27FC236}">
                <a16:creationId xmlns:a16="http://schemas.microsoft.com/office/drawing/2014/main" id="{6E4C3CBC-6C18-7040-8623-B217E9734E3E}"/>
              </a:ext>
            </a:extLst>
          </p:cNvPr>
          <p:cNvSpPr txBox="1"/>
          <p:nvPr/>
        </p:nvSpPr>
        <p:spPr>
          <a:xfrm>
            <a:off x="694277" y="2333743"/>
            <a:ext cx="3562457" cy="77586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1" baseline="0">
                <a:solidFill>
                  <a:srgbClr val="404040"/>
                </a:solidFill>
                <a:uFillTx/>
                <a:latin typeface="Plus Jakarta Sans Medium" pitchFamily="2" charset="0"/>
                <a:cs typeface="Plus Jakarta Sans Medium" pitchFamily="2" charset="0"/>
              </a:rPr>
              <a:t>We provide links to excellent resources for teachers, children and families on our Wow Science website:</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8" name="Picture 6">
            <a:hlinkClick r:id="rId2"/>
            <a:extLst>
              <a:ext uri="{FF2B5EF4-FFF2-40B4-BE49-F238E27FC236}">
                <a16:creationId xmlns:a16="http://schemas.microsoft.com/office/drawing/2014/main" id="{93B76ABD-1C66-DD4F-A7BE-3A051B5E85A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716885" y="1388620"/>
            <a:ext cx="1298699" cy="706861"/>
          </a:xfrm>
          <a:prstGeom prst="rect">
            <a:avLst/>
          </a:prstGeom>
          <a:noFill/>
          <a:ln cap="flat">
            <a:noFill/>
          </a:ln>
        </p:spPr>
      </p:pic>
      <p:sp>
        <p:nvSpPr>
          <p:cNvPr id="15" name="TextBox 18">
            <a:extLst>
              <a:ext uri="{FF2B5EF4-FFF2-40B4-BE49-F238E27FC236}">
                <a16:creationId xmlns:a16="http://schemas.microsoft.com/office/drawing/2014/main" id="{8D99BDFA-7100-944E-9FC8-EA24C06826B3}"/>
              </a:ext>
            </a:extLst>
          </p:cNvPr>
          <p:cNvSpPr txBox="1"/>
          <p:nvPr/>
        </p:nvSpPr>
        <p:spPr>
          <a:xfrm>
            <a:off x="483262" y="3346249"/>
            <a:ext cx="3984487"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www.wowscience.co.uk</a:t>
            </a:r>
          </a:p>
        </p:txBody>
      </p:sp>
      <p:sp>
        <p:nvSpPr>
          <p:cNvPr id="18" name="TextBox 21">
            <a:extLst>
              <a:ext uri="{FF2B5EF4-FFF2-40B4-BE49-F238E27FC236}">
                <a16:creationId xmlns:a16="http://schemas.microsoft.com/office/drawing/2014/main" id="{62807E40-9599-224E-A230-8BFBD09BB13B}"/>
              </a:ext>
            </a:extLst>
          </p:cNvPr>
          <p:cNvSpPr txBox="1"/>
          <p:nvPr/>
        </p:nvSpPr>
        <p:spPr>
          <a:xfrm>
            <a:off x="1876665" y="4021475"/>
            <a:ext cx="1197679"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19" name="TextBox 22">
            <a:extLst>
              <a:ext uri="{FF2B5EF4-FFF2-40B4-BE49-F238E27FC236}">
                <a16:creationId xmlns:a16="http://schemas.microsoft.com/office/drawing/2014/main" id="{4748830D-8BF8-984D-BCBC-2EBF818FCF58}"/>
              </a:ext>
            </a:extLst>
          </p:cNvPr>
          <p:cNvSpPr txBox="1"/>
          <p:nvPr/>
        </p:nvSpPr>
        <p:spPr>
          <a:xfrm>
            <a:off x="1755052" y="4784882"/>
            <a:ext cx="1440903"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WowScienceHQ</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31" name="Picture 30" descr="Logo, icon&#10;&#10;Description automatically generated">
            <a:extLst>
              <a:ext uri="{FF2B5EF4-FFF2-40B4-BE49-F238E27FC236}">
                <a16:creationId xmlns:a16="http://schemas.microsoft.com/office/drawing/2014/main" id="{0777EE02-2C37-4CB9-A59B-E9A752DBC578}"/>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1548190" y="3997505"/>
            <a:ext cx="328475" cy="305159"/>
          </a:xfrm>
          <a:prstGeom prst="rect">
            <a:avLst/>
          </a:prstGeom>
        </p:spPr>
      </p:pic>
      <p:pic>
        <p:nvPicPr>
          <p:cNvPr id="32" name="Picture 31" descr="Logo, icon&#10;&#10;Description automatically generated">
            <a:extLst>
              <a:ext uri="{FF2B5EF4-FFF2-40B4-BE49-F238E27FC236}">
                <a16:creationId xmlns:a16="http://schemas.microsoft.com/office/drawing/2014/main" id="{93AB0F20-DCF1-6666-3495-D41F7D388BE4}"/>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1387665" y="4747842"/>
            <a:ext cx="367388" cy="327995"/>
          </a:xfrm>
          <a:prstGeom prst="rect">
            <a:avLst/>
          </a:prstGeom>
        </p:spPr>
      </p:pic>
      <p:sp>
        <p:nvSpPr>
          <p:cNvPr id="10" name="TextShape 1">
            <a:extLst>
              <a:ext uri="{FF2B5EF4-FFF2-40B4-BE49-F238E27FC236}">
                <a16:creationId xmlns:a16="http://schemas.microsoft.com/office/drawing/2014/main" id="{F1D70FCA-6DF1-3DBE-DB7F-487D6607B217}"/>
              </a:ext>
            </a:extLst>
          </p:cNvPr>
          <p:cNvSpPr txBox="1"/>
          <p:nvPr userDrawn="1"/>
        </p:nvSpPr>
        <p:spPr>
          <a:xfrm>
            <a:off x="4917462" y="2333818"/>
            <a:ext cx="3532261" cy="79248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1" baseline="0">
                <a:solidFill>
                  <a:srgbClr val="404040"/>
                </a:solidFill>
                <a:uFillTx/>
                <a:latin typeface="Plus Jakarta Sans Medium" pitchFamily="2" charset="0"/>
                <a:cs typeface="Plus Jakarta Sans Medium" pitchFamily="2" charset="0"/>
              </a:rPr>
              <a:t>Making science enjoyable with 600+ activities, tips for the classroom and planning support videos:</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17" name="Picture 16" descr="Shape&#10;&#10;Description automatically generated with low confidence">
            <a:hlinkClick r:id="rId6"/>
            <a:extLst>
              <a:ext uri="{FF2B5EF4-FFF2-40B4-BE49-F238E27FC236}">
                <a16:creationId xmlns:a16="http://schemas.microsoft.com/office/drawing/2014/main" id="{5C3A63A3-DE03-66C0-C42E-4A4EE7E86E49}"/>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5516524" y="1417998"/>
            <a:ext cx="2334140" cy="754345"/>
          </a:xfrm>
          <a:prstGeom prst="rect">
            <a:avLst/>
          </a:prstGeom>
        </p:spPr>
      </p:pic>
      <p:sp>
        <p:nvSpPr>
          <p:cNvPr id="21" name="TextBox 18">
            <a:extLst>
              <a:ext uri="{FF2B5EF4-FFF2-40B4-BE49-F238E27FC236}">
                <a16:creationId xmlns:a16="http://schemas.microsoft.com/office/drawing/2014/main" id="{F7C52AC2-8106-D1F3-75BA-B607B11BC952}"/>
              </a:ext>
            </a:extLst>
          </p:cNvPr>
          <p:cNvSpPr txBox="1"/>
          <p:nvPr userDrawn="1"/>
        </p:nvSpPr>
        <p:spPr>
          <a:xfrm>
            <a:off x="5218368" y="3346249"/>
            <a:ext cx="2930448"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www.explorify.uk</a:t>
            </a:r>
          </a:p>
        </p:txBody>
      </p:sp>
      <p:sp>
        <p:nvSpPr>
          <p:cNvPr id="23" name="TextBox 21">
            <a:extLst>
              <a:ext uri="{FF2B5EF4-FFF2-40B4-BE49-F238E27FC236}">
                <a16:creationId xmlns:a16="http://schemas.microsoft.com/office/drawing/2014/main" id="{E1D1FE86-F89E-AAA6-A42B-049D16B7FC93}"/>
              </a:ext>
            </a:extLst>
          </p:cNvPr>
          <p:cNvSpPr txBox="1"/>
          <p:nvPr userDrawn="1"/>
        </p:nvSpPr>
        <p:spPr>
          <a:xfrm>
            <a:off x="5948046" y="4784882"/>
            <a:ext cx="1704128"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6" name="TextBox 21">
            <a:extLst>
              <a:ext uri="{FF2B5EF4-FFF2-40B4-BE49-F238E27FC236}">
                <a16:creationId xmlns:a16="http://schemas.microsoft.com/office/drawing/2014/main" id="{0A62EBA9-3177-60FF-7001-A671D4BD08F0}"/>
              </a:ext>
            </a:extLst>
          </p:cNvPr>
          <p:cNvSpPr txBox="1"/>
          <p:nvPr userDrawn="1"/>
        </p:nvSpPr>
        <p:spPr>
          <a:xfrm>
            <a:off x="5963141" y="4016407"/>
            <a:ext cx="1440902"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ExplorifySchools</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7" name="Picture 26" descr="Logo, icon&#10;&#10;Description automatically generated">
            <a:extLst>
              <a:ext uri="{FF2B5EF4-FFF2-40B4-BE49-F238E27FC236}">
                <a16:creationId xmlns:a16="http://schemas.microsoft.com/office/drawing/2014/main" id="{80D89549-C149-C340-B5D8-CC24186C98C7}"/>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5658955" y="4003615"/>
            <a:ext cx="328475" cy="305159"/>
          </a:xfrm>
          <a:prstGeom prst="rect">
            <a:avLst/>
          </a:prstGeom>
        </p:spPr>
      </p:pic>
      <p:pic>
        <p:nvPicPr>
          <p:cNvPr id="29" name="Picture 28" descr="Logo, icon&#10;&#10;Description automatically generated">
            <a:extLst>
              <a:ext uri="{FF2B5EF4-FFF2-40B4-BE49-F238E27FC236}">
                <a16:creationId xmlns:a16="http://schemas.microsoft.com/office/drawing/2014/main" id="{366850AE-3405-2353-7F75-16AD34477A73}"/>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5595271" y="4743862"/>
            <a:ext cx="367388" cy="327995"/>
          </a:xfrm>
          <a:prstGeom prst="rect">
            <a:avLst/>
          </a:prstGeom>
        </p:spPr>
      </p:pic>
    </p:spTree>
    <p:extLst>
      <p:ext uri="{BB962C8B-B14F-4D97-AF65-F5344CB8AC3E}">
        <p14:creationId xmlns:p14="http://schemas.microsoft.com/office/powerpoint/2010/main" val="1602719098"/>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PSTT Fre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A49862C-98D2-2243-84DE-44287EE27588}"/>
              </a:ext>
            </a:extLst>
          </p:cNvPr>
          <p:cNvSpPr txBox="1">
            <a:spLocks noGrp="1"/>
          </p:cNvSpPr>
          <p:nvPr>
            <p:ph type="dt" sz="half" idx="7"/>
          </p:nvPr>
        </p:nvSpPr>
        <p:spPr/>
        <p:txBody>
          <a:bodyPr/>
          <a:lstStyle>
            <a:lvl1pPr>
              <a:defRPr/>
            </a:lvl1pPr>
          </a:lstStyle>
          <a:p>
            <a:pPr lvl="0"/>
            <a:fld id="{A6D1B722-E120-EB49-8513-51888905CEEA}" type="datetime1">
              <a:rPr lang="en-GB"/>
              <a:pPr lvl="0"/>
              <a:t>24/07/2025</a:t>
            </a:fld>
            <a:endParaRPr lang="en-GB"/>
          </a:p>
        </p:txBody>
      </p:sp>
      <p:sp>
        <p:nvSpPr>
          <p:cNvPr id="3" name="Footer Placeholder 3">
            <a:extLst>
              <a:ext uri="{FF2B5EF4-FFF2-40B4-BE49-F238E27FC236}">
                <a16:creationId xmlns:a16="http://schemas.microsoft.com/office/drawing/2014/main" id="{1E560A03-DCCD-BF46-BEEA-B255F19FF2A5}"/>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39E19BED-0771-9043-A162-79676D5B765B}"/>
              </a:ext>
            </a:extLst>
          </p:cNvPr>
          <p:cNvSpPr txBox="1">
            <a:spLocks noGrp="1"/>
          </p:cNvSpPr>
          <p:nvPr>
            <p:ph type="sldNum" sz="quarter" idx="8"/>
          </p:nvPr>
        </p:nvSpPr>
        <p:spPr/>
        <p:txBody>
          <a:bodyPr/>
          <a:lstStyle>
            <a:lvl1pPr>
              <a:defRPr/>
            </a:lvl1pPr>
          </a:lstStyle>
          <a:p>
            <a:pPr lvl="0"/>
            <a:fld id="{4363B9A7-91D7-2543-A431-05C853CDDCFF}" type="slidenum">
              <a:t>‹#›</a:t>
            </a:fld>
            <a:endParaRPr lang="en-GB"/>
          </a:p>
        </p:txBody>
      </p:sp>
      <p:pic>
        <p:nvPicPr>
          <p:cNvPr id="5" name="Picture 7" descr="A picture containing text, newspaper, accessory, screenshot&#10;&#10;Description automatically generated">
            <a:hlinkClick r:id="rId2"/>
            <a:extLst>
              <a:ext uri="{FF2B5EF4-FFF2-40B4-BE49-F238E27FC236}">
                <a16:creationId xmlns:a16="http://schemas.microsoft.com/office/drawing/2014/main" id="{9F3B12C0-3621-EC4E-AEDB-A360DE833BC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85115" y="1863573"/>
            <a:ext cx="4312653" cy="2816752"/>
          </a:xfrm>
          <a:prstGeom prst="rect">
            <a:avLst/>
          </a:prstGeom>
          <a:noFill/>
          <a:ln cap="flat">
            <a:noFill/>
          </a:ln>
        </p:spPr>
      </p:pic>
      <p:sp>
        <p:nvSpPr>
          <p:cNvPr id="6" name="TextBox 11">
            <a:extLst>
              <a:ext uri="{FF2B5EF4-FFF2-40B4-BE49-F238E27FC236}">
                <a16:creationId xmlns:a16="http://schemas.microsoft.com/office/drawing/2014/main" id="{640CE74A-36C4-6841-BFB2-53B3435C1539}"/>
              </a:ext>
            </a:extLst>
          </p:cNvPr>
          <p:cNvSpPr txBox="1"/>
          <p:nvPr/>
        </p:nvSpPr>
        <p:spPr>
          <a:xfrm>
            <a:off x="840221" y="5231200"/>
            <a:ext cx="641948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Explore over 100 teaching resources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7" name="TextBox 12">
            <a:extLst>
              <a:ext uri="{FF2B5EF4-FFF2-40B4-BE49-F238E27FC236}">
                <a16:creationId xmlns:a16="http://schemas.microsoft.com/office/drawing/2014/main" id="{E1929381-5CA8-1C4D-9F93-7956BB6729F3}"/>
              </a:ext>
            </a:extLst>
          </p:cNvPr>
          <p:cNvSpPr txBox="1"/>
          <p:nvPr/>
        </p:nvSpPr>
        <p:spPr>
          <a:xfrm>
            <a:off x="840221" y="2124056"/>
            <a:ext cx="3125110"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75757"/>
                </a:solidFill>
                <a:uFillTx/>
                <a:latin typeface="Plus Jakarta Sans Medium" pitchFamily="2" charset="0"/>
                <a:cs typeface="Plus Jakarta Sans Medium" pitchFamily="2" charset="0"/>
              </a:rPr>
              <a:t>A wealth of resources to support teaching, learning, assessment and subject leadership in primary science, all completely </a:t>
            </a:r>
            <a:r>
              <a:rPr lang="en-GB" sz="2100" b="1" i="0" u="none" strike="noStrike" kern="1200" cap="none" spc="0" baseline="0">
                <a:solidFill>
                  <a:srgbClr val="575757"/>
                </a:solidFill>
                <a:uFillTx/>
                <a:latin typeface="Plus Jakarta Sans ExtraBold" pitchFamily="2" charset="0"/>
                <a:cs typeface="Plus Jakarta Sans ExtraBold" pitchFamily="2" charset="0"/>
              </a:rPr>
              <a:t>free</a:t>
            </a:r>
            <a:r>
              <a:rPr lang="en-GB" sz="2100" b="0" i="0" u="none" strike="noStrike" kern="1200" cap="none" spc="0" baseline="0">
                <a:solidFill>
                  <a:srgbClr val="575757"/>
                </a:solidFill>
                <a:uFillTx/>
                <a:latin typeface="Plus Jakarta Sans Medium" pitchFamily="2" charset="0"/>
                <a:cs typeface="Plus Jakarta Sans Medium" pitchFamily="2" charset="0"/>
              </a:rPr>
              <a:t> as digital downloads. </a:t>
            </a:r>
          </a:p>
        </p:txBody>
      </p:sp>
      <p:sp>
        <p:nvSpPr>
          <p:cNvPr id="8" name="TextBox 13">
            <a:extLst>
              <a:ext uri="{FF2B5EF4-FFF2-40B4-BE49-F238E27FC236}">
                <a16:creationId xmlns:a16="http://schemas.microsoft.com/office/drawing/2014/main" id="{F97343B4-B80C-0A42-BB17-C7FE128798E7}"/>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FREE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66845753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TTS availabl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24/07/2025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8454" y="5208421"/>
            <a:ext cx="787925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Discover 10 resources available through TTS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546123"/>
            <a:ext cx="3110580" cy="362406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addition to our free digital resources, we have collaborated with TTS to provide paid-for resources. These range from individual investigations to outdoor learning to further support your whole school in raising the profile of science.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RESOURCES via TTS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8" name="Picture 9" descr="Graphical user interface, website&#10;&#10;Description automatically generated">
            <a:hlinkClick r:id="rId2"/>
            <a:extLst>
              <a:ext uri="{FF2B5EF4-FFF2-40B4-BE49-F238E27FC236}">
                <a16:creationId xmlns:a16="http://schemas.microsoft.com/office/drawing/2014/main" id="{F0ACC5EB-0FFC-E04F-B6BA-0FF3CA8F66B4}"/>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3959034" y="1863573"/>
            <a:ext cx="4760446" cy="2589334"/>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7054747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EB18E-02BE-544D-A33A-04326E043C1F}"/>
              </a:ext>
            </a:extLst>
          </p:cNvPr>
          <p:cNvSpPr txBox="1">
            <a:spLocks noGrp="1"/>
          </p:cNvSpPr>
          <p:nvPr>
            <p:ph type="title"/>
          </p:nvPr>
        </p:nvSpPr>
        <p:spPr/>
        <p:txBody>
          <a:bodyPr/>
          <a:lstStyle>
            <a:lvl1pPr>
              <a:defRPr/>
            </a:lvl1pPr>
          </a:lstStyle>
          <a:p>
            <a:pPr lvl="0"/>
            <a:r>
              <a:rPr lang="en-US"/>
              <a:t>Click to edit Master title style</a:t>
            </a:r>
          </a:p>
        </p:txBody>
      </p:sp>
      <p:sp>
        <p:nvSpPr>
          <p:cNvPr id="3" name="Date Placeholder 2">
            <a:extLst>
              <a:ext uri="{FF2B5EF4-FFF2-40B4-BE49-F238E27FC236}">
                <a16:creationId xmlns:a16="http://schemas.microsoft.com/office/drawing/2014/main" id="{2C73276F-9FEC-1A4A-A49E-97E38BB5F8C5}"/>
              </a:ext>
            </a:extLst>
          </p:cNvPr>
          <p:cNvSpPr txBox="1">
            <a:spLocks noGrp="1"/>
          </p:cNvSpPr>
          <p:nvPr>
            <p:ph type="dt" sz="half" idx="7"/>
          </p:nvPr>
        </p:nvSpPr>
        <p:spPr/>
        <p:txBody>
          <a:bodyPr/>
          <a:lstStyle>
            <a:lvl1pPr>
              <a:defRPr/>
            </a:lvl1pPr>
          </a:lstStyle>
          <a:p>
            <a:pPr lvl="0"/>
            <a:fld id="{28447BA5-C073-A44F-82B2-20D43811BA24}" type="datetime1">
              <a:rPr lang="en-GB"/>
              <a:pPr lvl="0"/>
              <a:t>24/07/2025</a:t>
            </a:fld>
            <a:endParaRPr lang="en-GB" dirty="0"/>
          </a:p>
        </p:txBody>
      </p:sp>
      <p:sp>
        <p:nvSpPr>
          <p:cNvPr id="4" name="Footer Placeholder 3">
            <a:extLst>
              <a:ext uri="{FF2B5EF4-FFF2-40B4-BE49-F238E27FC236}">
                <a16:creationId xmlns:a16="http://schemas.microsoft.com/office/drawing/2014/main" id="{0E7C10D4-C762-3442-A99C-D5189A88CA21}"/>
              </a:ext>
            </a:extLst>
          </p:cNvPr>
          <p:cNvSpPr txBox="1">
            <a:spLocks noGrp="1"/>
          </p:cNvSpPr>
          <p:nvPr>
            <p:ph type="ftr" sz="quarter" idx="9"/>
          </p:nvPr>
        </p:nvSpPr>
        <p:spPr/>
        <p:txBody>
          <a:bodyPr/>
          <a:lstStyle>
            <a:lvl1pPr>
              <a:defRPr/>
            </a:lvl1pPr>
          </a:lstStyle>
          <a:p>
            <a:pPr lvl="0"/>
            <a:endParaRPr lang="en-GB" dirty="0"/>
          </a:p>
        </p:txBody>
      </p:sp>
      <p:sp>
        <p:nvSpPr>
          <p:cNvPr id="5" name="Slide Number Placeholder 4">
            <a:extLst>
              <a:ext uri="{FF2B5EF4-FFF2-40B4-BE49-F238E27FC236}">
                <a16:creationId xmlns:a16="http://schemas.microsoft.com/office/drawing/2014/main" id="{C709C33C-791F-7D44-959A-74892687318D}"/>
              </a:ext>
            </a:extLst>
          </p:cNvPr>
          <p:cNvSpPr txBox="1">
            <a:spLocks noGrp="1"/>
          </p:cNvSpPr>
          <p:nvPr>
            <p:ph type="sldNum" sz="quarter" idx="8"/>
          </p:nvPr>
        </p:nvSpPr>
        <p:spPr/>
        <p:txBody>
          <a:bodyPr/>
          <a:lstStyle>
            <a:lvl1pPr>
              <a:defRPr/>
            </a:lvl1pPr>
          </a:lstStyle>
          <a:p>
            <a:pPr lvl="0"/>
            <a:fld id="{96D06BA9-F2A3-4749-BFD1-51982EB648C3}" type="slidenum">
              <a:t>‹#›</a:t>
            </a:fld>
            <a:endParaRPr lang="en-GB" dirty="0"/>
          </a:p>
        </p:txBody>
      </p:sp>
    </p:spTree>
    <p:extLst>
      <p:ext uri="{BB962C8B-B14F-4D97-AF65-F5344CB8AC3E}">
        <p14:creationId xmlns:p14="http://schemas.microsoft.com/office/powerpoint/2010/main" val="1297466946"/>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TAP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8488B9CE-B59B-1B46-A4BA-D5EC69BEBAB4}"/>
              </a:ext>
            </a:extLst>
          </p:cNvPr>
          <p:cNvSpPr txBox="1">
            <a:spLocks noGrp="1"/>
          </p:cNvSpPr>
          <p:nvPr>
            <p:ph type="dt" sz="half" idx="7"/>
          </p:nvPr>
        </p:nvSpPr>
        <p:spPr/>
        <p:txBody>
          <a:bodyPr/>
          <a:lstStyle>
            <a:lvl1pPr>
              <a:defRPr/>
            </a:lvl1pPr>
          </a:lstStyle>
          <a:p>
            <a:pPr lvl="0"/>
            <a:fld id="{901BC7A8-07D1-014A-9829-C998D0509D73}" type="datetime1">
              <a:rPr lang="en-GB"/>
              <a:pPr lvl="0"/>
              <a:t>24/07/2025</a:t>
            </a:fld>
            <a:endParaRPr lang="en-GB"/>
          </a:p>
        </p:txBody>
      </p:sp>
      <p:sp>
        <p:nvSpPr>
          <p:cNvPr id="3" name="Footer Placeholder 3">
            <a:extLst>
              <a:ext uri="{FF2B5EF4-FFF2-40B4-BE49-F238E27FC236}">
                <a16:creationId xmlns:a16="http://schemas.microsoft.com/office/drawing/2014/main" id="{1124564C-D6C7-754E-9106-A112DCE0F6D1}"/>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98998BC-7276-9F40-981C-F22CBBDE6D93}"/>
              </a:ext>
            </a:extLst>
          </p:cNvPr>
          <p:cNvSpPr txBox="1">
            <a:spLocks noGrp="1"/>
          </p:cNvSpPr>
          <p:nvPr>
            <p:ph type="sldNum" sz="quarter" idx="8"/>
          </p:nvPr>
        </p:nvSpPr>
        <p:spPr/>
        <p:txBody>
          <a:bodyPr/>
          <a:lstStyle>
            <a:lvl1pPr>
              <a:defRPr/>
            </a:lvl1pPr>
          </a:lstStyle>
          <a:p>
            <a:pPr lvl="0"/>
            <a:fld id="{09708868-63E8-F94F-93B4-657057F8CBC2}" type="slidenum">
              <a:t>‹#›</a:t>
            </a:fld>
            <a:endParaRPr lang="en-GB"/>
          </a:p>
        </p:txBody>
      </p:sp>
      <p:sp>
        <p:nvSpPr>
          <p:cNvPr id="5" name="TextBox 12">
            <a:extLst>
              <a:ext uri="{FF2B5EF4-FFF2-40B4-BE49-F238E27FC236}">
                <a16:creationId xmlns:a16="http://schemas.microsoft.com/office/drawing/2014/main" id="{D9E0EA2C-EB11-1442-BFA2-7CF51F48652B}"/>
              </a:ext>
            </a:extLst>
          </p:cNvPr>
          <p:cNvSpPr txBox="1"/>
          <p:nvPr/>
        </p:nvSpPr>
        <p:spPr>
          <a:xfrm>
            <a:off x="1186269" y="1778546"/>
            <a:ext cx="3790178"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The TAPS project has developed the TAPS pyramid tool to provide schools with a supportive structure to evaluate and develop their assessment processes. The TAPS webpage also contains a growing database of updated Focused Assessment plans and work samples.</a:t>
            </a:r>
          </a:p>
        </p:txBody>
      </p:sp>
      <p:sp>
        <p:nvSpPr>
          <p:cNvPr id="6" name="TextBox 13">
            <a:extLst>
              <a:ext uri="{FF2B5EF4-FFF2-40B4-BE49-F238E27FC236}">
                <a16:creationId xmlns:a16="http://schemas.microsoft.com/office/drawing/2014/main" id="{9A3CCDC7-3E72-E648-91A8-0783B5A9B691}"/>
              </a:ext>
            </a:extLst>
          </p:cNvPr>
          <p:cNvSpPr txBox="1"/>
          <p:nvPr/>
        </p:nvSpPr>
        <p:spPr>
          <a:xfrm>
            <a:off x="1186276" y="467784"/>
            <a:ext cx="6445450" cy="117724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TEACHER ASSESSMENT IN PRIMARY SCIENCE (TAPS)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F5E5DE27-38E6-0043-A524-35DB5D462AF4}"/>
              </a:ext>
            </a:extLst>
          </p:cNvPr>
          <p:cNvSpPr txBox="1"/>
          <p:nvPr/>
        </p:nvSpPr>
        <p:spPr>
          <a:xfrm>
            <a:off x="1186269" y="5620830"/>
            <a:ext cx="4818878"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TAPS resources</a:t>
            </a:r>
          </a:p>
        </p:txBody>
      </p:sp>
      <p:pic>
        <p:nvPicPr>
          <p:cNvPr id="10" name="Picture 9" descr="A picture containing text, businesscard&#10;&#10;Description automatically generated">
            <a:hlinkClick r:id="rId2"/>
            <a:extLst>
              <a:ext uri="{FF2B5EF4-FFF2-40B4-BE49-F238E27FC236}">
                <a16:creationId xmlns:a16="http://schemas.microsoft.com/office/drawing/2014/main" id="{561C57CA-1213-BDF3-9D1F-B90811769E4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101482" y="1863243"/>
            <a:ext cx="3743587" cy="312040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527373657"/>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Why&amp;How? Magazin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D66D098E-7130-604D-A9F6-0C4C90F3A7EB}"/>
              </a:ext>
            </a:extLst>
          </p:cNvPr>
          <p:cNvSpPr txBox="1"/>
          <p:nvPr/>
        </p:nvSpPr>
        <p:spPr>
          <a:xfrm>
            <a:off x="844336" y="1426786"/>
            <a:ext cx="3841961"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Why and How? is for anyone who has an interest in primary science. Each issue contains the following sections, which you can download individually: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Pictures for talk in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Explorify news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Climate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Free resources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Cutting edge research linked with the principles of primary science </a:t>
            </a:r>
          </a:p>
        </p:txBody>
      </p:sp>
      <p:sp>
        <p:nvSpPr>
          <p:cNvPr id="3" name="TextBox 13">
            <a:extLst>
              <a:ext uri="{FF2B5EF4-FFF2-40B4-BE49-F238E27FC236}">
                <a16:creationId xmlns:a16="http://schemas.microsoft.com/office/drawing/2014/main" id="{7C002421-8DBC-114D-8E2C-34C45722A7C6}"/>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WHY&amp;HOW? Magazine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4" name="Picture 10">
            <a:extLst>
              <a:ext uri="{FF2B5EF4-FFF2-40B4-BE49-F238E27FC236}">
                <a16:creationId xmlns:a16="http://schemas.microsoft.com/office/drawing/2014/main" id="{00F775D4-8B4D-6A42-850E-37E29F17FC37}"/>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rot="21057952">
            <a:off x="5165295" y="1512313"/>
            <a:ext cx="2182991" cy="3087071"/>
          </a:xfrm>
          <a:prstGeom prst="rect">
            <a:avLst/>
          </a:prstGeom>
          <a:noFill/>
          <a:ln cap="flat">
            <a:noFill/>
          </a:ln>
          <a:effectLst>
            <a:outerShdw blurRad="50800" dist="38100" algn="l" rotWithShape="0">
              <a:prstClr val="black">
                <a:alpha val="40000"/>
              </a:prstClr>
            </a:outerShdw>
          </a:effectLst>
        </p:spPr>
      </p:pic>
      <p:pic>
        <p:nvPicPr>
          <p:cNvPr id="5" name="Picture 8">
            <a:hlinkClick r:id="rId3"/>
            <a:extLst>
              <a:ext uri="{FF2B5EF4-FFF2-40B4-BE49-F238E27FC236}">
                <a16:creationId xmlns:a16="http://schemas.microsoft.com/office/drawing/2014/main" id="{2E5FD502-E81B-F344-92B5-77A1DF3D0C0F}"/>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rot="398572">
            <a:off x="6664207" y="2202886"/>
            <a:ext cx="2182991" cy="3087071"/>
          </a:xfrm>
          <a:prstGeom prst="rect">
            <a:avLst/>
          </a:prstGeom>
          <a:noFill/>
          <a:ln cap="flat">
            <a:noFill/>
          </a:ln>
          <a:effectLst>
            <a:outerShdw blurRad="50800" dist="38100" algn="l" rotWithShape="0">
              <a:prstClr val="black">
                <a:alpha val="40000"/>
              </a:prstClr>
            </a:outerShdw>
          </a:effectLst>
        </p:spPr>
      </p:pic>
      <p:sp>
        <p:nvSpPr>
          <p:cNvPr id="6" name="TextBox 11">
            <a:extLst>
              <a:ext uri="{FF2B5EF4-FFF2-40B4-BE49-F238E27FC236}">
                <a16:creationId xmlns:a16="http://schemas.microsoft.com/office/drawing/2014/main" id="{FD5ED59F-965C-3544-B4D7-0FFAB6EC3B36}"/>
              </a:ext>
            </a:extLst>
          </p:cNvPr>
          <p:cNvSpPr txBox="1"/>
          <p:nvPr/>
        </p:nvSpPr>
        <p:spPr>
          <a:xfrm>
            <a:off x="844336" y="6020597"/>
            <a:ext cx="564864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5"/>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current and past issues</a:t>
            </a:r>
          </a:p>
        </p:txBody>
      </p:sp>
      <p:pic>
        <p:nvPicPr>
          <p:cNvPr id="8" name="Picture 7" descr="Qr code&#10;&#10;Description automatically generated">
            <a:extLst>
              <a:ext uri="{FF2B5EF4-FFF2-40B4-BE49-F238E27FC236}">
                <a16:creationId xmlns:a16="http://schemas.microsoft.com/office/drawing/2014/main" id="{C217C271-BB94-9BB9-4E90-E82610319500}"/>
              </a:ext>
            </a:extLst>
          </p:cNvPr>
          <p:cNvPicPr>
            <a:picLocks noChangeAspect="1"/>
          </p:cNvPicPr>
          <p:nvPr userDrawn="1"/>
        </p:nvPicPr>
        <p:blipFill rotWithShape="1">
          <a:blip r:embed="rId6" cstate="screen">
            <a:extLst>
              <a:ext uri="{28A0092B-C50C-407E-A947-70E740481C1C}">
                <a14:useLocalDpi xmlns:a14="http://schemas.microsoft.com/office/drawing/2010/main"/>
              </a:ext>
            </a:extLst>
          </a:blip>
          <a:srcRect/>
          <a:stretch/>
        </p:blipFill>
        <p:spPr>
          <a:xfrm>
            <a:off x="7822879" y="320491"/>
            <a:ext cx="953563" cy="941492"/>
          </a:xfrm>
          <a:prstGeom prst="rect">
            <a:avLst/>
          </a:prstGeom>
        </p:spPr>
      </p:pic>
      <p:sp>
        <p:nvSpPr>
          <p:cNvPr id="9" name="TextBox 11">
            <a:extLst>
              <a:ext uri="{FF2B5EF4-FFF2-40B4-BE49-F238E27FC236}">
                <a16:creationId xmlns:a16="http://schemas.microsoft.com/office/drawing/2014/main" id="{978CA642-BCBE-F63C-8B4E-370CEA657454}"/>
              </a:ext>
            </a:extLst>
          </p:cNvPr>
          <p:cNvSpPr txBox="1"/>
          <p:nvPr userDrawn="1"/>
        </p:nvSpPr>
        <p:spPr>
          <a:xfrm>
            <a:off x="7711392" y="1244016"/>
            <a:ext cx="1176538" cy="300082"/>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0" baseline="0">
                <a:solidFill>
                  <a:srgbClr val="3EB1C8"/>
                </a:solidFill>
                <a:uFillTx/>
                <a:latin typeface="Plus Jakarta Sans Medium" pitchFamily="2" charset="0"/>
                <a:cs typeface="Plus Jakarta Sans Medium" pitchFamily="2" charset="0"/>
              </a:rPr>
              <a:t>Subscribe</a:t>
            </a:r>
            <a:endParaRPr lang="en-GB" sz="1500" b="1" i="0" u="none" strike="noStrike" kern="1200" cap="none" spc="0" baseline="0">
              <a:solidFill>
                <a:srgbClr val="002060"/>
              </a:solidFill>
              <a:uFillTx/>
              <a:latin typeface="Plus Jakarta Sans ExtraBold" pitchFamily="2" charset="0"/>
              <a:cs typeface="Plus Jakarta Sans ExtraBold" pitchFamily="2" charset="0"/>
            </a:endParaRPr>
          </a:p>
        </p:txBody>
      </p:sp>
    </p:spTree>
    <p:extLst>
      <p:ext uri="{BB962C8B-B14F-4D97-AF65-F5344CB8AC3E}">
        <p14:creationId xmlns:p14="http://schemas.microsoft.com/office/powerpoint/2010/main" val="123648094"/>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Support for Subject Leade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24/07/2025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5" name="TextBox 12">
            <a:extLst>
              <a:ext uri="{FF2B5EF4-FFF2-40B4-BE49-F238E27FC236}">
                <a16:creationId xmlns:a16="http://schemas.microsoft.com/office/drawing/2014/main" id="{4EC9811E-8F07-3643-8D36-D7F4CA94EB88}"/>
              </a:ext>
            </a:extLst>
          </p:cNvPr>
          <p:cNvSpPr txBox="1"/>
          <p:nvPr/>
        </p:nvSpPr>
        <p:spPr>
          <a:xfrm>
            <a:off x="844336" y="1329945"/>
            <a:ext cx="3409640"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0">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0" baseline="0">
                <a:solidFill>
                  <a:srgbClr val="3F3F3F"/>
                </a:solidFill>
                <a:uFillTx/>
                <a:latin typeface="Plus Jakarta Sans Medium" pitchFamily="2" charset="0"/>
                <a:cs typeface="Plus Jakarta Sans Medium" pitchFamily="2" charset="0"/>
              </a:rPr>
              <a:t>PSTT has a webpage to support all primary science subject leaders. Included is a Subject Leader Self-evaluation Tool to help you audit science in your setting and guidance on where to find the best science resources, training for staff, school visits, science visitors and competitions. </a:t>
            </a:r>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44988"/>
            <a:ext cx="7912802"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SUPPORT FOR SUBJECT LEADERS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12" descr="Text&#10;&#10;Description automatically generated">
            <a:hlinkClick r:id="rId2" action="ppaction://hlinkfile"/>
            <a:extLst>
              <a:ext uri="{FF2B5EF4-FFF2-40B4-BE49-F238E27FC236}">
                <a16:creationId xmlns:a16="http://schemas.microsoft.com/office/drawing/2014/main" id="{5E12EB58-E202-E144-A2D5-F9043225F90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360631" y="1483681"/>
            <a:ext cx="4396506" cy="3108134"/>
          </a:xfrm>
          <a:prstGeom prst="rect">
            <a:avLst/>
          </a:prstGeom>
          <a:noFill/>
          <a:ln cap="flat">
            <a:noFill/>
          </a:ln>
          <a:effectLst>
            <a:outerShdw blurRad="50800" dist="38100" dir="2700000" algn="tl" rotWithShape="0">
              <a:prstClr val="black">
                <a:alpha val="40000"/>
              </a:prstClr>
            </a:outerShdw>
          </a:effectLst>
        </p:spPr>
      </p:pic>
      <p:sp>
        <p:nvSpPr>
          <p:cNvPr id="8" name="TextBox 11">
            <a:extLst>
              <a:ext uri="{FF2B5EF4-FFF2-40B4-BE49-F238E27FC236}">
                <a16:creationId xmlns:a16="http://schemas.microsoft.com/office/drawing/2014/main" id="{A1148E61-14B6-724B-B19E-BC69F2B77DC8}"/>
              </a:ext>
            </a:extLst>
          </p:cNvPr>
          <p:cNvSpPr txBox="1"/>
          <p:nvPr/>
        </p:nvSpPr>
        <p:spPr>
          <a:xfrm>
            <a:off x="844336" y="5666723"/>
            <a:ext cx="517839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support materials for subject leaders</a:t>
            </a:r>
          </a:p>
        </p:txBody>
      </p:sp>
    </p:spTree>
    <p:extLst>
      <p:ext uri="{BB962C8B-B14F-4D97-AF65-F5344CB8AC3E}">
        <p14:creationId xmlns:p14="http://schemas.microsoft.com/office/powerpoint/2010/main" val="1160485422"/>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Enquiry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24/07/2025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634777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APPROACHES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4369"/>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definitions and examples of different types of scientific enquiry</a:t>
            </a:r>
          </a:p>
        </p:txBody>
      </p:sp>
      <p:pic>
        <p:nvPicPr>
          <p:cNvPr id="10" name="Picture 9" descr="Graphical user interface, application&#10;&#10;Description automatically generated">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331614" y="1496708"/>
            <a:ext cx="4490180"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40396502"/>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Enquiry Skill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24/07/2025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4666851"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SKILLS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2353"/>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skills for carrying out practical investigations</a:t>
            </a:r>
          </a:p>
        </p:txBody>
      </p:sp>
      <p:pic>
        <p:nvPicPr>
          <p:cNvPr id="10" name="Picture 9">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2613566" y="1496709"/>
            <a:ext cx="3926274"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207259166"/>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Explorify">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24/07/2025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EXPLORIFY</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13918"/>
            <a:ext cx="4111570"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Enhance science teaching for all children with over 600 low-prep activities – no matter your confidence with science. </a:t>
            </a:r>
          </a:p>
        </p:txBody>
      </p:sp>
      <p:sp>
        <p:nvSpPr>
          <p:cNvPr id="8" name="TextBox 12">
            <a:extLst>
              <a:ext uri="{FF2B5EF4-FFF2-40B4-BE49-F238E27FC236}">
                <a16:creationId xmlns:a16="http://schemas.microsoft.com/office/drawing/2014/main" id="{861B331A-492C-AD4B-A8C7-0F56E346A34E}"/>
              </a:ext>
            </a:extLst>
          </p:cNvPr>
          <p:cNvSpPr txBox="1"/>
          <p:nvPr/>
        </p:nvSpPr>
        <p:spPr>
          <a:xfrm>
            <a:off x="863011" y="3162550"/>
            <a:ext cx="7652348"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Spark curiosity, discussion and debate without worry of a definite right answer</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Help develop strategies that promote and encourage higher order thinking through discussion</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Use provided ‘background science’ and ‘take it further’ to develop lessons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Planning support videos and handouts will ensure you get the most out of Explorify</a:t>
            </a:r>
          </a:p>
        </p:txBody>
      </p:sp>
      <p:pic>
        <p:nvPicPr>
          <p:cNvPr id="10" name="Picture 9" descr="A picture containing icon&#10;&#10;Description automatically generated">
            <a:hlinkClick r:id="rId2"/>
            <a:extLst>
              <a:ext uri="{FF2B5EF4-FFF2-40B4-BE49-F238E27FC236}">
                <a16:creationId xmlns:a16="http://schemas.microsoft.com/office/drawing/2014/main" id="{7315301D-3C79-2F0D-06CF-D972DED3BD80}"/>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804337" y="827460"/>
            <a:ext cx="1476653" cy="2196186"/>
          </a:xfrm>
          <a:prstGeom prst="rect">
            <a:avLst/>
          </a:prstGeom>
        </p:spPr>
      </p:pic>
    </p:spTree>
    <p:extLst>
      <p:ext uri="{BB962C8B-B14F-4D97-AF65-F5344CB8AC3E}">
        <p14:creationId xmlns:p14="http://schemas.microsoft.com/office/powerpoint/2010/main" val="786562496"/>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Bringing Back Glas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24/07/2025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78675" y="5291327"/>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Bringing Back Glass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669370"/>
            <a:ext cx="3933060" cy="330090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A set of 15 activities to help children explore the importance of glass in everyday lives whilst engaged in practical investigations.</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Each activity has been linked to the UK primary curricula to help educators fit into their planning.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BRINGING BACK GLASS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Graphical user interface, text, website&#10;&#10;Description automatically generated">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645532" y="1348317"/>
            <a:ext cx="3223964" cy="2274953"/>
          </a:xfrm>
          <a:prstGeom prst="rect">
            <a:avLst/>
          </a:prstGeom>
          <a:effectLst>
            <a:outerShdw blurRad="50800" dist="38100" algn="l" rotWithShape="0">
              <a:prstClr val="black">
                <a:alpha val="40000"/>
              </a:prstClr>
            </a:outerShdw>
          </a:effectLst>
        </p:spPr>
      </p:pic>
      <p:pic>
        <p:nvPicPr>
          <p:cNvPr id="11" name="Picture 10">
            <a:hlinkClick r:id="rId2"/>
            <a:extLst>
              <a:ext uri="{FF2B5EF4-FFF2-40B4-BE49-F238E27FC236}">
                <a16:creationId xmlns:a16="http://schemas.microsoft.com/office/drawing/2014/main" id="{E0F4743F-509B-0429-DEFF-5BA634072F15}"/>
              </a:ext>
            </a:extLst>
          </p:cNvPr>
          <p:cNvPicPr>
            <a:picLocks noChangeAspect="1"/>
          </p:cNvPicPr>
          <p:nvPr userDrawn="1"/>
        </p:nvPicPr>
        <p:blipFill>
          <a:blip r:embed="rId4" cstate="screen">
            <a:extLst>
              <a:ext uri="{28A0092B-C50C-407E-A947-70E740481C1C}">
                <a14:useLocalDpi xmlns:a14="http://schemas.microsoft.com/office/drawing/2010/main"/>
              </a:ext>
            </a:extLst>
          </a:blip>
          <a:srcRect/>
          <a:stretch/>
        </p:blipFill>
        <p:spPr>
          <a:xfrm>
            <a:off x="4781514" y="2372155"/>
            <a:ext cx="3220630" cy="227495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370921630"/>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A Scientist Just Like M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561861" y="2008087"/>
            <a:ext cx="4010140"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SzPct val="100000"/>
              <a:buFont typeface="Arial" pitchFamily="34"/>
              <a:buNone/>
              <a:tabLst/>
              <a:defRPr sz="1800" b="0" i="0" u="none" strike="noStrike" kern="0" cap="none" spc="0" baseline="0">
                <a:solidFill>
                  <a:srgbClr val="000000"/>
                </a:solidFill>
                <a:uFillTx/>
              </a:defRPr>
            </a:pPr>
            <a:r>
              <a:rPr lang="en-GB" sz="2100" b="0" i="0">
                <a:solidFill>
                  <a:srgbClr val="5E5B5C"/>
                </a:solidFill>
                <a:effectLst/>
                <a:latin typeface="Plus Jakarta Sans Medium" pitchFamily="2" charset="0"/>
                <a:cs typeface="Plus Jakarta Sans Medium" pitchFamily="2" charset="0"/>
              </a:rPr>
              <a:t>Designed to raise awareness of diversity in science-related jobs and to provide illustrated examples of a wide range of science-based careers. It consists of a series of short slideshows, each one ‘telling the story’ of a particular scientist or person working in a science-related job. </a:t>
            </a:r>
            <a:endParaRPr lang="en-GB" sz="2100" b="0" i="0" u="none" strike="noStrike" kern="1200" cap="none" spc="0" baseline="0">
              <a:solidFill>
                <a:srgbClr val="5E5B5C"/>
              </a:solidFill>
              <a:uFillTx/>
              <a:latin typeface="Plus Jakarta Sans Medium" pitchFamily="2" charset="0"/>
              <a:cs typeface="Plus Jakarta Sans Medium" pitchFamily="2" charset="0"/>
            </a:endParaRPr>
          </a:p>
        </p:txBody>
      </p:sp>
      <p:sp>
        <p:nvSpPr>
          <p:cNvPr id="5" name="TextBox 11">
            <a:extLst>
              <a:ext uri="{FF2B5EF4-FFF2-40B4-BE49-F238E27FC236}">
                <a16:creationId xmlns:a16="http://schemas.microsoft.com/office/drawing/2014/main" id="{7F3C4F7C-0167-3249-A8ED-A556B626B168}"/>
              </a:ext>
            </a:extLst>
          </p:cNvPr>
          <p:cNvSpPr txBox="1"/>
          <p:nvPr/>
        </p:nvSpPr>
        <p:spPr>
          <a:xfrm>
            <a:off x="561860" y="5814246"/>
            <a:ext cx="4505402"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explore 100+ scientists</a:t>
            </a:r>
          </a:p>
        </p:txBody>
      </p:sp>
      <p:pic>
        <p:nvPicPr>
          <p:cNvPr id="11" name="Picture 10" descr="Text&#10;&#10;Description automatically generated">
            <a:extLst>
              <a:ext uri="{FF2B5EF4-FFF2-40B4-BE49-F238E27FC236}">
                <a16:creationId xmlns:a16="http://schemas.microsoft.com/office/drawing/2014/main" id="{798A3AF1-E442-2AFD-4B60-A382A2BC4FF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61860" y="107416"/>
            <a:ext cx="8020280" cy="1395416"/>
          </a:xfrm>
          <a:prstGeom prst="rect">
            <a:avLst/>
          </a:prstGeom>
        </p:spPr>
      </p:pic>
      <p:pic>
        <p:nvPicPr>
          <p:cNvPr id="16" name="Picture 15" descr="Graphical user interface, text&#10;&#10;Description automatically generated">
            <a:hlinkClick r:id="rId2"/>
            <a:extLst>
              <a:ext uri="{FF2B5EF4-FFF2-40B4-BE49-F238E27FC236}">
                <a16:creationId xmlns:a16="http://schemas.microsoft.com/office/drawing/2014/main" id="{A8B0F34A-7E2B-83FA-6549-719A1FD5C903}"/>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5380056" y="1823421"/>
            <a:ext cx="3202084" cy="1958027"/>
          </a:xfrm>
          <a:prstGeom prst="rect">
            <a:avLst/>
          </a:prstGeom>
          <a:effectLst>
            <a:outerShdw blurRad="50800" dist="38100" algn="l" rotWithShape="0">
              <a:prstClr val="black">
                <a:alpha val="40000"/>
              </a:prstClr>
            </a:outerShdw>
          </a:effectLst>
        </p:spPr>
      </p:pic>
      <p:pic>
        <p:nvPicPr>
          <p:cNvPr id="13" name="Picture 12" descr="Graphical user interface, text, website&#10;&#10;Description automatically generated">
            <a:hlinkClick r:id="rId2"/>
            <a:extLst>
              <a:ext uri="{FF2B5EF4-FFF2-40B4-BE49-F238E27FC236}">
                <a16:creationId xmlns:a16="http://schemas.microsoft.com/office/drawing/2014/main" id="{BF4BE62B-448C-F4F8-DF56-7F796EAC4B4D}"/>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4645810" y="3150053"/>
            <a:ext cx="3129168" cy="234360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2239325067"/>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Starters for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D51BF33D-BC50-0440-84F9-C850713021D5}"/>
              </a:ext>
            </a:extLst>
          </p:cNvPr>
          <p:cNvSpPr txBox="1">
            <a:spLocks noGrp="1"/>
          </p:cNvSpPr>
          <p:nvPr>
            <p:ph type="dt" sz="half" idx="7"/>
          </p:nvPr>
        </p:nvSpPr>
        <p:spPr/>
        <p:txBody>
          <a:bodyPr/>
          <a:lstStyle>
            <a:lvl1pPr>
              <a:defRPr/>
            </a:lvl1pPr>
          </a:lstStyle>
          <a:p>
            <a:pPr lvl="0"/>
            <a:fld id="{2200C3F3-0285-BF49-9445-11625DFE76DE}" type="datetime1">
              <a:rPr lang="en-GB"/>
              <a:pPr lvl="0"/>
              <a:t>24/07/2025</a:t>
            </a:fld>
            <a:endParaRPr lang="en-GB"/>
          </a:p>
        </p:txBody>
      </p:sp>
      <p:sp>
        <p:nvSpPr>
          <p:cNvPr id="3" name="Footer Placeholder 3">
            <a:extLst>
              <a:ext uri="{FF2B5EF4-FFF2-40B4-BE49-F238E27FC236}">
                <a16:creationId xmlns:a16="http://schemas.microsoft.com/office/drawing/2014/main" id="{9D2F77F2-A28B-FF42-A5A1-176015D47C1B}"/>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99CCEC27-1BD9-6544-AC91-2C3557485912}"/>
              </a:ext>
            </a:extLst>
          </p:cNvPr>
          <p:cNvSpPr txBox="1">
            <a:spLocks noGrp="1"/>
          </p:cNvSpPr>
          <p:nvPr>
            <p:ph type="sldNum" sz="quarter" idx="8"/>
          </p:nvPr>
        </p:nvSpPr>
        <p:spPr/>
        <p:txBody>
          <a:bodyPr/>
          <a:lstStyle>
            <a:lvl1pPr>
              <a:defRPr/>
            </a:lvl1pPr>
          </a:lstStyle>
          <a:p>
            <a:pPr lvl="0"/>
            <a:fld id="{38E4234C-123E-3642-8BE1-213997B12492}" type="slidenum">
              <a:t>‹#›</a:t>
            </a:fld>
            <a:endParaRPr lang="en-GB"/>
          </a:p>
        </p:txBody>
      </p:sp>
      <p:sp>
        <p:nvSpPr>
          <p:cNvPr id="5" name="TextBox 12">
            <a:extLst>
              <a:ext uri="{FF2B5EF4-FFF2-40B4-BE49-F238E27FC236}">
                <a16:creationId xmlns:a16="http://schemas.microsoft.com/office/drawing/2014/main" id="{AC57034B-A56B-7847-BCA5-6D18E64A7CF6}"/>
              </a:ext>
            </a:extLst>
          </p:cNvPr>
          <p:cNvSpPr txBox="1"/>
          <p:nvPr/>
        </p:nvSpPr>
        <p:spPr>
          <a:xfrm>
            <a:off x="907459" y="1766309"/>
            <a:ext cx="7329083" cy="34971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series of five-minute videos created to support teachers getting started with </a:t>
            </a:r>
            <a:r>
              <a:rPr lang="en-GB" sz="2025" b="1" i="0" u="none" strike="noStrike" kern="1200" cap="none" spc="0" baseline="0">
                <a:solidFill>
                  <a:srgbClr val="5E5B5C"/>
                </a:solidFill>
                <a:uFillTx/>
                <a:latin typeface="Plus Jakarta Sans ExtraBold" pitchFamily="2" charset="0"/>
                <a:cs typeface="Plus Jakarta Sans ExtraBold" pitchFamily="2" charset="0"/>
              </a:rPr>
              <a:t>practical science enquiry</a:t>
            </a:r>
            <a:r>
              <a:rPr lang="en-GB" sz="2025" b="0" i="0" u="none" strike="noStrike" kern="1200" cap="none" spc="0" baseline="0">
                <a:solidFill>
                  <a:srgbClr val="5E5B5C"/>
                </a:solidFill>
                <a:uFillTx/>
                <a:latin typeface="Plus Jakarta Sans Medium" pitchFamily="2" charset="0"/>
                <a:cs typeface="Plus Jakarta Sans Medium" pitchFamily="2" charset="0"/>
              </a:rPr>
              <a:t>. They require minimal resources and can be used in school or at home.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025"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Each video includes: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question or scenario related to the real world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about what they already know</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demonstration of a starter practical activity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of their own questions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Ideas about what they could find out for themselves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Encouragement to share what they found with others</a:t>
            </a:r>
          </a:p>
        </p:txBody>
      </p:sp>
      <p:pic>
        <p:nvPicPr>
          <p:cNvPr id="6" name="Picture 8" descr="A picture containing shape&#10;&#10;Description automatically generated">
            <a:extLst>
              <a:ext uri="{FF2B5EF4-FFF2-40B4-BE49-F238E27FC236}">
                <a16:creationId xmlns:a16="http://schemas.microsoft.com/office/drawing/2014/main" id="{6A03881B-CD26-AD4F-9D72-2D36E5B7186B}"/>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433147" y="360484"/>
            <a:ext cx="6268915" cy="940498"/>
          </a:xfrm>
          <a:prstGeom prst="rect">
            <a:avLst/>
          </a:prstGeom>
          <a:noFill/>
          <a:ln cap="flat">
            <a:noFill/>
          </a:ln>
        </p:spPr>
      </p:pic>
      <p:sp>
        <p:nvSpPr>
          <p:cNvPr id="7" name="TextBox 11">
            <a:extLst>
              <a:ext uri="{FF2B5EF4-FFF2-40B4-BE49-F238E27FC236}">
                <a16:creationId xmlns:a16="http://schemas.microsoft.com/office/drawing/2014/main" id="{20D0C5DA-A08B-DE43-83EA-C83FC41C9295}"/>
              </a:ext>
            </a:extLst>
          </p:cNvPr>
          <p:cNvSpPr txBox="1"/>
          <p:nvPr/>
        </p:nvSpPr>
        <p:spPr>
          <a:xfrm>
            <a:off x="907459" y="5728747"/>
            <a:ext cx="5271683"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3"/>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Starters for Science</a:t>
            </a:r>
          </a:p>
        </p:txBody>
      </p:sp>
    </p:spTree>
    <p:extLst>
      <p:ext uri="{BB962C8B-B14F-4D97-AF65-F5344CB8AC3E}">
        <p14:creationId xmlns:p14="http://schemas.microsoft.com/office/powerpoint/2010/main" val="1613080677"/>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p:cSld name="Play, Observe &amp; Ask (EYF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24/07/2025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366686"/>
            <a:ext cx="655485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Early Years resources and support</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468534"/>
            <a:ext cx="3731778" cy="3947234"/>
          </a:xfrm>
          <a:prstGeom prst="rect">
            <a:avLst/>
          </a:prstGeom>
          <a:noFill/>
          <a:ln cap="flat">
            <a:noFill/>
          </a:ln>
        </p:spPr>
        <p:txBody>
          <a:bodyPr vert="horz" wrap="square" lIns="68580" tIns="34290" rIns="68580" bIns="34290" anchor="t" anchorCtr="0" compatLnSpc="1">
            <a:spAutoFit/>
          </a:bodyPr>
          <a:lstStyle/>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Effective Practice to develop science teaching and learning in Early Years (ages 3-5 years) </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Provision Maps for activity ideas and science investigations</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Wildlife games and activities to introduce UK plants, animals and fungi</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518461"/>
            <a:ext cx="7758656"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PLAY, OBSERVE AND ASK (in EYFS)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3" name="Picture 12" descr="A picture containing text&#10;&#10;Description automatically generated">
            <a:hlinkClick r:id="rId2"/>
            <a:extLst>
              <a:ext uri="{FF2B5EF4-FFF2-40B4-BE49-F238E27FC236}">
                <a16:creationId xmlns:a16="http://schemas.microsoft.com/office/drawing/2014/main" id="{AE8BD21D-397B-D194-8CA6-07EE40448C49}"/>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5021065" y="1468534"/>
            <a:ext cx="3282713" cy="2079634"/>
          </a:xfrm>
          <a:prstGeom prst="rect">
            <a:avLst/>
          </a:prstGeom>
          <a:effectLst>
            <a:outerShdw blurRad="50800" dist="38100" algn="l" rotWithShape="0">
              <a:prstClr val="black">
                <a:alpha val="40000"/>
              </a:prstClr>
            </a:outerShdw>
          </a:effectLst>
        </p:spPr>
      </p:pic>
      <p:pic>
        <p:nvPicPr>
          <p:cNvPr id="9" name="Picture 8" descr="A collage of a cat&#10;&#10;Description automatically generated with low confidence">
            <a:hlinkClick r:id="rId2"/>
            <a:extLst>
              <a:ext uri="{FF2B5EF4-FFF2-40B4-BE49-F238E27FC236}">
                <a16:creationId xmlns:a16="http://schemas.microsoft.com/office/drawing/2014/main" id="{155FCAC6-FDEA-E271-A2F7-F447B8E71FCA}"/>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404135" y="2809302"/>
            <a:ext cx="3282713" cy="2231460"/>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42741958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1D0D252-4E46-9549-AD2F-9D3F0A4CFED4}"/>
              </a:ext>
            </a:extLst>
          </p:cNvPr>
          <p:cNvSpPr txBox="1">
            <a:spLocks noGrp="1"/>
          </p:cNvSpPr>
          <p:nvPr>
            <p:ph type="dt" sz="half" idx="7"/>
          </p:nvPr>
        </p:nvSpPr>
        <p:spPr/>
        <p:txBody>
          <a:bodyPr/>
          <a:lstStyle>
            <a:lvl1pPr>
              <a:defRPr/>
            </a:lvl1pPr>
          </a:lstStyle>
          <a:p>
            <a:pPr lvl="0"/>
            <a:fld id="{D0EDEDFF-AC0C-7F4F-8889-5A8A57B40D20}" type="datetime1">
              <a:rPr lang="en-GB"/>
              <a:pPr lvl="0"/>
              <a:t>24/07/2025</a:t>
            </a:fld>
            <a:endParaRPr lang="en-GB" dirty="0"/>
          </a:p>
        </p:txBody>
      </p:sp>
      <p:sp>
        <p:nvSpPr>
          <p:cNvPr id="3" name="Footer Placeholder 2">
            <a:extLst>
              <a:ext uri="{FF2B5EF4-FFF2-40B4-BE49-F238E27FC236}">
                <a16:creationId xmlns:a16="http://schemas.microsoft.com/office/drawing/2014/main" id="{12C4324A-7E69-C746-A2CB-E5387595A654}"/>
              </a:ext>
            </a:extLst>
          </p:cNvPr>
          <p:cNvSpPr txBox="1">
            <a:spLocks noGrp="1"/>
          </p:cNvSpPr>
          <p:nvPr>
            <p:ph type="ftr" sz="quarter" idx="9"/>
          </p:nvPr>
        </p:nvSpPr>
        <p:spPr/>
        <p:txBody>
          <a:bodyPr/>
          <a:lstStyle>
            <a:lvl1pPr>
              <a:defRPr/>
            </a:lvl1pPr>
          </a:lstStyle>
          <a:p>
            <a:pPr lvl="0"/>
            <a:endParaRPr lang="en-GB" dirty="0"/>
          </a:p>
        </p:txBody>
      </p:sp>
      <p:sp>
        <p:nvSpPr>
          <p:cNvPr id="4" name="Slide Number Placeholder 3">
            <a:extLst>
              <a:ext uri="{FF2B5EF4-FFF2-40B4-BE49-F238E27FC236}">
                <a16:creationId xmlns:a16="http://schemas.microsoft.com/office/drawing/2014/main" id="{B1F507AF-5A04-8F42-AC73-AB6383C9B2A3}"/>
              </a:ext>
            </a:extLst>
          </p:cNvPr>
          <p:cNvSpPr txBox="1">
            <a:spLocks noGrp="1"/>
          </p:cNvSpPr>
          <p:nvPr>
            <p:ph type="sldNum" sz="quarter" idx="8"/>
          </p:nvPr>
        </p:nvSpPr>
        <p:spPr/>
        <p:txBody>
          <a:bodyPr/>
          <a:lstStyle>
            <a:lvl1pPr>
              <a:defRPr/>
            </a:lvl1pPr>
          </a:lstStyle>
          <a:p>
            <a:pPr lvl="0"/>
            <a:fld id="{51750927-7F2D-C240-A5E9-6C1FBAC57420}" type="slidenum">
              <a:t>‹#›</a:t>
            </a:fld>
            <a:endParaRPr lang="en-GB" dirty="0"/>
          </a:p>
        </p:txBody>
      </p:sp>
    </p:spTree>
    <p:extLst>
      <p:ext uri="{BB962C8B-B14F-4D97-AF65-F5344CB8AC3E}">
        <p14:creationId xmlns:p14="http://schemas.microsoft.com/office/powerpoint/2010/main" val="2683467921"/>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Inclusive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24/07/2025</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905497" y="2773259"/>
            <a:ext cx="7758047" cy="2839239"/>
          </a:xfrm>
          <a:prstGeom prst="rect">
            <a:avLst/>
          </a:prstGeom>
          <a:noFill/>
          <a:ln cap="flat">
            <a:noFill/>
          </a:ln>
        </p:spPr>
        <p:txBody>
          <a:bodyPr vert="horz" wrap="square" lIns="68580" tIns="34290" rIns="68580" bIns="34290" anchor="t" anchorCtr="0" compatLnSpc="1">
            <a:spAutoFit/>
          </a:bodyPr>
          <a:lstStyle/>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A guidance booklet produced by Sheffield Hallam University following their curriculum development project, Primary Science for All.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STRATA (Science to Raise and Track Achievement) materials: medium term plans for teachers of children with SEND, developed by teachers in Cambridgeshire.</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Sensory Sparks Club resources: activities for children with diverse needs, created by PSTT Fellow and SEND expert Julie Neil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Further resources: links to other materials to support engagement and participation of children with SEND in science.</a:t>
            </a:r>
          </a:p>
        </p:txBody>
      </p:sp>
      <p:sp>
        <p:nvSpPr>
          <p:cNvPr id="7" name="TextBox 11">
            <a:extLst>
              <a:ext uri="{FF2B5EF4-FFF2-40B4-BE49-F238E27FC236}">
                <a16:creationId xmlns:a16="http://schemas.microsoft.com/office/drawing/2014/main" id="{61B8CAA1-BBA2-0547-B1FB-CCEA540D0F14}"/>
              </a:ext>
            </a:extLst>
          </p:cNvPr>
          <p:cNvSpPr txBox="1"/>
          <p:nvPr/>
        </p:nvSpPr>
        <p:spPr>
          <a:xfrm>
            <a:off x="905497" y="2275990"/>
            <a:ext cx="567994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Visit PSTT’s </a:t>
            </a: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Inclusion in Primary Science page</a:t>
            </a:r>
            <a:r>
              <a:rPr lang="en-GB" sz="1800" b="1" i="0" u="none" strike="noStrike" kern="1200" cap="none" spc="0" baseline="0">
                <a:solidFill>
                  <a:srgbClr val="002060"/>
                </a:solidFill>
                <a:uFillTx/>
                <a:latin typeface="Plus Jakarta Sans ExtraBold" pitchFamily="2" charset="0"/>
                <a:cs typeface="Plus Jakarta Sans ExtraBold" pitchFamily="2" charset="0"/>
              </a:rPr>
              <a:t> for:</a:t>
            </a:r>
          </a:p>
        </p:txBody>
      </p:sp>
      <p:pic>
        <p:nvPicPr>
          <p:cNvPr id="9" name="Picture 8" descr="A picture containing shape&#10;&#10;Description automatically generated">
            <a:hlinkClick r:id="rId2"/>
            <a:extLst>
              <a:ext uri="{FF2B5EF4-FFF2-40B4-BE49-F238E27FC236}">
                <a16:creationId xmlns:a16="http://schemas.microsoft.com/office/drawing/2014/main" id="{E4B0E167-783F-166A-B24B-C161CB5B11D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05497" y="136523"/>
            <a:ext cx="7758047" cy="1988447"/>
          </a:xfrm>
          <a:prstGeom prst="rect">
            <a:avLst/>
          </a:prstGeom>
        </p:spPr>
      </p:pic>
    </p:spTree>
    <p:extLst>
      <p:ext uri="{BB962C8B-B14F-4D97-AF65-F5344CB8AC3E}">
        <p14:creationId xmlns:p14="http://schemas.microsoft.com/office/powerpoint/2010/main" val="1191803215"/>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Science for On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24/07/2025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600700"/>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for One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616966"/>
            <a:ext cx="3840331" cy="3808735"/>
          </a:xfrm>
          <a:prstGeom prst="rect">
            <a:avLst/>
          </a:prstGeom>
          <a:noFill/>
          <a:ln cap="flat">
            <a:noFill/>
          </a:ln>
        </p:spPr>
        <p:txBody>
          <a:bodyPr vert="horz" wrap="square" lIns="68580" tIns="34290" rIns="68580" bIns="34290" anchor="t" anchorCtr="0" compatLnSpc="1">
            <a:spAutoFit/>
          </a:bodyPr>
          <a:lstStyle/>
          <a:p>
            <a:pPr algn="l"/>
            <a:r>
              <a:rPr lang="en-GB" sz="2025" b="0" i="0">
                <a:solidFill>
                  <a:srgbClr val="5E5B5C"/>
                </a:solidFill>
                <a:effectLst/>
                <a:latin typeface="Plus Jakarta Sans Medium" pitchFamily="2" charset="0"/>
                <a:cs typeface="Plus Jakarta Sans Medium" pitchFamily="2" charset="0"/>
              </a:rPr>
              <a:t>Explore different science topics for all primary ages with 8 practical science activities. Each activity is based around </a:t>
            </a:r>
            <a:r>
              <a:rPr lang="en-GB" sz="2025" b="1" i="0">
                <a:solidFill>
                  <a:srgbClr val="5E5B5C"/>
                </a:solidFill>
                <a:effectLst/>
                <a:latin typeface="Plus Jakarta Sans ExtraBold" pitchFamily="2" charset="0"/>
                <a:cs typeface="Plus Jakarta Sans ExtraBold" pitchFamily="2" charset="0"/>
              </a:rPr>
              <a:t>one</a:t>
            </a:r>
            <a:r>
              <a:rPr lang="en-GB" sz="2025" b="0" i="0">
                <a:solidFill>
                  <a:srgbClr val="5E5B5C"/>
                </a:solidFill>
                <a:effectLst/>
                <a:latin typeface="Plus Jakarta Sans Medium" pitchFamily="2" charset="0"/>
                <a:cs typeface="Plus Jakarta Sans Medium" pitchFamily="2" charset="0"/>
              </a:rPr>
              <a:t> easy to obtain resource.</a:t>
            </a:r>
          </a:p>
          <a:p>
            <a:pPr algn="l"/>
            <a:endParaRPr lang="en-GB" sz="2025" b="0" i="0">
              <a:solidFill>
                <a:srgbClr val="5E5B5C"/>
              </a:solidFill>
              <a:effectLst/>
              <a:latin typeface="Plus Jakarta Sans Medium" pitchFamily="2" charset="0"/>
              <a:cs typeface="Plus Jakarta Sans Medium" pitchFamily="2" charset="0"/>
            </a:endParaRPr>
          </a:p>
          <a:p>
            <a:pPr algn="l"/>
            <a:r>
              <a:rPr lang="en-GB" sz="2025" b="0" i="0">
                <a:solidFill>
                  <a:srgbClr val="5E5B5C"/>
                </a:solidFill>
                <a:effectLst/>
                <a:latin typeface="Plus Jakarta Sans Medium" pitchFamily="2" charset="0"/>
                <a:cs typeface="Plus Jakarta Sans Medium" pitchFamily="2" charset="0"/>
              </a:rPr>
              <a:t>Many of the activities involve trial and improvement, making opportunities for discussion important for children to progress while thinking and explaining.</a:t>
            </a:r>
          </a:p>
        </p:txBody>
      </p:sp>
      <p:pic>
        <p:nvPicPr>
          <p:cNvPr id="9" name="Picture 8" descr="Diagram&#10;&#10;Description automatically generated">
            <a:hlinkClick r:id="rId2"/>
            <a:extLst>
              <a:ext uri="{FF2B5EF4-FFF2-40B4-BE49-F238E27FC236}">
                <a16:creationId xmlns:a16="http://schemas.microsoft.com/office/drawing/2014/main" id="{F5E9842F-EF14-E1D3-B0ED-9CC5FA45179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5110239" y="2042491"/>
            <a:ext cx="3338024" cy="2773018"/>
          </a:xfrm>
          <a:prstGeom prst="rect">
            <a:avLst/>
          </a:prstGeom>
          <a:effectLst>
            <a:outerShdw blurRad="50800" dist="38100" algn="l" rotWithShape="0">
              <a:prstClr val="black">
                <a:alpha val="40000"/>
              </a:prstClr>
            </a:outerShdw>
          </a:effectLst>
        </p:spPr>
      </p:pic>
      <p:pic>
        <p:nvPicPr>
          <p:cNvPr id="13" name="Picture 12" descr="Graphical user interface, text&#10;&#10;Description automatically generated">
            <a:extLst>
              <a:ext uri="{FF2B5EF4-FFF2-40B4-BE49-F238E27FC236}">
                <a16:creationId xmlns:a16="http://schemas.microsoft.com/office/drawing/2014/main" id="{D376DDC5-1178-7CAD-D8AD-6448B48506FA}"/>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1688123" y="386861"/>
            <a:ext cx="6052439" cy="975947"/>
          </a:xfrm>
          <a:prstGeom prst="rect">
            <a:avLst/>
          </a:prstGeom>
        </p:spPr>
      </p:pic>
    </p:spTree>
    <p:extLst>
      <p:ext uri="{BB962C8B-B14F-4D97-AF65-F5344CB8AC3E}">
        <p14:creationId xmlns:p14="http://schemas.microsoft.com/office/powerpoint/2010/main" val="625542665"/>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Science Fun at Hom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24/07/2025</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1385950" y="2438071"/>
            <a:ext cx="6797142" cy="200824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 collaboration with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2"/>
              </a:rPr>
              <a:t>Science Sparks</a:t>
            </a:r>
            <a:r>
              <a:rPr lang="en-GB" sz="2100" b="0" i="0" u="none" strike="noStrike" kern="1200" cap="none" spc="0" baseline="0">
                <a:solidFill>
                  <a:srgbClr val="5E5B5C"/>
                </a:solidFill>
                <a:uFillTx/>
                <a:latin typeface="Plus Jakarta Sans Medium" pitchFamily="2" charset="0"/>
                <a:cs typeface="Plus Jakarta Sans Medium" pitchFamily="2" charset="0"/>
              </a:rPr>
              <a:t>, Science Fun at Home provides simple and engaging practical science activities. Originally created to support learning at home, the activities are equally useful for learning at school. The activities are open ended and adaptable for any age.</a:t>
            </a:r>
          </a:p>
        </p:txBody>
      </p:sp>
      <p:pic>
        <p:nvPicPr>
          <p:cNvPr id="6" name="Picture 7">
            <a:extLst>
              <a:ext uri="{FF2B5EF4-FFF2-40B4-BE49-F238E27FC236}">
                <a16:creationId xmlns:a16="http://schemas.microsoft.com/office/drawing/2014/main" id="{61BB6E8A-842F-0A49-ABE2-CA663AEBC35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494002" y="896815"/>
            <a:ext cx="6506999" cy="935381"/>
          </a:xfrm>
          <a:prstGeom prst="rect">
            <a:avLst/>
          </a:prstGeom>
          <a:noFill/>
          <a:ln cap="flat">
            <a:noFill/>
          </a:ln>
        </p:spPr>
      </p:pic>
      <p:sp>
        <p:nvSpPr>
          <p:cNvPr id="7" name="TextBox 11">
            <a:extLst>
              <a:ext uri="{FF2B5EF4-FFF2-40B4-BE49-F238E27FC236}">
                <a16:creationId xmlns:a16="http://schemas.microsoft.com/office/drawing/2014/main" id="{61B8CAA1-BBA2-0547-B1FB-CCEA540D0F14}"/>
              </a:ext>
            </a:extLst>
          </p:cNvPr>
          <p:cNvSpPr txBox="1"/>
          <p:nvPr/>
        </p:nvSpPr>
        <p:spPr>
          <a:xfrm>
            <a:off x="1854219" y="5052187"/>
            <a:ext cx="586060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Fun at Home activities</a:t>
            </a:r>
          </a:p>
        </p:txBody>
      </p:sp>
    </p:spTree>
    <p:extLst>
      <p:ext uri="{BB962C8B-B14F-4D97-AF65-F5344CB8AC3E}">
        <p14:creationId xmlns:p14="http://schemas.microsoft.com/office/powerpoint/2010/main" val="1342875797"/>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UK Wildlif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24/07/2025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403808"/>
            <a:ext cx="6554851"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PSTT’s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UK Wildlife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540061"/>
            <a:ext cx="3134219" cy="3624069"/>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Increase children's awareness of the wide variety of animals, plants and fungi that can be found in the UK. There are several card games and activities to promote discussion suitable for children ages 3 to 11 years.</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UK Wildlife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A picture containing text, mammal, outdoor, ground&#10;&#10;Description automatically generated">
            <a:hlinkClick r:id="rId2"/>
            <a:extLst>
              <a:ext uri="{FF2B5EF4-FFF2-40B4-BE49-F238E27FC236}">
                <a16:creationId xmlns:a16="http://schemas.microsoft.com/office/drawing/2014/main" id="{16B36F7A-3FD1-A221-361E-AADED5CF2BA3}"/>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387467" y="1461315"/>
            <a:ext cx="4378282" cy="327704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3063719750"/>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Science Reading Challeng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24/07/2025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044834"/>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Reading Challenge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24279" y="1707705"/>
            <a:ext cx="3723547" cy="2977738"/>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Run a school-wide Science Reading Challenge!</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Download ideas for possible launch events and activities. You can also download bookmarks, passports and certificates.</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655817"/>
            <a:ext cx="816310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SCIENCE READING CHALLENGE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189965" y="2153765"/>
            <a:ext cx="3529508" cy="2085618"/>
          </a:xfrm>
          <a:prstGeom prst="rect">
            <a:avLst/>
          </a:prstGeom>
          <a:effectLst>
            <a:innerShdw blurRad="63500" dist="50800" dir="2700000">
              <a:prstClr val="black">
                <a:alpha val="50000"/>
              </a:prstClr>
            </a:innerShdw>
          </a:effectLst>
        </p:spPr>
      </p:pic>
    </p:spTree>
    <p:extLst>
      <p:ext uri="{BB962C8B-B14F-4D97-AF65-F5344CB8AC3E}">
        <p14:creationId xmlns:p14="http://schemas.microsoft.com/office/powerpoint/2010/main" val="1637844991"/>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I bet you didn't know...">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DA81441-35CC-8848-B394-389A47B07398}"/>
              </a:ext>
            </a:extLst>
          </p:cNvPr>
          <p:cNvSpPr txBox="1"/>
          <p:nvPr/>
        </p:nvSpPr>
        <p:spPr>
          <a:xfrm>
            <a:off x="844337" y="6126015"/>
            <a:ext cx="5314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articles and teacher guides</a:t>
            </a:r>
          </a:p>
        </p:txBody>
      </p:sp>
      <p:sp>
        <p:nvSpPr>
          <p:cNvPr id="3" name="TextBox 12">
            <a:extLst>
              <a:ext uri="{FF2B5EF4-FFF2-40B4-BE49-F238E27FC236}">
                <a16:creationId xmlns:a16="http://schemas.microsoft.com/office/drawing/2014/main" id="{5E150933-FB28-AA4F-831B-0DA5F8EF1503}"/>
              </a:ext>
            </a:extLst>
          </p:cNvPr>
          <p:cNvSpPr txBox="1"/>
          <p:nvPr/>
        </p:nvSpPr>
        <p:spPr>
          <a:xfrm>
            <a:off x="844337" y="1532450"/>
            <a:ext cx="3586988"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Introduce cutting-edge science research to provide stimulus to primary children’s developing ideas in science. Topics range from sustainability to the purpose of the James Webb Telescope. This resource includes articles linked to UK curricula with accompanying Teacher Guides that can used as class presentations.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 pitchFamily="34"/>
            </a:endParaRPr>
          </a:p>
        </p:txBody>
      </p:sp>
      <p:sp>
        <p:nvSpPr>
          <p:cNvPr id="4" name="TextBox 13">
            <a:extLst>
              <a:ext uri="{FF2B5EF4-FFF2-40B4-BE49-F238E27FC236}">
                <a16:creationId xmlns:a16="http://schemas.microsoft.com/office/drawing/2014/main" id="{260A2AB8-7C27-DC47-B603-F28B20198472}"/>
              </a:ext>
            </a:extLst>
          </p:cNvPr>
          <p:cNvSpPr txBox="1"/>
          <p:nvPr/>
        </p:nvSpPr>
        <p:spPr>
          <a:xfrm>
            <a:off x="844338" y="614691"/>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I BET YOU DIDN’T KNOW…</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12">
            <a:hlinkClick r:id="rId2"/>
            <a:extLst>
              <a:ext uri="{FF2B5EF4-FFF2-40B4-BE49-F238E27FC236}">
                <a16:creationId xmlns:a16="http://schemas.microsoft.com/office/drawing/2014/main" id="{6E5AAC48-8D98-514E-9F89-426544CDF253}"/>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5500329" y="1532450"/>
            <a:ext cx="2811124" cy="39865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3340475960"/>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p:cSld name="City Science Star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0DB6F80-CA75-FA45-BF67-450725F4E45F}"/>
              </a:ext>
            </a:extLst>
          </p:cNvPr>
          <p:cNvSpPr txBox="1"/>
          <p:nvPr/>
        </p:nvSpPr>
        <p:spPr>
          <a:xfrm>
            <a:off x="534170" y="5118582"/>
            <a:ext cx="3938679" cy="323165"/>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650" b="1" i="0" u="none" strike="noStrike" kern="1200" cap="none" spc="0" baseline="0">
                <a:solidFill>
                  <a:srgbClr val="002060"/>
                </a:solidFill>
                <a:uFillTx/>
                <a:latin typeface="Plus Jakarta Sans ExtraBold" pitchFamily="2" charset="0"/>
                <a:cs typeface="Plus Jakarta Sans ExtraBold" pitchFamily="2" charset="0"/>
              </a:rPr>
              <a:t> for City Science Stars</a:t>
            </a:r>
          </a:p>
        </p:txBody>
      </p:sp>
      <p:sp>
        <p:nvSpPr>
          <p:cNvPr id="3" name="TextBox 12">
            <a:extLst>
              <a:ext uri="{FF2B5EF4-FFF2-40B4-BE49-F238E27FC236}">
                <a16:creationId xmlns:a16="http://schemas.microsoft.com/office/drawing/2014/main" id="{21E8D999-5217-F94A-A344-B5B74E19055D}"/>
              </a:ext>
            </a:extLst>
          </p:cNvPr>
          <p:cNvSpPr txBox="1"/>
          <p:nvPr/>
        </p:nvSpPr>
        <p:spPr>
          <a:xfrm>
            <a:off x="844337" y="1543720"/>
            <a:ext cx="3085826"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PSTT and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Leicester City in the Community (</a:t>
            </a:r>
            <a:r>
              <a:rPr lang="en-GB" sz="2100" b="1" i="0" u="none" strike="noStrike" kern="1200" cap="none" spc="0" baseline="0" err="1">
                <a:solidFill>
                  <a:srgbClr val="006AB3"/>
                </a:solidFill>
                <a:uFillTx/>
                <a:latin typeface="Plus Jakarta Sans ExtraBold" pitchFamily="2" charset="0"/>
                <a:cs typeface="Plus Jakarta Sans ExtraBold" pitchFamily="2" charset="0"/>
                <a:hlinkClick r:id="rId3"/>
              </a:rPr>
              <a:t>LCitC</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a:t>
            </a:r>
            <a:r>
              <a:rPr lang="en-GB" sz="2100" b="0" i="0" u="none" strike="noStrike" kern="1200" cap="none" spc="0" baseline="0">
                <a:solidFill>
                  <a:srgbClr val="5E5B5C"/>
                </a:solidFill>
                <a:uFillTx/>
                <a:latin typeface="Plus Jakarta Sans Medium" pitchFamily="2" charset="0"/>
                <a:cs typeface="Plus Jakarta Sans Medium" pitchFamily="2" charset="0"/>
              </a:rPr>
              <a:t>’s project aims to engage primary school children in Years 5 and 6 who have low science capital by linking lessons to football, other sports and to space.</a:t>
            </a:r>
          </a:p>
        </p:txBody>
      </p:sp>
      <p:sp>
        <p:nvSpPr>
          <p:cNvPr id="4" name="TextBox 13">
            <a:extLst>
              <a:ext uri="{FF2B5EF4-FFF2-40B4-BE49-F238E27FC236}">
                <a16:creationId xmlns:a16="http://schemas.microsoft.com/office/drawing/2014/main" id="{8BA64DC8-B919-7C48-9E3D-BE1B05627011}"/>
              </a:ext>
            </a:extLst>
          </p:cNvPr>
          <p:cNvSpPr txBox="1"/>
          <p:nvPr/>
        </p:nvSpPr>
        <p:spPr>
          <a:xfrm>
            <a:off x="844338" y="646513"/>
            <a:ext cx="745532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CITY SCIENCE STARS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Logo, company name&#10;&#10;Description automatically generated">
            <a:extLst>
              <a:ext uri="{FF2B5EF4-FFF2-40B4-BE49-F238E27FC236}">
                <a16:creationId xmlns:a16="http://schemas.microsoft.com/office/drawing/2014/main" id="{E06741AC-1F6E-9547-9AA7-2CFA7DE0C13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23701" y="5613849"/>
            <a:ext cx="1384342" cy="1066899"/>
          </a:xfrm>
          <a:prstGeom prst="rect">
            <a:avLst/>
          </a:prstGeom>
          <a:noFill/>
          <a:ln cap="flat">
            <a:noFill/>
          </a:ln>
        </p:spPr>
      </p:pic>
      <p:pic>
        <p:nvPicPr>
          <p:cNvPr id="6" name="Picture 8" descr="Logo&#10;&#10;Description automatically generated">
            <a:extLst>
              <a:ext uri="{FF2B5EF4-FFF2-40B4-BE49-F238E27FC236}">
                <a16:creationId xmlns:a16="http://schemas.microsoft.com/office/drawing/2014/main" id="{BC8C2A3D-A8D7-E74A-A4A5-929D260B48DA}"/>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888425" y="5613849"/>
            <a:ext cx="1347144" cy="1066900"/>
          </a:xfrm>
          <a:prstGeom prst="rect">
            <a:avLst/>
          </a:prstGeom>
          <a:noFill/>
          <a:ln cap="flat">
            <a:noFill/>
          </a:ln>
        </p:spPr>
      </p:pic>
      <p:pic>
        <p:nvPicPr>
          <p:cNvPr id="7" name="Picture 11" descr="Graphical user interface, text, application&#10;&#10;Description automatically generated">
            <a:hlinkClick r:id="rId2"/>
            <a:extLst>
              <a:ext uri="{FF2B5EF4-FFF2-40B4-BE49-F238E27FC236}">
                <a16:creationId xmlns:a16="http://schemas.microsoft.com/office/drawing/2014/main" id="{7D8F3AF3-65D8-BF4A-96B6-BA75155D9A4B}"/>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755134" y="769285"/>
            <a:ext cx="2167964" cy="3076307"/>
          </a:xfrm>
          <a:prstGeom prst="rect">
            <a:avLst/>
          </a:prstGeom>
          <a:noFill/>
          <a:ln cap="flat">
            <a:noFill/>
          </a:ln>
          <a:effectLst>
            <a:outerShdw blurRad="50800" dist="38100" algn="l" rotWithShape="0">
              <a:prstClr val="black">
                <a:alpha val="40000"/>
              </a:prstClr>
            </a:outerShdw>
          </a:effectLst>
        </p:spPr>
      </p:pic>
      <p:pic>
        <p:nvPicPr>
          <p:cNvPr id="8" name="Picture 13">
            <a:hlinkClick r:id="rId2"/>
            <a:extLst>
              <a:ext uri="{FF2B5EF4-FFF2-40B4-BE49-F238E27FC236}">
                <a16:creationId xmlns:a16="http://schemas.microsoft.com/office/drawing/2014/main" id="{B18D38FC-C9FB-E74B-A9F2-1D6F72E54BA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839116" y="2083093"/>
            <a:ext cx="2167964" cy="3064196"/>
          </a:xfrm>
          <a:prstGeom prst="rect">
            <a:avLst/>
          </a:prstGeom>
          <a:noFill/>
          <a:ln cap="flat">
            <a:noFill/>
          </a:ln>
          <a:effectLst>
            <a:outerShdw blurRad="50800" dist="38100" algn="l" rotWithShape="0">
              <a:prstClr val="black">
                <a:alpha val="40000"/>
              </a:prstClr>
            </a:outerShdw>
          </a:effectLst>
        </p:spPr>
      </p:pic>
      <p:pic>
        <p:nvPicPr>
          <p:cNvPr id="9" name="Picture 15" descr="Text&#10;&#10;Description automatically generated">
            <a:hlinkClick r:id="rId2"/>
            <a:extLst>
              <a:ext uri="{FF2B5EF4-FFF2-40B4-BE49-F238E27FC236}">
                <a16:creationId xmlns:a16="http://schemas.microsoft.com/office/drawing/2014/main" id="{D1561DEC-B093-D84B-9CED-D7D02E2C2C46}"/>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4572001" y="2071987"/>
            <a:ext cx="2167964" cy="308640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175618033"/>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p:cSld name="Climate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24/07/2025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36633" y="5653548"/>
            <a:ext cx="5447657"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Climate Science resources </a:t>
            </a:r>
          </a:p>
        </p:txBody>
      </p:sp>
      <p:sp>
        <p:nvSpPr>
          <p:cNvPr id="6" name="TextBox 12">
            <a:extLst>
              <a:ext uri="{FF2B5EF4-FFF2-40B4-BE49-F238E27FC236}">
                <a16:creationId xmlns:a16="http://schemas.microsoft.com/office/drawing/2014/main" id="{0DAA9ECB-8F1E-E94F-B8D6-3E13E5EB0ACE}"/>
              </a:ext>
            </a:extLst>
          </p:cNvPr>
          <p:cNvSpPr txBox="1"/>
          <p:nvPr/>
        </p:nvSpPr>
        <p:spPr>
          <a:xfrm>
            <a:off x="722214" y="1501445"/>
            <a:ext cx="4004340" cy="394723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Discover what makes effective climate science education in primary schools. </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Use live classroom sessions with your children or school assembly. Learn how to approach the science and solutions of climate change in 8 different teacher CPD sessions as well as </a:t>
            </a:r>
            <a:r>
              <a:rPr lang="en-GB" sz="2100" b="0" i="0" err="1">
                <a:solidFill>
                  <a:srgbClr val="5E5B5C"/>
                </a:solidFill>
                <a:effectLst/>
                <a:latin typeface="Plus Jakarta Sans Medium" pitchFamily="2" charset="0"/>
                <a:cs typeface="Plus Jakarta Sans Medium" pitchFamily="2" charset="0"/>
              </a:rPr>
              <a:t>Why&amp;How</a:t>
            </a:r>
            <a:r>
              <a:rPr lang="en-GB" sz="2100" b="0" i="0">
                <a:solidFill>
                  <a:srgbClr val="5E5B5C"/>
                </a:solidFill>
                <a:effectLst/>
                <a:latin typeface="Plus Jakarta Sans Medium" pitchFamily="2" charset="0"/>
                <a:cs typeface="Plus Jakarta Sans Medium" pitchFamily="2" charset="0"/>
              </a:rPr>
              <a:t>? magazine articles. </a:t>
            </a:r>
          </a:p>
        </p:txBody>
      </p:sp>
      <p:sp>
        <p:nvSpPr>
          <p:cNvPr id="7" name="TextBox 13">
            <a:extLst>
              <a:ext uri="{FF2B5EF4-FFF2-40B4-BE49-F238E27FC236}">
                <a16:creationId xmlns:a16="http://schemas.microsoft.com/office/drawing/2014/main" id="{3BA9A0A8-22AA-CA40-9ADA-E1838047ACC2}"/>
              </a:ext>
            </a:extLst>
          </p:cNvPr>
          <p:cNvSpPr txBox="1"/>
          <p:nvPr/>
        </p:nvSpPr>
        <p:spPr>
          <a:xfrm>
            <a:off x="736633" y="604079"/>
            <a:ext cx="8215856"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CLIMATE SCIENCE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9" name="Picture 8" descr="A picture containing graphical user interface&#10;&#10;Description automatically generated">
            <a:extLst>
              <a:ext uri="{FF2B5EF4-FFF2-40B4-BE49-F238E27FC236}">
                <a16:creationId xmlns:a16="http://schemas.microsoft.com/office/drawing/2014/main" id="{CC9559BC-43E8-314D-C11C-DEB354E3DBA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5000440" y="2053241"/>
            <a:ext cx="3723547" cy="2751518"/>
          </a:xfrm>
          <a:prstGeom prst="rect">
            <a:avLst/>
          </a:prstGeom>
        </p:spPr>
      </p:pic>
    </p:spTree>
    <p:extLst>
      <p:ext uri="{BB962C8B-B14F-4D97-AF65-F5344CB8AC3E}">
        <p14:creationId xmlns:p14="http://schemas.microsoft.com/office/powerpoint/2010/main" val="1136683352"/>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p:cSld name="Whistlestop Science Weeks">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760842" y="2986983"/>
            <a:ext cx="7622317" cy="2562240"/>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Ready-made themed daily suggestions for short science activities, questions and challenges that children can do at home or in school</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Completely adaptable - schools can choose to:</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do a whole week or just a day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switch the days around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add or swap in some of the additional activities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Science conversation starters for children, their parents, carers and families</a:t>
            </a:r>
          </a:p>
        </p:txBody>
      </p:sp>
      <p:pic>
        <p:nvPicPr>
          <p:cNvPr id="3" name="Picture 11" descr="A picture containing text, clipart&#10;&#10;Description automatically generated">
            <a:extLst>
              <a:ext uri="{FF2B5EF4-FFF2-40B4-BE49-F238E27FC236}">
                <a16:creationId xmlns:a16="http://schemas.microsoft.com/office/drawing/2014/main" id="{09D2B70F-BFA6-DF46-AC0D-435514044DF3}"/>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2814976" y="1627479"/>
            <a:ext cx="3514052" cy="1244219"/>
          </a:xfrm>
          <a:prstGeom prst="rect">
            <a:avLst/>
          </a:prstGeom>
          <a:noFill/>
          <a:ln cap="flat">
            <a:noFill/>
          </a:ln>
        </p:spPr>
      </p:pic>
      <p:pic>
        <p:nvPicPr>
          <p:cNvPr id="4" name="Picture 13" descr="A yellow sign with black text&#10;&#10;Description automatically generated with medium confidence">
            <a:extLst>
              <a:ext uri="{FF2B5EF4-FFF2-40B4-BE49-F238E27FC236}">
                <a16:creationId xmlns:a16="http://schemas.microsoft.com/office/drawing/2014/main" id="{0533FAA0-F09D-E045-A85F-BE8EB6046FF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338754" y="244042"/>
            <a:ext cx="4589586" cy="1383437"/>
          </a:xfrm>
          <a:prstGeom prst="rect">
            <a:avLst/>
          </a:prstGeom>
          <a:noFill/>
          <a:ln cap="flat">
            <a:noFill/>
          </a:ln>
        </p:spPr>
      </p:pic>
      <p:sp>
        <p:nvSpPr>
          <p:cNvPr id="5" name="TextBox 11">
            <a:extLst>
              <a:ext uri="{FF2B5EF4-FFF2-40B4-BE49-F238E27FC236}">
                <a16:creationId xmlns:a16="http://schemas.microsoft.com/office/drawing/2014/main" id="{7F3C4F7C-0167-3249-A8ED-A556B626B168}"/>
              </a:ext>
            </a:extLst>
          </p:cNvPr>
          <p:cNvSpPr txBox="1"/>
          <p:nvPr/>
        </p:nvSpPr>
        <p:spPr>
          <a:xfrm>
            <a:off x="2667239" y="5664509"/>
            <a:ext cx="3809520" cy="900246"/>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Whistlestop Science Weeks’ themes</a:t>
            </a:r>
          </a:p>
        </p:txBody>
      </p:sp>
    </p:spTree>
    <p:extLst>
      <p:ext uri="{BB962C8B-B14F-4D97-AF65-F5344CB8AC3E}">
        <p14:creationId xmlns:p14="http://schemas.microsoft.com/office/powerpoint/2010/main" val="780250784"/>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p:cSld name="Wow Scienc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F1076D2A-1420-3141-96AF-FA4C10B343E8}"/>
              </a:ext>
            </a:extLst>
          </p:cNvPr>
          <p:cNvSpPr txBox="1"/>
          <p:nvPr/>
        </p:nvSpPr>
        <p:spPr>
          <a:xfrm>
            <a:off x="1744758" y="2501297"/>
            <a:ext cx="641061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Searching out the best primary science activities</a:t>
            </a:r>
          </a:p>
        </p:txBody>
      </p:sp>
      <p:sp>
        <p:nvSpPr>
          <p:cNvPr id="3" name="TextBox 11">
            <a:extLst>
              <a:ext uri="{FF2B5EF4-FFF2-40B4-BE49-F238E27FC236}">
                <a16:creationId xmlns:a16="http://schemas.microsoft.com/office/drawing/2014/main" id="{5779FF3C-77E9-1A45-AC83-5B42C219E384}"/>
              </a:ext>
            </a:extLst>
          </p:cNvPr>
          <p:cNvSpPr txBox="1"/>
          <p:nvPr/>
        </p:nvSpPr>
        <p:spPr>
          <a:xfrm>
            <a:off x="3161857" y="5661862"/>
            <a:ext cx="3130058" cy="346249"/>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www.wowscience.co.uk</a:t>
            </a:r>
            <a:r>
              <a:rPr lang="en-GB" sz="1800" b="1" i="0" u="none" strike="noStrike" kern="1200" cap="none" spc="0" baseline="0">
                <a:solidFill>
                  <a:srgbClr val="002060"/>
                </a:solidFill>
                <a:uFillTx/>
                <a:latin typeface="Plus Jakarta Sans ExtraBold" pitchFamily="2" charset="0"/>
                <a:cs typeface="Plus Jakarta Sans ExtraBold" pitchFamily="2" charset="0"/>
              </a:rPr>
              <a:t> </a:t>
            </a:r>
          </a:p>
        </p:txBody>
      </p:sp>
      <p:pic>
        <p:nvPicPr>
          <p:cNvPr id="4" name="Picture 5" descr="A picture containing text, clipart&#10;&#10;Description automatically generated">
            <a:extLst>
              <a:ext uri="{FF2B5EF4-FFF2-40B4-BE49-F238E27FC236}">
                <a16:creationId xmlns:a16="http://schemas.microsoft.com/office/drawing/2014/main" id="{060169FD-65D1-FC45-8D50-0B69E10F462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708883" y="100243"/>
            <a:ext cx="4201012" cy="2285243"/>
          </a:xfrm>
          <a:prstGeom prst="rect">
            <a:avLst/>
          </a:prstGeom>
          <a:noFill/>
          <a:ln cap="flat">
            <a:noFill/>
          </a:ln>
        </p:spPr>
      </p:pic>
      <p:pic>
        <p:nvPicPr>
          <p:cNvPr id="5" name="Picture 10">
            <a:hlinkClick r:id="rId2"/>
            <a:extLst>
              <a:ext uri="{FF2B5EF4-FFF2-40B4-BE49-F238E27FC236}">
                <a16:creationId xmlns:a16="http://schemas.microsoft.com/office/drawing/2014/main" id="{93E8BCC9-A506-5E49-B8AE-034F72DE1545}"/>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2571751" y="3071012"/>
            <a:ext cx="4310273" cy="2413550"/>
          </a:xfrm>
          <a:prstGeom prst="rect">
            <a:avLst/>
          </a:prstGeom>
          <a:noFill/>
          <a:ln cap="flat">
            <a:noFill/>
          </a:ln>
        </p:spPr>
      </p:pic>
      <p:pic>
        <p:nvPicPr>
          <p:cNvPr id="6" name="Picture 19">
            <a:extLst>
              <a:ext uri="{FF2B5EF4-FFF2-40B4-BE49-F238E27FC236}">
                <a16:creationId xmlns:a16="http://schemas.microsoft.com/office/drawing/2014/main" id="{F4E9AF4D-1088-D14F-A311-5C14C429DB97}"/>
              </a:ext>
            </a:extLst>
          </p:cNvPr>
          <p:cNvPicPr>
            <a:picLocks noChangeAspect="1"/>
          </p:cNvPicPr>
          <p:nvPr/>
        </p:nvPicPr>
        <p:blipFill>
          <a:blip r:embed="rId5"/>
          <a:stretch>
            <a:fillRect/>
          </a:stretch>
        </p:blipFill>
        <p:spPr>
          <a:xfrm>
            <a:off x="474786" y="5205407"/>
            <a:ext cx="1881554" cy="1411163"/>
          </a:xfrm>
          <a:prstGeom prst="rect">
            <a:avLst/>
          </a:prstGeom>
          <a:noFill/>
          <a:ln cap="flat">
            <a:noFill/>
          </a:ln>
        </p:spPr>
      </p:pic>
    </p:spTree>
    <p:extLst>
      <p:ext uri="{BB962C8B-B14F-4D97-AF65-F5344CB8AC3E}">
        <p14:creationId xmlns:p14="http://schemas.microsoft.com/office/powerpoint/2010/main" val="13001077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56464-58E0-674F-B5C4-68F46D5C33A2}"/>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Content Placeholder 2">
            <a:extLst>
              <a:ext uri="{FF2B5EF4-FFF2-40B4-BE49-F238E27FC236}">
                <a16:creationId xmlns:a16="http://schemas.microsoft.com/office/drawing/2014/main" id="{909A6C98-3C17-8341-A1BF-DF7B8A8FD123}"/>
              </a:ext>
            </a:extLst>
          </p:cNvPr>
          <p:cNvSpPr txBox="1">
            <a:spLocks noGrp="1"/>
          </p:cNvSpPr>
          <p:nvPr>
            <p:ph idx="1"/>
          </p:nvPr>
        </p:nvSpPr>
        <p:spPr>
          <a:xfrm>
            <a:off x="3887388" y="987429"/>
            <a:ext cx="4629150" cy="4873624"/>
          </a:xfrm>
        </p:spPr>
        <p:txBody>
          <a:bodyPr/>
          <a:lstStyle>
            <a:lvl1pPr>
              <a:defRPr sz="3200"/>
            </a:lvl1pPr>
            <a:lvl2pPr>
              <a:defRPr sz="2800"/>
            </a:lvl2pPr>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A5A6D6D-2103-304A-AB2C-55D481D9CFAC}"/>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AF049D23-6C9A-024F-872D-E8A81D817A20}"/>
              </a:ext>
            </a:extLst>
          </p:cNvPr>
          <p:cNvSpPr txBox="1">
            <a:spLocks noGrp="1"/>
          </p:cNvSpPr>
          <p:nvPr>
            <p:ph type="dt" sz="half" idx="7"/>
          </p:nvPr>
        </p:nvSpPr>
        <p:spPr/>
        <p:txBody>
          <a:bodyPr/>
          <a:lstStyle>
            <a:lvl1pPr>
              <a:defRPr/>
            </a:lvl1pPr>
          </a:lstStyle>
          <a:p>
            <a:pPr lvl="0"/>
            <a:fld id="{AE30DABB-0B6E-304F-9550-9ABE5F9F424D}" type="datetime1">
              <a:rPr lang="en-GB"/>
              <a:pPr lvl="0"/>
              <a:t>24/07/2025</a:t>
            </a:fld>
            <a:endParaRPr lang="en-GB" dirty="0"/>
          </a:p>
        </p:txBody>
      </p:sp>
      <p:sp>
        <p:nvSpPr>
          <p:cNvPr id="6" name="Footer Placeholder 5">
            <a:extLst>
              <a:ext uri="{FF2B5EF4-FFF2-40B4-BE49-F238E27FC236}">
                <a16:creationId xmlns:a16="http://schemas.microsoft.com/office/drawing/2014/main" id="{D4B556E8-512F-B54E-A111-002D46D8213C}"/>
              </a:ext>
            </a:extLst>
          </p:cNvPr>
          <p:cNvSpPr txBox="1">
            <a:spLocks noGrp="1"/>
          </p:cNvSpPr>
          <p:nvPr>
            <p:ph type="ftr" sz="quarter" idx="9"/>
          </p:nvPr>
        </p:nvSpPr>
        <p:spPr/>
        <p:txBody>
          <a:bodyPr/>
          <a:lstStyle>
            <a:lvl1pPr>
              <a:defRPr/>
            </a:lvl1pPr>
          </a:lstStyle>
          <a:p>
            <a:pPr lvl="0"/>
            <a:endParaRPr lang="en-GB" dirty="0"/>
          </a:p>
        </p:txBody>
      </p:sp>
      <p:sp>
        <p:nvSpPr>
          <p:cNvPr id="7" name="Slide Number Placeholder 6">
            <a:extLst>
              <a:ext uri="{FF2B5EF4-FFF2-40B4-BE49-F238E27FC236}">
                <a16:creationId xmlns:a16="http://schemas.microsoft.com/office/drawing/2014/main" id="{74949D38-8FB6-C448-848E-76AF23C2F56F}"/>
              </a:ext>
            </a:extLst>
          </p:cNvPr>
          <p:cNvSpPr txBox="1">
            <a:spLocks noGrp="1"/>
          </p:cNvSpPr>
          <p:nvPr>
            <p:ph type="sldNum" sz="quarter" idx="8"/>
          </p:nvPr>
        </p:nvSpPr>
        <p:spPr/>
        <p:txBody>
          <a:bodyPr/>
          <a:lstStyle>
            <a:lvl1pPr>
              <a:defRPr/>
            </a:lvl1pPr>
          </a:lstStyle>
          <a:p>
            <a:pPr lvl="0"/>
            <a:fld id="{66E16D99-86D7-D84B-AB41-E17C499F7DD8}" type="slidenum">
              <a:t>‹#›</a:t>
            </a:fld>
            <a:endParaRPr lang="en-GB" dirty="0"/>
          </a:p>
        </p:txBody>
      </p:sp>
    </p:spTree>
    <p:extLst>
      <p:ext uri="{BB962C8B-B14F-4D97-AF65-F5344CB8AC3E}">
        <p14:creationId xmlns:p14="http://schemas.microsoft.com/office/powerpoint/2010/main" val="649892811"/>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p:cSld name="FREE Titanic Investigations ">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308B9469-D06E-F347-A119-0B005F7AE5C3}"/>
              </a:ext>
            </a:extLst>
          </p:cNvPr>
          <p:cNvSpPr txBox="1"/>
          <p:nvPr/>
        </p:nvSpPr>
        <p:spPr>
          <a:xfrm>
            <a:off x="844333" y="4445587"/>
            <a:ext cx="4052981"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short videos of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Titanic Investigations</a:t>
            </a:r>
          </a:p>
        </p:txBody>
      </p:sp>
      <p:sp>
        <p:nvSpPr>
          <p:cNvPr id="3" name="TextBox 12">
            <a:extLst>
              <a:ext uri="{FF2B5EF4-FFF2-40B4-BE49-F238E27FC236}">
                <a16:creationId xmlns:a16="http://schemas.microsoft.com/office/drawing/2014/main" id="{47241234-9F09-7D4B-AE0C-EC5C5D78346D}"/>
              </a:ext>
            </a:extLst>
          </p:cNvPr>
          <p:cNvSpPr txBox="1"/>
          <p:nvPr/>
        </p:nvSpPr>
        <p:spPr>
          <a:xfrm>
            <a:off x="844332" y="1625748"/>
            <a:ext cx="3727666"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PSTT, the primary science team at SSERC has created a series of short videos to illustrate some of the practical science activities based on the story of the Titanic. </a:t>
            </a:r>
          </a:p>
        </p:txBody>
      </p:sp>
      <p:sp>
        <p:nvSpPr>
          <p:cNvPr id="4" name="TextBox 13">
            <a:extLst>
              <a:ext uri="{FF2B5EF4-FFF2-40B4-BE49-F238E27FC236}">
                <a16:creationId xmlns:a16="http://schemas.microsoft.com/office/drawing/2014/main" id="{3CFEAAF4-10D6-5B4C-9311-84C0FFDE6523}"/>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TITANIC INVESTIGATIONS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a:extLst>
              <a:ext uri="{FF2B5EF4-FFF2-40B4-BE49-F238E27FC236}">
                <a16:creationId xmlns:a16="http://schemas.microsoft.com/office/drawing/2014/main" id="{3131138C-3066-AB4F-A9A4-00B2A86AA34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504230" y="1524423"/>
            <a:ext cx="3076787" cy="1751300"/>
          </a:xfrm>
          <a:prstGeom prst="rect">
            <a:avLst/>
          </a:prstGeom>
          <a:noFill/>
          <a:ln cap="flat">
            <a:noFill/>
          </a:ln>
        </p:spPr>
      </p:pic>
      <p:pic>
        <p:nvPicPr>
          <p:cNvPr id="6" name="Picture 12" descr="A person standing at a podium&#10;&#10;Description automatically generated">
            <a:extLst>
              <a:ext uri="{FF2B5EF4-FFF2-40B4-BE49-F238E27FC236}">
                <a16:creationId xmlns:a16="http://schemas.microsoft.com/office/drawing/2014/main" id="{5A321424-370D-3D46-891A-D57F5E349F36}"/>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5504230" y="3662659"/>
            <a:ext cx="3076787" cy="1751300"/>
          </a:xfrm>
          <a:prstGeom prst="rect">
            <a:avLst/>
          </a:prstGeom>
          <a:noFill/>
          <a:ln cap="flat">
            <a:noFill/>
          </a:ln>
        </p:spPr>
      </p:pic>
      <p:pic>
        <p:nvPicPr>
          <p:cNvPr id="7" name="Picture 14">
            <a:extLst>
              <a:ext uri="{FF2B5EF4-FFF2-40B4-BE49-F238E27FC236}">
                <a16:creationId xmlns:a16="http://schemas.microsoft.com/office/drawing/2014/main" id="{97F481B8-8C54-8845-93BE-4B911B659E4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78092" y="5554311"/>
            <a:ext cx="2144421" cy="1031127"/>
          </a:xfrm>
          <a:prstGeom prst="rect">
            <a:avLst/>
          </a:prstGeom>
          <a:noFill/>
          <a:ln cap="flat">
            <a:noFill/>
          </a:ln>
        </p:spPr>
      </p:pic>
    </p:spTree>
    <p:extLst>
      <p:ext uri="{BB962C8B-B14F-4D97-AF65-F5344CB8AC3E}">
        <p14:creationId xmlns:p14="http://schemas.microsoft.com/office/powerpoint/2010/main" val="2699880802"/>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p:cSld name="Science &amp; STEM Club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699CDDE-7C43-B240-AC5B-C20BF8B08FCB}"/>
              </a:ext>
            </a:extLst>
          </p:cNvPr>
          <p:cNvSpPr txBox="1"/>
          <p:nvPr/>
        </p:nvSpPr>
        <p:spPr>
          <a:xfrm>
            <a:off x="2384615" y="5671556"/>
            <a:ext cx="4777023" cy="577081"/>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650" b="1" i="0" u="none" strike="noStrike" kern="1200" cap="none" spc="0" baseline="0">
                <a:solidFill>
                  <a:srgbClr val="002060"/>
                </a:solidFill>
                <a:uFillTx/>
                <a:latin typeface="Plus Jakarta Sans ExtraBold" pitchFamily="2" charset="0"/>
                <a:cs typeface="Plus Jakarta Sans ExtraBold" pitchFamily="2" charset="0"/>
              </a:rPr>
              <a:t>for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rPr>
              <a:t>Science &amp; STEM Club resources</a:t>
            </a:r>
          </a:p>
        </p:txBody>
      </p:sp>
      <p:sp>
        <p:nvSpPr>
          <p:cNvPr id="3" name="TextBox 12">
            <a:extLst>
              <a:ext uri="{FF2B5EF4-FFF2-40B4-BE49-F238E27FC236}">
                <a16:creationId xmlns:a16="http://schemas.microsoft.com/office/drawing/2014/main" id="{5023F562-577B-6A48-A1CD-685AEE19726B}"/>
              </a:ext>
            </a:extLst>
          </p:cNvPr>
          <p:cNvSpPr txBox="1"/>
          <p:nvPr/>
        </p:nvSpPr>
        <p:spPr>
          <a:xfrm>
            <a:off x="844336" y="1222888"/>
            <a:ext cx="3850753"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Aimed at teachers or other adults looking for support to introduce a science or STEM club to primary children, PSTT has created a number of free to download, easily-accessible club packs.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All activities are validated by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Children’s University</a:t>
            </a:r>
            <a:r>
              <a:rPr lang="en-GB" sz="2100" b="0" i="0" u="none" strike="noStrike" kern="1200" cap="none" spc="0" baseline="0">
                <a:solidFill>
                  <a:srgbClr val="5E5B5C"/>
                </a:solidFill>
                <a:uFillTx/>
                <a:latin typeface="Plus Jakarta Sans Medium" pitchFamily="2" charset="0"/>
                <a:cs typeface="Plus Jakarta Sans Medium" pitchFamily="2" charset="0"/>
              </a:rPr>
              <a:t> and as such count towards accredited learning for any children taking part.</a:t>
            </a:r>
          </a:p>
        </p:txBody>
      </p:sp>
      <p:sp>
        <p:nvSpPr>
          <p:cNvPr id="4" name="TextBox 13">
            <a:extLst>
              <a:ext uri="{FF2B5EF4-FFF2-40B4-BE49-F238E27FC236}">
                <a16:creationId xmlns:a16="http://schemas.microsoft.com/office/drawing/2014/main" id="{1842779C-F7EC-5142-A44A-FD3ACD8FC363}"/>
              </a:ext>
            </a:extLst>
          </p:cNvPr>
          <p:cNvSpPr txBox="1"/>
          <p:nvPr/>
        </p:nvSpPr>
        <p:spPr>
          <a:xfrm>
            <a:off x="844336" y="444988"/>
            <a:ext cx="7455325" cy="64633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750" b="0" i="0" u="none" strike="noStrike" kern="1200" cap="none" spc="0" baseline="0">
                <a:solidFill>
                  <a:srgbClr val="3EB1C8"/>
                </a:solidFill>
                <a:uFillTx/>
                <a:latin typeface="Plus Jakarta Sans Medium" pitchFamily="2" charset="0"/>
                <a:cs typeface="Plus Jakarta Sans Medium" pitchFamily="2" charset="0"/>
              </a:rPr>
              <a:t>SCIENCE &amp; STEM CLUBS </a:t>
            </a:r>
            <a:endParaRPr lang="en-GB" sz="37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company name&#10;&#10;Description automatically generated">
            <a:extLst>
              <a:ext uri="{FF2B5EF4-FFF2-40B4-BE49-F238E27FC236}">
                <a16:creationId xmlns:a16="http://schemas.microsoft.com/office/drawing/2014/main" id="{9F2D1BB4-1359-9948-BF39-15EC49A2C1D6}"/>
              </a:ext>
            </a:extLst>
          </p:cNvPr>
          <p:cNvPicPr>
            <a:picLocks noChangeAspect="1"/>
          </p:cNvPicPr>
          <p:nvPr/>
        </p:nvPicPr>
        <p:blipFill>
          <a:blip r:embed="rId4"/>
          <a:stretch>
            <a:fillRect/>
          </a:stretch>
        </p:blipFill>
        <p:spPr>
          <a:xfrm>
            <a:off x="430276" y="5624857"/>
            <a:ext cx="2163458" cy="985337"/>
          </a:xfrm>
          <a:prstGeom prst="rect">
            <a:avLst/>
          </a:prstGeom>
          <a:noFill/>
          <a:ln cap="flat">
            <a:noFill/>
          </a:ln>
        </p:spPr>
      </p:pic>
      <p:pic>
        <p:nvPicPr>
          <p:cNvPr id="6" name="Picture 8" descr="A picture containing table&#10;&#10;Description automatically generated">
            <a:hlinkClick r:id="rId2"/>
            <a:extLst>
              <a:ext uri="{FF2B5EF4-FFF2-40B4-BE49-F238E27FC236}">
                <a16:creationId xmlns:a16="http://schemas.microsoft.com/office/drawing/2014/main" id="{82BFDD70-5A5A-0F4C-9582-A32A747A4C8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515100" y="897904"/>
            <a:ext cx="2558562" cy="3637627"/>
          </a:xfrm>
          <a:prstGeom prst="rect">
            <a:avLst/>
          </a:prstGeom>
          <a:noFill/>
          <a:ln cap="flat">
            <a:noFill/>
          </a:ln>
          <a:effectLst>
            <a:outerShdw blurRad="50800" dist="38100" algn="l" rotWithShape="0">
              <a:prstClr val="black">
                <a:alpha val="40000"/>
              </a:prstClr>
            </a:outerShdw>
          </a:effectLst>
        </p:spPr>
      </p:pic>
      <p:pic>
        <p:nvPicPr>
          <p:cNvPr id="7" name="Picture 10" descr="Text&#10;&#10;Description automatically generated">
            <a:hlinkClick r:id="rId2"/>
            <a:extLst>
              <a:ext uri="{FF2B5EF4-FFF2-40B4-BE49-F238E27FC236}">
                <a16:creationId xmlns:a16="http://schemas.microsoft.com/office/drawing/2014/main" id="{CD4E51BE-B5E1-284A-9D62-C24682C122E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773127" y="2946025"/>
            <a:ext cx="3280627" cy="231384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258327200"/>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p:cSld name="Big Jurassic Classroom">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D730396E-4243-644B-8A98-76F5C8D0F432}"/>
              </a:ext>
            </a:extLst>
          </p:cNvPr>
          <p:cNvSpPr txBox="1"/>
          <p:nvPr/>
        </p:nvSpPr>
        <p:spPr>
          <a:xfrm>
            <a:off x="985014" y="5595667"/>
            <a:ext cx="509805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800" b="1" i="0" u="none" strike="noStrike" kern="1200" cap="none" spc="0" baseline="0">
                <a:solidFill>
                  <a:srgbClr val="002060"/>
                </a:solidFill>
                <a:uFillTx/>
                <a:latin typeface="Plus Jakarta Sans ExtraBold" pitchFamily="2" charset="0"/>
                <a:cs typeface="Plus Jakarta Sans ExtraBold" pitchFamily="2" charset="0"/>
              </a:rPr>
              <a:t>to The Big Jurassic Classroom resource</a:t>
            </a:r>
          </a:p>
        </p:txBody>
      </p:sp>
      <p:sp>
        <p:nvSpPr>
          <p:cNvPr id="3" name="TextBox 12">
            <a:extLst>
              <a:ext uri="{FF2B5EF4-FFF2-40B4-BE49-F238E27FC236}">
                <a16:creationId xmlns:a16="http://schemas.microsoft.com/office/drawing/2014/main" id="{055568E5-545E-7F43-8C53-0001E949351E}"/>
              </a:ext>
            </a:extLst>
          </p:cNvPr>
          <p:cNvSpPr txBox="1"/>
          <p:nvPr/>
        </p:nvSpPr>
        <p:spPr>
          <a:xfrm>
            <a:off x="985014" y="1542111"/>
            <a:ext cx="3085826"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Jurassic Coast Trust</a:t>
            </a:r>
            <a:r>
              <a:rPr lang="en-GB" sz="2100" b="0" i="0" u="none" strike="noStrike" kern="1200" cap="none" spc="0" baseline="0">
                <a:solidFill>
                  <a:srgbClr val="5E5B5C"/>
                </a:solidFill>
                <a:uFillTx/>
                <a:latin typeface="Plus Jakarta Sans Medium" pitchFamily="2" charset="0"/>
                <a:cs typeface="Plus Jakarta Sans Medium" pitchFamily="2" charset="0"/>
              </a:rPr>
              <a:t>, PSTT has created a free to download book, bringing together resources and information to show teachers how they can use their local environments to inspire interest in the UK’s geological history. </a:t>
            </a:r>
          </a:p>
        </p:txBody>
      </p:sp>
      <p:sp>
        <p:nvSpPr>
          <p:cNvPr id="4" name="TextBox 13">
            <a:extLst>
              <a:ext uri="{FF2B5EF4-FFF2-40B4-BE49-F238E27FC236}">
                <a16:creationId xmlns:a16="http://schemas.microsoft.com/office/drawing/2014/main" id="{F956F2D8-5317-A042-9BF5-F81AFCBB7262}"/>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BIG JURASSIC CLASSROOM</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Calendar&#10;&#10;Description automatically generated">
            <a:hlinkClick r:id="rId2"/>
            <a:extLst>
              <a:ext uri="{FF2B5EF4-FFF2-40B4-BE49-F238E27FC236}">
                <a16:creationId xmlns:a16="http://schemas.microsoft.com/office/drawing/2014/main" id="{ED9B5C62-0309-824E-BDAD-3CFC4683D82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515100" y="1600197"/>
            <a:ext cx="2232553" cy="3158363"/>
          </a:xfrm>
          <a:prstGeom prst="rect">
            <a:avLst/>
          </a:prstGeom>
          <a:noFill/>
          <a:ln cap="flat">
            <a:noFill/>
          </a:ln>
          <a:effectLst>
            <a:outerShdw blurRad="50800" dist="38100" algn="l" rotWithShape="0">
              <a:prstClr val="black">
                <a:alpha val="40000"/>
              </a:prstClr>
            </a:outerShdw>
          </a:effectLst>
        </p:spPr>
      </p:pic>
      <p:pic>
        <p:nvPicPr>
          <p:cNvPr id="6" name="Picture 9">
            <a:hlinkClick r:id="rId2"/>
            <a:extLst>
              <a:ext uri="{FF2B5EF4-FFF2-40B4-BE49-F238E27FC236}">
                <a16:creationId xmlns:a16="http://schemas.microsoft.com/office/drawing/2014/main" id="{BB21AEC3-1C6D-0F4A-9D8F-4088D234F47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534708" y="2998997"/>
            <a:ext cx="2866946" cy="20271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295309040"/>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p:cSld name="Family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4461183F-496D-F74A-A73B-5C099A415333}"/>
              </a:ext>
            </a:extLst>
          </p:cNvPr>
          <p:cNvSpPr txBox="1"/>
          <p:nvPr/>
        </p:nvSpPr>
        <p:spPr>
          <a:xfrm>
            <a:off x="985015" y="4983423"/>
            <a:ext cx="543895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start learning science together</a:t>
            </a:r>
          </a:p>
        </p:txBody>
      </p:sp>
      <p:sp>
        <p:nvSpPr>
          <p:cNvPr id="3" name="TextBox 12">
            <a:extLst>
              <a:ext uri="{FF2B5EF4-FFF2-40B4-BE49-F238E27FC236}">
                <a16:creationId xmlns:a16="http://schemas.microsoft.com/office/drawing/2014/main" id="{E07254D2-B325-FB46-A5DA-8D4EE673EC1D}"/>
              </a:ext>
            </a:extLst>
          </p:cNvPr>
          <p:cNvSpPr txBox="1"/>
          <p:nvPr/>
        </p:nvSpPr>
        <p:spPr>
          <a:xfrm>
            <a:off x="985014" y="1718519"/>
            <a:ext cx="3085826" cy="297773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This project provides family learning sessions in science. Children come to school with a parent, and they learn science together through problem solving and investigative activities.</a:t>
            </a:r>
          </a:p>
        </p:txBody>
      </p:sp>
      <p:sp>
        <p:nvSpPr>
          <p:cNvPr id="4" name="TextBox 13">
            <a:extLst>
              <a:ext uri="{FF2B5EF4-FFF2-40B4-BE49-F238E27FC236}">
                <a16:creationId xmlns:a16="http://schemas.microsoft.com/office/drawing/2014/main" id="{66ECBDE8-D17A-824A-BCF1-61FCB067B3B0}"/>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FAMILY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A picture containing text, clipart&#10;&#10;Description automatically generated">
            <a:hlinkClick r:id="rId2"/>
            <a:extLst>
              <a:ext uri="{FF2B5EF4-FFF2-40B4-BE49-F238E27FC236}">
                <a16:creationId xmlns:a16="http://schemas.microsoft.com/office/drawing/2014/main" id="{1DB025AD-A72A-D541-BEF2-83C9E765660D}"/>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4501934" y="1718518"/>
            <a:ext cx="4072554" cy="2335526"/>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593070179"/>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p:cSld name="Chain Reaction">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8AB26699-1B2F-DC4B-8234-6287E7B717A0}"/>
              </a:ext>
            </a:extLst>
          </p:cNvPr>
          <p:cNvSpPr txBox="1"/>
          <p:nvPr/>
        </p:nvSpPr>
        <p:spPr>
          <a:xfrm>
            <a:off x="985015" y="5164520"/>
            <a:ext cx="5850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the Chain Reaction project</a:t>
            </a:r>
          </a:p>
        </p:txBody>
      </p:sp>
      <p:sp>
        <p:nvSpPr>
          <p:cNvPr id="3" name="TextBox 12">
            <a:extLst>
              <a:ext uri="{FF2B5EF4-FFF2-40B4-BE49-F238E27FC236}">
                <a16:creationId xmlns:a16="http://schemas.microsoft.com/office/drawing/2014/main" id="{203E6C2D-BFD2-E843-BAB5-25E99D31640E}"/>
              </a:ext>
            </a:extLst>
          </p:cNvPr>
          <p:cNvSpPr txBox="1"/>
          <p:nvPr/>
        </p:nvSpPr>
        <p:spPr>
          <a:xfrm>
            <a:off x="985014" y="2455397"/>
            <a:ext cx="3085826" cy="168507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An engaging primary school STEM project for upper KS2 children that is easily adapted to suit any age group.</a:t>
            </a:r>
          </a:p>
        </p:txBody>
      </p:sp>
      <p:sp>
        <p:nvSpPr>
          <p:cNvPr id="4" name="TextBox 13">
            <a:extLst>
              <a:ext uri="{FF2B5EF4-FFF2-40B4-BE49-F238E27FC236}">
                <a16:creationId xmlns:a16="http://schemas.microsoft.com/office/drawing/2014/main" id="{38761124-8E04-D645-91F1-707823A6B6AE}"/>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CHAIN REACTION</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indoor, wooden, wood&#10;&#10;Description automatically generated">
            <a:hlinkClick r:id="rId2"/>
            <a:extLst>
              <a:ext uri="{FF2B5EF4-FFF2-40B4-BE49-F238E27FC236}">
                <a16:creationId xmlns:a16="http://schemas.microsoft.com/office/drawing/2014/main" id="{AF161877-1948-144C-9933-A6AA0FE9579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246412" y="1725212"/>
            <a:ext cx="4193927" cy="3145449"/>
          </a:xfrm>
          <a:prstGeom prst="rect">
            <a:avLst/>
          </a:prstGeom>
          <a:noFill/>
          <a:ln cap="flat">
            <a:noFill/>
          </a:ln>
        </p:spPr>
      </p:pic>
    </p:spTree>
    <p:extLst>
      <p:ext uri="{BB962C8B-B14F-4D97-AF65-F5344CB8AC3E}">
        <p14:creationId xmlns:p14="http://schemas.microsoft.com/office/powerpoint/2010/main" val="810031039"/>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p:cSld name="Playground Science">
    <p:spTree>
      <p:nvGrpSpPr>
        <p:cNvPr id="1" name=""/>
        <p:cNvGrpSpPr/>
        <p:nvPr/>
      </p:nvGrpSpPr>
      <p:grpSpPr>
        <a:xfrm>
          <a:off x="0" y="0"/>
          <a:ext cx="0" cy="0"/>
          <a:chOff x="0" y="0"/>
          <a:chExt cx="0" cy="0"/>
        </a:xfrm>
      </p:grpSpPr>
      <p:pic>
        <p:nvPicPr>
          <p:cNvPr id="2" name="Picture 12" descr="Text&#10;&#10;Description automatically generated">
            <a:hlinkClick r:id="rId2"/>
            <a:extLst>
              <a:ext uri="{FF2B5EF4-FFF2-40B4-BE49-F238E27FC236}">
                <a16:creationId xmlns:a16="http://schemas.microsoft.com/office/drawing/2014/main" id="{F67B9181-FB94-F540-863A-0763BC2D511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158295">
            <a:off x="6144741" y="1883495"/>
            <a:ext cx="2634967" cy="1863291"/>
          </a:xfrm>
          <a:prstGeom prst="rect">
            <a:avLst/>
          </a:prstGeom>
          <a:noFill/>
          <a:ln cap="flat">
            <a:noFill/>
          </a:ln>
          <a:effectLst>
            <a:outerShdw blurRad="50800" dist="38100" algn="l" rotWithShape="0">
              <a:prstClr val="black">
                <a:alpha val="40000"/>
              </a:prstClr>
            </a:outerShdw>
          </a:effectLst>
        </p:spPr>
      </p:pic>
      <p:pic>
        <p:nvPicPr>
          <p:cNvPr id="3" name="Picture 10" descr="Diagram, website&#10;&#10;Description automatically generated">
            <a:hlinkClick r:id="rId2"/>
            <a:extLst>
              <a:ext uri="{FF2B5EF4-FFF2-40B4-BE49-F238E27FC236}">
                <a16:creationId xmlns:a16="http://schemas.microsoft.com/office/drawing/2014/main" id="{D086B28F-CBF8-874D-BB19-033BD1D6D71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124624">
            <a:off x="6181205" y="3104604"/>
            <a:ext cx="2562039" cy="1811719"/>
          </a:xfrm>
          <a:prstGeom prst="rect">
            <a:avLst/>
          </a:prstGeom>
          <a:noFill/>
          <a:ln cap="flat">
            <a:noFill/>
          </a:ln>
          <a:effectLst>
            <a:outerShdw blurRad="50800" dist="38100" algn="l" rotWithShape="0">
              <a:prstClr val="black">
                <a:alpha val="40000"/>
              </a:prstClr>
            </a:outerShdw>
          </a:effectLst>
        </p:spPr>
      </p:pic>
      <p:sp>
        <p:nvSpPr>
          <p:cNvPr id="4" name="TextBox 11">
            <a:extLst>
              <a:ext uri="{FF2B5EF4-FFF2-40B4-BE49-F238E27FC236}">
                <a16:creationId xmlns:a16="http://schemas.microsoft.com/office/drawing/2014/main" id="{ECDEF4AC-B183-3241-9C7A-22209ADB9623}"/>
              </a:ext>
            </a:extLst>
          </p:cNvPr>
          <p:cNvSpPr txBox="1"/>
          <p:nvPr/>
        </p:nvSpPr>
        <p:spPr>
          <a:xfrm>
            <a:off x="985014" y="6131216"/>
            <a:ext cx="4791533"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Playground Science</a:t>
            </a:r>
          </a:p>
        </p:txBody>
      </p:sp>
      <p:sp>
        <p:nvSpPr>
          <p:cNvPr id="5" name="TextBox 12">
            <a:extLst>
              <a:ext uri="{FF2B5EF4-FFF2-40B4-BE49-F238E27FC236}">
                <a16:creationId xmlns:a16="http://schemas.microsoft.com/office/drawing/2014/main" id="{FD704203-875A-9049-B51F-1228D76AAFB4}"/>
              </a:ext>
            </a:extLst>
          </p:cNvPr>
          <p:cNvSpPr txBox="1"/>
          <p:nvPr/>
        </p:nvSpPr>
        <p:spPr>
          <a:xfrm>
            <a:off x="985014" y="1646085"/>
            <a:ext cx="3208917"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Playground Science is a set of fun and informal science activities that children can carry out in their playtimes. The activities use simple instructions and a small amount of equipment to encourage children to explore the world around them whilst developing scientific skills.</a:t>
            </a:r>
          </a:p>
        </p:txBody>
      </p:sp>
      <p:sp>
        <p:nvSpPr>
          <p:cNvPr id="6" name="TextBox 13">
            <a:extLst>
              <a:ext uri="{FF2B5EF4-FFF2-40B4-BE49-F238E27FC236}">
                <a16:creationId xmlns:a16="http://schemas.microsoft.com/office/drawing/2014/main" id="{DD8C06D8-7CD7-1B49-8068-5C3AC4554B6B}"/>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PLAYGROUND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2" descr="Text&#10;&#10;Description automatically generated">
            <a:hlinkClick r:id="rId2"/>
            <a:extLst>
              <a:ext uri="{FF2B5EF4-FFF2-40B4-BE49-F238E27FC236}">
                <a16:creationId xmlns:a16="http://schemas.microsoft.com/office/drawing/2014/main" id="{C14BFD73-DD02-DD40-B729-2F307AD17D7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440115" y="2021697"/>
            <a:ext cx="2107628" cy="2981275"/>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718289874"/>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p:cSld name="See Through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B05BE14E-E6E9-8147-AB67-48E3E1CC3219}"/>
              </a:ext>
            </a:extLst>
          </p:cNvPr>
          <p:cNvSpPr txBox="1"/>
          <p:nvPr/>
        </p:nvSpPr>
        <p:spPr>
          <a:xfrm>
            <a:off x="2814164" y="5807524"/>
            <a:ext cx="3515672" cy="623248"/>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find out more about See Through Science</a:t>
            </a:r>
          </a:p>
        </p:txBody>
      </p:sp>
      <p:sp>
        <p:nvSpPr>
          <p:cNvPr id="3" name="TextBox 12">
            <a:extLst>
              <a:ext uri="{FF2B5EF4-FFF2-40B4-BE49-F238E27FC236}">
                <a16:creationId xmlns:a16="http://schemas.microsoft.com/office/drawing/2014/main" id="{85365986-296B-4A4D-9D4C-9A2D6964E982}"/>
              </a:ext>
            </a:extLst>
          </p:cNvPr>
          <p:cNvSpPr txBox="1"/>
          <p:nvPr/>
        </p:nvSpPr>
        <p:spPr>
          <a:xfrm>
            <a:off x="985014" y="1566395"/>
            <a:ext cx="320415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See Through Science is a set of fifteen high-resolution digital images (included with the book as a digital download). The book is packed with practical advice for teachers about using the image pack to develop children’s observation, questioning and discussion skills.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Regular"/>
            </a:endParaRPr>
          </a:p>
        </p:txBody>
      </p:sp>
      <p:sp>
        <p:nvSpPr>
          <p:cNvPr id="4" name="TextBox 13">
            <a:extLst>
              <a:ext uri="{FF2B5EF4-FFF2-40B4-BE49-F238E27FC236}">
                <a16:creationId xmlns:a16="http://schemas.microsoft.com/office/drawing/2014/main" id="{A7127FB2-BFAF-CF4E-9CA2-5C36680CF698}"/>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SEE THROUGH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8" descr="A picture containing application&#10;&#10;Description automatically generated">
            <a:hlinkClick r:id="rId2"/>
            <a:extLst>
              <a:ext uri="{FF2B5EF4-FFF2-40B4-BE49-F238E27FC236}">
                <a16:creationId xmlns:a16="http://schemas.microsoft.com/office/drawing/2014/main" id="{F2DA145D-EB09-D747-96D7-F0686257144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073165" y="1566394"/>
            <a:ext cx="2806787" cy="396921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3670265367"/>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p:cSld name="PSTA">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24/07/2025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515727" y="470104"/>
            <a:ext cx="8566727" cy="5309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000" b="0" i="0" u="none" strike="noStrike" kern="1200" cap="none" spc="0" baseline="0">
                <a:solidFill>
                  <a:srgbClr val="3EB1C8"/>
                </a:solidFill>
                <a:uFillTx/>
                <a:latin typeface="Plus Jakarta Sans Medium" pitchFamily="2" charset="0"/>
                <a:cs typeface="Plus Jakarta Sans Medium" pitchFamily="2" charset="0"/>
              </a:rPr>
              <a:t>PRIMARY SCIENCE TEACHER AWARDS (PSTA)</a:t>
            </a:r>
            <a:endParaRPr lang="en-GB" sz="30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568474" y="2666726"/>
            <a:ext cx="5007225"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Are they innovative and creative in teaching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How are they inspiring colleagues and contributing to developing science in their school and beyond?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Do they engage pupils in the excitement and fascination of science?</a:t>
            </a:r>
          </a:p>
        </p:txBody>
      </p:sp>
      <p:pic>
        <p:nvPicPr>
          <p:cNvPr id="7" name="Picture 6" descr="A group of people posing for a photo&#10;&#10;Description automatically generated">
            <a:extLst>
              <a:ext uri="{FF2B5EF4-FFF2-40B4-BE49-F238E27FC236}">
                <a16:creationId xmlns:a16="http://schemas.microsoft.com/office/drawing/2014/main" id="{53400193-805C-F44F-BFE6-8940716CAD59}"/>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5635870" y="2666727"/>
            <a:ext cx="2879482" cy="1758460"/>
          </a:xfrm>
          <a:prstGeom prst="rect">
            <a:avLst/>
          </a:prstGeom>
          <a:noFill/>
          <a:ln cap="flat">
            <a:noFill/>
          </a:ln>
          <a:effectLst>
            <a:outerShdw blurRad="50800" dist="38100" algn="l" rotWithShape="0">
              <a:prstClr val="black">
                <a:alpha val="40000"/>
              </a:prstClr>
            </a:outerShdw>
          </a:effectLst>
        </p:spPr>
      </p:pic>
      <p:sp>
        <p:nvSpPr>
          <p:cNvPr id="8" name="TextBox 12">
            <a:extLst>
              <a:ext uri="{FF2B5EF4-FFF2-40B4-BE49-F238E27FC236}">
                <a16:creationId xmlns:a16="http://schemas.microsoft.com/office/drawing/2014/main" id="{32760BCF-B134-5241-A54F-774B98F8493A}"/>
              </a:ext>
            </a:extLst>
          </p:cNvPr>
          <p:cNvSpPr txBox="1"/>
          <p:nvPr/>
        </p:nvSpPr>
        <p:spPr>
          <a:xfrm>
            <a:off x="568474" y="1152917"/>
            <a:ext cx="788670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The Primary Science Teacher Awards celebrate the achievements of teachers who are doing incredible work, raising the standard of primary science and disseminating best practice widely.</a:t>
            </a:r>
          </a:p>
        </p:txBody>
      </p:sp>
      <p:sp>
        <p:nvSpPr>
          <p:cNvPr id="9" name="TextBox 12">
            <a:extLst>
              <a:ext uri="{FF2B5EF4-FFF2-40B4-BE49-F238E27FC236}">
                <a16:creationId xmlns:a16="http://schemas.microsoft.com/office/drawing/2014/main" id="{7F48518A-3768-5B49-8752-2C44ED8BA5CA}"/>
              </a:ext>
            </a:extLst>
          </p:cNvPr>
          <p:cNvSpPr txBox="1"/>
          <p:nvPr/>
        </p:nvSpPr>
        <p:spPr>
          <a:xfrm>
            <a:off x="568474" y="5481034"/>
            <a:ext cx="7683583"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Find out more and nominate an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outstanding primary science teacher</a:t>
            </a:r>
            <a:endParaRPr lang="en-GB" sz="2100" b="0" i="0" u="none" strike="noStrike" kern="1200" cap="none" spc="0" baseline="0">
              <a:solidFill>
                <a:srgbClr val="767171"/>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2243744390"/>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p:cSld name="College Fellow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24/07/2025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726742" y="46025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COLLEGE FELLOWS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726741" y="1256748"/>
            <a:ext cx="7886707"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Teacher College is a unique UK-wide network of over 200 award-winning primary science teachers. These teachers, known as PSTT College Fellows, are some of the most innovative and outstanding teachers within primary science and each has been recognised through the Primary Science Teacher Awards (PSTA) as a Primary Science Teacher of the Year.</a:t>
            </a:r>
          </a:p>
        </p:txBody>
      </p:sp>
      <p:sp>
        <p:nvSpPr>
          <p:cNvPr id="10" name="TextBox 12">
            <a:extLst>
              <a:ext uri="{FF2B5EF4-FFF2-40B4-BE49-F238E27FC236}">
                <a16:creationId xmlns:a16="http://schemas.microsoft.com/office/drawing/2014/main" id="{933FA2E4-19AF-EA4E-2D37-BD3CD9BE0702}"/>
              </a:ext>
            </a:extLst>
          </p:cNvPr>
          <p:cNvSpPr txBox="1"/>
          <p:nvPr userDrawn="1"/>
        </p:nvSpPr>
        <p:spPr>
          <a:xfrm>
            <a:off x="726741" y="3230485"/>
            <a:ext cx="7886707" cy="24699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PSTT currently invests over £500,000 each year in the College for Fellows to: </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Develop science education in their own school or a group of schools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Present CPD courses through school networks or national events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Work with universities or other organisations to develop a wide range of primary science resources</a:t>
            </a:r>
          </a:p>
        </p:txBody>
      </p:sp>
    </p:spTree>
    <p:extLst>
      <p:ext uri="{BB962C8B-B14F-4D97-AF65-F5344CB8AC3E}">
        <p14:creationId xmlns:p14="http://schemas.microsoft.com/office/powerpoint/2010/main" val="570968917"/>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p:cSld name="College, Clusters &amp; Collaboration">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24/07/2025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454180" y="575674"/>
            <a:ext cx="8689820"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COLLEGE, CLUSTERS &amp; COLLABORATION</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454181" y="1434280"/>
            <a:ext cx="8515348"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Each of our PSTA winners automatically becomes a Fellow of the Primary Science Teacher </a:t>
            </a:r>
            <a:r>
              <a:rPr lang="en-GB" sz="2100" b="1" i="0" u="none" strike="noStrike" kern="1200" cap="none" spc="0" baseline="0">
                <a:solidFill>
                  <a:srgbClr val="767171"/>
                </a:solidFill>
                <a:uFillTx/>
                <a:latin typeface="Plus Jakarta Sans ExtraBold" pitchFamily="2" charset="0"/>
                <a:cs typeface="Plus Jakarta Sans ExtraBold" pitchFamily="2" charset="0"/>
              </a:rPr>
              <a:t>College</a:t>
            </a:r>
            <a:r>
              <a:rPr lang="en-GB" sz="2100" b="0" i="0" u="none" strike="noStrike" kern="1200" cap="none" spc="0" baseline="0">
                <a:solidFill>
                  <a:srgbClr val="767171"/>
                </a:solidFill>
                <a:uFillTx/>
                <a:latin typeface="Plus Jakarta Sans Medium" pitchFamily="2" charset="0"/>
                <a:cs typeface="Plus Jakarta Sans Medium" pitchFamily="2" charset="0"/>
              </a:rPr>
              <a:t>, which is at the heart of our vision. </a:t>
            </a:r>
          </a:p>
        </p:txBody>
      </p:sp>
      <p:sp>
        <p:nvSpPr>
          <p:cNvPr id="6" name="TextBox 12">
            <a:extLst>
              <a:ext uri="{FF2B5EF4-FFF2-40B4-BE49-F238E27FC236}">
                <a16:creationId xmlns:a16="http://schemas.microsoft.com/office/drawing/2014/main" id="{CED34B8E-C67F-A39F-975F-50975F8C3BA4}"/>
              </a:ext>
            </a:extLst>
          </p:cNvPr>
          <p:cNvSpPr txBox="1"/>
          <p:nvPr userDrawn="1"/>
        </p:nvSpPr>
        <p:spPr>
          <a:xfrm>
            <a:off x="454181" y="2431386"/>
            <a:ext cx="851534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PSTT encourages schools to come together as </a:t>
            </a:r>
            <a:r>
              <a:rPr lang="en-GB" sz="2100" b="1" i="0" u="none" strike="noStrike" kern="1200" cap="none" spc="0" baseline="0">
                <a:solidFill>
                  <a:srgbClr val="767171"/>
                </a:solidFill>
                <a:uFillTx/>
                <a:latin typeface="Plus Jakarta Sans ExtraBold" pitchFamily="2" charset="0"/>
                <a:cs typeface="Plus Jakarta Sans ExtraBold" pitchFamily="2" charset="0"/>
              </a:rPr>
              <a:t>Clusters</a:t>
            </a:r>
            <a:r>
              <a:rPr lang="en-GB" sz="2100" b="0" i="0" u="none" strike="noStrike" kern="1200" cap="none" spc="0" baseline="0">
                <a:solidFill>
                  <a:srgbClr val="767171"/>
                </a:solidFill>
                <a:uFillTx/>
                <a:latin typeface="Plus Jakarta Sans Medium" pitchFamily="2" charset="0"/>
                <a:cs typeface="Plus Jakarta Sans Medium" pitchFamily="2" charset="0"/>
              </a:rPr>
              <a:t>: local networks of schools which work together and meet regularly to develop their science teaching. Currently, we provide advice and financial support to more than 200 schools across 28 Clusters. </a:t>
            </a:r>
          </a:p>
        </p:txBody>
      </p:sp>
      <p:sp>
        <p:nvSpPr>
          <p:cNvPr id="7" name="TextBox 12">
            <a:extLst>
              <a:ext uri="{FF2B5EF4-FFF2-40B4-BE49-F238E27FC236}">
                <a16:creationId xmlns:a16="http://schemas.microsoft.com/office/drawing/2014/main" id="{321A4479-EA5B-3A18-3C7B-1B5C8788266C}"/>
              </a:ext>
            </a:extLst>
          </p:cNvPr>
          <p:cNvSpPr txBox="1"/>
          <p:nvPr userDrawn="1"/>
        </p:nvSpPr>
        <p:spPr>
          <a:xfrm>
            <a:off x="454180" y="4074822"/>
            <a:ext cx="8426051"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We work with universities and other partners across the UK to drive research and development in primary science and to support </a:t>
            </a:r>
            <a:r>
              <a:rPr lang="en-GB" sz="2100" b="1" i="0" u="none" strike="noStrike" kern="1200" cap="none" spc="0" baseline="0">
                <a:solidFill>
                  <a:srgbClr val="767171"/>
                </a:solidFill>
                <a:uFillTx/>
                <a:latin typeface="Plus Jakarta Sans ExtraBold" pitchFamily="2" charset="0"/>
                <a:cs typeface="Plus Jakarta Sans ExtraBold" pitchFamily="2" charset="0"/>
              </a:rPr>
              <a:t>Collaboration</a:t>
            </a:r>
            <a:r>
              <a:rPr lang="en-GB" sz="2100" b="0" i="0" u="none" strike="noStrike" kern="1200" cap="none" spc="0" baseline="0">
                <a:solidFill>
                  <a:srgbClr val="767171"/>
                </a:solidFill>
                <a:uFillTx/>
                <a:latin typeface="Plus Jakarta Sans Medium" pitchFamily="2" charset="0"/>
                <a:cs typeface="Plus Jakarta Sans Medium" pitchFamily="2" charset="0"/>
              </a:rPr>
              <a:t> between researchers and teachers. Our Fellows are central to these activities. </a:t>
            </a:r>
          </a:p>
        </p:txBody>
      </p:sp>
    </p:spTree>
    <p:extLst>
      <p:ext uri="{BB962C8B-B14F-4D97-AF65-F5344CB8AC3E}">
        <p14:creationId xmlns:p14="http://schemas.microsoft.com/office/powerpoint/2010/main" val="2572078392"/>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image" Target="../media/image2.png"/><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65.xml"/><Relationship Id="rId18" Type="http://schemas.openxmlformats.org/officeDocument/2006/relationships/slideLayout" Target="../slideLayouts/slideLayout70.xml"/><Relationship Id="rId26" Type="http://schemas.openxmlformats.org/officeDocument/2006/relationships/slideLayout" Target="../slideLayouts/slideLayout78.xml"/><Relationship Id="rId39" Type="http://schemas.openxmlformats.org/officeDocument/2006/relationships/slideLayout" Target="../slideLayouts/slideLayout91.xml"/><Relationship Id="rId21" Type="http://schemas.openxmlformats.org/officeDocument/2006/relationships/slideLayout" Target="../slideLayouts/slideLayout73.xml"/><Relationship Id="rId34" Type="http://schemas.openxmlformats.org/officeDocument/2006/relationships/slideLayout" Target="../slideLayouts/slideLayout86.xml"/><Relationship Id="rId42" Type="http://schemas.openxmlformats.org/officeDocument/2006/relationships/slideLayout" Target="../slideLayouts/slideLayout94.xml"/><Relationship Id="rId47" Type="http://schemas.openxmlformats.org/officeDocument/2006/relationships/slideLayout" Target="../slideLayouts/slideLayout99.xml"/><Relationship Id="rId50" Type="http://schemas.openxmlformats.org/officeDocument/2006/relationships/slideLayout" Target="../slideLayouts/slideLayout102.xml"/><Relationship Id="rId55" Type="http://schemas.openxmlformats.org/officeDocument/2006/relationships/theme" Target="../theme/theme2.xml"/><Relationship Id="rId7" Type="http://schemas.openxmlformats.org/officeDocument/2006/relationships/slideLayout" Target="../slideLayouts/slideLayout59.xml"/><Relationship Id="rId2" Type="http://schemas.openxmlformats.org/officeDocument/2006/relationships/slideLayout" Target="../slideLayouts/slideLayout54.xml"/><Relationship Id="rId16" Type="http://schemas.openxmlformats.org/officeDocument/2006/relationships/slideLayout" Target="../slideLayouts/slideLayout68.xml"/><Relationship Id="rId29" Type="http://schemas.openxmlformats.org/officeDocument/2006/relationships/slideLayout" Target="../slideLayouts/slideLayout81.xml"/><Relationship Id="rId11" Type="http://schemas.openxmlformats.org/officeDocument/2006/relationships/slideLayout" Target="../slideLayouts/slideLayout63.xml"/><Relationship Id="rId24" Type="http://schemas.openxmlformats.org/officeDocument/2006/relationships/slideLayout" Target="../slideLayouts/slideLayout76.xml"/><Relationship Id="rId32" Type="http://schemas.openxmlformats.org/officeDocument/2006/relationships/slideLayout" Target="../slideLayouts/slideLayout84.xml"/><Relationship Id="rId37" Type="http://schemas.openxmlformats.org/officeDocument/2006/relationships/slideLayout" Target="../slideLayouts/slideLayout89.xml"/><Relationship Id="rId40" Type="http://schemas.openxmlformats.org/officeDocument/2006/relationships/slideLayout" Target="../slideLayouts/slideLayout92.xml"/><Relationship Id="rId45" Type="http://schemas.openxmlformats.org/officeDocument/2006/relationships/slideLayout" Target="../slideLayouts/slideLayout97.xml"/><Relationship Id="rId53" Type="http://schemas.openxmlformats.org/officeDocument/2006/relationships/slideLayout" Target="../slideLayouts/slideLayout105.xml"/><Relationship Id="rId5" Type="http://schemas.openxmlformats.org/officeDocument/2006/relationships/slideLayout" Target="../slideLayouts/slideLayout57.xml"/><Relationship Id="rId10" Type="http://schemas.openxmlformats.org/officeDocument/2006/relationships/slideLayout" Target="../slideLayouts/slideLayout62.xml"/><Relationship Id="rId19" Type="http://schemas.openxmlformats.org/officeDocument/2006/relationships/slideLayout" Target="../slideLayouts/slideLayout71.xml"/><Relationship Id="rId31" Type="http://schemas.openxmlformats.org/officeDocument/2006/relationships/slideLayout" Target="../slideLayouts/slideLayout83.xml"/><Relationship Id="rId44" Type="http://schemas.openxmlformats.org/officeDocument/2006/relationships/slideLayout" Target="../slideLayouts/slideLayout96.xml"/><Relationship Id="rId52" Type="http://schemas.openxmlformats.org/officeDocument/2006/relationships/slideLayout" Target="../slideLayouts/slideLayout104.xml"/><Relationship Id="rId4" Type="http://schemas.openxmlformats.org/officeDocument/2006/relationships/slideLayout" Target="../slideLayouts/slideLayout56.xml"/><Relationship Id="rId9" Type="http://schemas.openxmlformats.org/officeDocument/2006/relationships/slideLayout" Target="../slideLayouts/slideLayout61.xml"/><Relationship Id="rId14" Type="http://schemas.openxmlformats.org/officeDocument/2006/relationships/slideLayout" Target="../slideLayouts/slideLayout66.xml"/><Relationship Id="rId22" Type="http://schemas.openxmlformats.org/officeDocument/2006/relationships/slideLayout" Target="../slideLayouts/slideLayout74.xml"/><Relationship Id="rId27" Type="http://schemas.openxmlformats.org/officeDocument/2006/relationships/slideLayout" Target="../slideLayouts/slideLayout79.xml"/><Relationship Id="rId30" Type="http://schemas.openxmlformats.org/officeDocument/2006/relationships/slideLayout" Target="../slideLayouts/slideLayout82.xml"/><Relationship Id="rId35" Type="http://schemas.openxmlformats.org/officeDocument/2006/relationships/slideLayout" Target="../slideLayouts/slideLayout87.xml"/><Relationship Id="rId43" Type="http://schemas.openxmlformats.org/officeDocument/2006/relationships/slideLayout" Target="../slideLayouts/slideLayout95.xml"/><Relationship Id="rId48" Type="http://schemas.openxmlformats.org/officeDocument/2006/relationships/slideLayout" Target="../slideLayouts/slideLayout100.xml"/><Relationship Id="rId56" Type="http://schemas.openxmlformats.org/officeDocument/2006/relationships/image" Target="../media/image1.png"/><Relationship Id="rId8" Type="http://schemas.openxmlformats.org/officeDocument/2006/relationships/slideLayout" Target="../slideLayouts/slideLayout60.xml"/><Relationship Id="rId51" Type="http://schemas.openxmlformats.org/officeDocument/2006/relationships/slideLayout" Target="../slideLayouts/slideLayout103.xml"/><Relationship Id="rId3" Type="http://schemas.openxmlformats.org/officeDocument/2006/relationships/slideLayout" Target="../slideLayouts/slideLayout55.xml"/><Relationship Id="rId12" Type="http://schemas.openxmlformats.org/officeDocument/2006/relationships/slideLayout" Target="../slideLayouts/slideLayout64.xml"/><Relationship Id="rId17" Type="http://schemas.openxmlformats.org/officeDocument/2006/relationships/slideLayout" Target="../slideLayouts/slideLayout69.xml"/><Relationship Id="rId25" Type="http://schemas.openxmlformats.org/officeDocument/2006/relationships/slideLayout" Target="../slideLayouts/slideLayout77.xml"/><Relationship Id="rId33" Type="http://schemas.openxmlformats.org/officeDocument/2006/relationships/slideLayout" Target="../slideLayouts/slideLayout85.xml"/><Relationship Id="rId38" Type="http://schemas.openxmlformats.org/officeDocument/2006/relationships/slideLayout" Target="../slideLayouts/slideLayout90.xml"/><Relationship Id="rId46" Type="http://schemas.openxmlformats.org/officeDocument/2006/relationships/slideLayout" Target="../slideLayouts/slideLayout98.xml"/><Relationship Id="rId20" Type="http://schemas.openxmlformats.org/officeDocument/2006/relationships/slideLayout" Target="../slideLayouts/slideLayout72.xml"/><Relationship Id="rId41" Type="http://schemas.openxmlformats.org/officeDocument/2006/relationships/slideLayout" Target="../slideLayouts/slideLayout93.xml"/><Relationship Id="rId54" Type="http://schemas.openxmlformats.org/officeDocument/2006/relationships/slideLayout" Target="../slideLayouts/slideLayout106.xml"/><Relationship Id="rId1" Type="http://schemas.openxmlformats.org/officeDocument/2006/relationships/slideLayout" Target="../slideLayouts/slideLayout53.xml"/><Relationship Id="rId6" Type="http://schemas.openxmlformats.org/officeDocument/2006/relationships/slideLayout" Target="../slideLayouts/slideLayout58.xml"/><Relationship Id="rId15" Type="http://schemas.openxmlformats.org/officeDocument/2006/relationships/slideLayout" Target="../slideLayouts/slideLayout67.xml"/><Relationship Id="rId23" Type="http://schemas.openxmlformats.org/officeDocument/2006/relationships/slideLayout" Target="../slideLayouts/slideLayout75.xml"/><Relationship Id="rId28" Type="http://schemas.openxmlformats.org/officeDocument/2006/relationships/slideLayout" Target="../slideLayouts/slideLayout80.xml"/><Relationship Id="rId36" Type="http://schemas.openxmlformats.org/officeDocument/2006/relationships/slideLayout" Target="../slideLayouts/slideLayout88.xml"/><Relationship Id="rId49" Type="http://schemas.openxmlformats.org/officeDocument/2006/relationships/slideLayout" Target="../slideLayouts/slideLayout101.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09.xml"/><Relationship Id="rId2" Type="http://schemas.openxmlformats.org/officeDocument/2006/relationships/slideLayout" Target="../slideLayouts/slideLayout108.xml"/><Relationship Id="rId1" Type="http://schemas.openxmlformats.org/officeDocument/2006/relationships/slideLayout" Target="../slideLayouts/slideLayout107.xml"/><Relationship Id="rId5" Type="http://schemas.openxmlformats.org/officeDocument/2006/relationships/image" Target="../media/image1.png"/><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B925039-BC29-4F4B-8F88-FB35DD3DFEDD}"/>
              </a:ext>
            </a:extLst>
          </p:cNvPr>
          <p:cNvSpPr txBox="1">
            <a:spLocks noGrp="1"/>
          </p:cNvSpPr>
          <p:nvPr>
            <p:ph type="title"/>
          </p:nvPr>
        </p:nvSpPr>
        <p:spPr>
          <a:xfrm>
            <a:off x="628652" y="365126"/>
            <a:ext cx="7886700" cy="1325562"/>
          </a:xfrm>
          <a:prstGeom prst="rect">
            <a:avLst/>
          </a:prstGeom>
          <a:noFill/>
          <a:ln>
            <a:noFill/>
          </a:ln>
        </p:spPr>
        <p:txBody>
          <a:bodyPr vert="horz" wrap="square" lIns="91440" tIns="45720" rIns="91440" bIns="45720" anchor="ctr" anchorCtr="0" compatLnSpc="1">
            <a:normAutofit/>
          </a:bodyPr>
          <a:lstStyle/>
          <a:p>
            <a:pPr lvl="0"/>
            <a:r>
              <a:rPr lang="en-US"/>
              <a:t>CLICK TO EDIT MASTER TITLE STYLE</a:t>
            </a:r>
          </a:p>
        </p:txBody>
      </p:sp>
      <p:sp>
        <p:nvSpPr>
          <p:cNvPr id="3" name="Text Placeholder 2">
            <a:extLst>
              <a:ext uri="{FF2B5EF4-FFF2-40B4-BE49-F238E27FC236}">
                <a16:creationId xmlns:a16="http://schemas.microsoft.com/office/drawing/2014/main" id="{22E0E61F-20B6-B441-9C1A-F96BF13BDCB6}"/>
              </a:ext>
            </a:extLst>
          </p:cNvPr>
          <p:cNvSpPr txBox="1">
            <a:spLocks noGrp="1"/>
          </p:cNvSpPr>
          <p:nvPr>
            <p:ph type="body" idx="1"/>
          </p:nvPr>
        </p:nvSpPr>
        <p:spPr>
          <a:xfrm>
            <a:off x="628652" y="1825627"/>
            <a:ext cx="7886700" cy="4351339"/>
          </a:xfrm>
          <a:prstGeom prst="rect">
            <a:avLst/>
          </a:prstGeom>
          <a:noFill/>
          <a:ln>
            <a:noFill/>
          </a:ln>
        </p:spPr>
        <p:txBody>
          <a:bodyPr vert="horz" wrap="square" lIns="91440" tIns="45720" rIns="91440" bIns="45720" anchor="t" anchorCtr="0" compatLnSpc="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75706A3-E627-D84F-B88D-4A634B630AD7}"/>
              </a:ext>
            </a:extLst>
          </p:cNvPr>
          <p:cNvSpPr txBox="1">
            <a:spLocks noGrp="1"/>
          </p:cNvSpPr>
          <p:nvPr>
            <p:ph type="dt" sz="half" idx="2"/>
          </p:nvPr>
        </p:nvSpPr>
        <p:spPr>
          <a:xfrm>
            <a:off x="6286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l"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684CDAC5-F9BC-A344-8925-49FF3496FA56}" type="datetime1">
              <a:rPr lang="en-GB"/>
              <a:pPr lvl="0"/>
              <a:t>24/07/2025</a:t>
            </a:fld>
            <a:endParaRPr lang="en-GB" dirty="0"/>
          </a:p>
        </p:txBody>
      </p:sp>
      <p:sp>
        <p:nvSpPr>
          <p:cNvPr id="5" name="Footer Placeholder 4">
            <a:extLst>
              <a:ext uri="{FF2B5EF4-FFF2-40B4-BE49-F238E27FC236}">
                <a16:creationId xmlns:a16="http://schemas.microsoft.com/office/drawing/2014/main" id="{4048CCCA-357A-C74A-BF18-5588D861D191}"/>
              </a:ext>
            </a:extLst>
          </p:cNvPr>
          <p:cNvSpPr txBox="1">
            <a:spLocks noGrp="1"/>
          </p:cNvSpPr>
          <p:nvPr>
            <p:ph type="ftr" sz="quarter" idx="3"/>
          </p:nvPr>
        </p:nvSpPr>
        <p:spPr>
          <a:xfrm>
            <a:off x="3028952" y="6356351"/>
            <a:ext cx="3086100" cy="365126"/>
          </a:xfrm>
          <a:prstGeom prst="rect">
            <a:avLst/>
          </a:prstGeom>
          <a:noFill/>
          <a:ln>
            <a:noFill/>
          </a:ln>
        </p:spPr>
        <p:txBody>
          <a:bodyPr vert="horz" wrap="square" lIns="91440" tIns="45720" rIns="91440" bIns="45720" anchor="ctr" anchorCtr="1" compatLnSpc="1">
            <a:noAutofit/>
          </a:bodyPr>
          <a:lstStyle>
            <a:lvl1pPr marL="0" marR="0" lvl="0" indent="0" algn="ct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endParaRPr lang="en-GB" dirty="0"/>
          </a:p>
        </p:txBody>
      </p:sp>
      <p:sp>
        <p:nvSpPr>
          <p:cNvPr id="6" name="Slide Number Placeholder 5">
            <a:extLst>
              <a:ext uri="{FF2B5EF4-FFF2-40B4-BE49-F238E27FC236}">
                <a16:creationId xmlns:a16="http://schemas.microsoft.com/office/drawing/2014/main" id="{B5F19DE9-B3A1-F147-B6CA-CA9AC7FAECBF}"/>
              </a:ext>
            </a:extLst>
          </p:cNvPr>
          <p:cNvSpPr txBox="1">
            <a:spLocks noGrp="1"/>
          </p:cNvSpPr>
          <p:nvPr>
            <p:ph type="sldNum" sz="quarter" idx="4"/>
          </p:nvPr>
        </p:nvSpPr>
        <p:spPr>
          <a:xfrm>
            <a:off x="64579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8104FA19-14CD-2347-82DC-9DC5D7D8CEC3}" type="slidenum">
              <a:t>‹#›</a:t>
            </a:fld>
            <a:endParaRPr lang="en-GB" dirty="0"/>
          </a:p>
        </p:txBody>
      </p:sp>
      <p:pic>
        <p:nvPicPr>
          <p:cNvPr id="7" name="Picture 6">
            <a:extLst>
              <a:ext uri="{FF2B5EF4-FFF2-40B4-BE49-F238E27FC236}">
                <a16:creationId xmlns:a16="http://schemas.microsoft.com/office/drawing/2014/main" id="{C337E431-3F55-2546-9130-36F00A530E96}"/>
              </a:ext>
            </a:extLst>
          </p:cNvPr>
          <p:cNvPicPr>
            <a:picLocks noChangeAspect="1"/>
          </p:cNvPicPr>
          <p:nvPr/>
        </p:nvPicPr>
        <p:blipFill>
          <a:blip r:embed="rId54" cstate="screen">
            <a:extLst>
              <a:ext uri="{28A0092B-C50C-407E-A947-70E740481C1C}">
                <a14:useLocalDpi xmlns:a14="http://schemas.microsoft.com/office/drawing/2010/main"/>
              </a:ext>
            </a:extLst>
          </a:blip>
          <a:srcRect/>
          <a:stretch/>
        </p:blipFill>
        <p:spPr>
          <a:xfrm rot="16200004">
            <a:off x="-3306146" y="3312957"/>
            <a:ext cx="6857993" cy="232100"/>
          </a:xfrm>
          <a:prstGeom prst="rect">
            <a:avLst/>
          </a:prstGeom>
          <a:noFill/>
          <a:ln cap="flat">
            <a:noFill/>
          </a:ln>
        </p:spPr>
      </p:pic>
      <p:pic>
        <p:nvPicPr>
          <p:cNvPr id="8" name="Picture 7">
            <a:extLst>
              <a:ext uri="{FF2B5EF4-FFF2-40B4-BE49-F238E27FC236}">
                <a16:creationId xmlns:a16="http://schemas.microsoft.com/office/drawing/2014/main" id="{B35ACD93-7425-4848-A36B-E0C7143EEBDA}"/>
              </a:ext>
            </a:extLst>
          </p:cNvPr>
          <p:cNvPicPr>
            <a:picLocks noChangeAspect="1"/>
          </p:cNvPicPr>
          <p:nvPr/>
        </p:nvPicPr>
        <p:blipFill>
          <a:blip r:embed="rId55" cstate="screen">
            <a:extLst>
              <a:ext uri="{28A0092B-C50C-407E-A947-70E740481C1C}">
                <a14:useLocalDpi xmlns:a14="http://schemas.microsoft.com/office/drawing/2010/main"/>
              </a:ext>
            </a:extLst>
          </a:blip>
          <a:srcRect/>
          <a:stretch/>
        </p:blipFill>
        <p:spPr>
          <a:xfrm>
            <a:off x="6457952" y="5486448"/>
            <a:ext cx="2483150" cy="1101139"/>
          </a:xfrm>
          <a:prstGeom prst="rect">
            <a:avLst/>
          </a:prstGeom>
          <a:noFill/>
          <a:ln cap="flat">
            <a:noFill/>
          </a:ln>
        </p:spPr>
      </p:pic>
    </p:spTree>
    <p:extLst>
      <p:ext uri="{BB962C8B-B14F-4D97-AF65-F5344CB8AC3E}">
        <p14:creationId xmlns:p14="http://schemas.microsoft.com/office/powerpoint/2010/main" val="3805915417"/>
      </p:ext>
    </p:extLst>
  </p:cSld>
  <p:clrMap bg1="lt1" tx1="dk1" bg2="lt2" tx2="dk2" accent1="accent1" accent2="accent2" accent3="accent3" accent4="accent4" accent5="accent5" accent6="accent6" hlink="hlink" folHlink="folHlink"/>
  <p:sldLayoutIdLst>
    <p:sldLayoutId id="2147483720" r:id="rId1"/>
    <p:sldLayoutId id="2147483721" r:id="rId2"/>
    <p:sldLayoutId id="2147483722" r:id="rId3"/>
    <p:sldLayoutId id="2147483723" r:id="rId4"/>
    <p:sldLayoutId id="2147483724" r:id="rId5"/>
    <p:sldLayoutId id="2147483725" r:id="rId6"/>
    <p:sldLayoutId id="2147483726" r:id="rId7"/>
    <p:sldLayoutId id="2147483727" r:id="rId8"/>
    <p:sldLayoutId id="2147483728" r:id="rId9"/>
    <p:sldLayoutId id="2147483729" r:id="rId10"/>
    <p:sldLayoutId id="2147483730" r:id="rId11"/>
    <p:sldLayoutId id="2147483731" r:id="rId12"/>
    <p:sldLayoutId id="2147483732" r:id="rId13"/>
    <p:sldLayoutId id="2147483733" r:id="rId14"/>
    <p:sldLayoutId id="2147483734" r:id="rId15"/>
    <p:sldLayoutId id="2147483735" r:id="rId16"/>
    <p:sldLayoutId id="2147483736" r:id="rId17"/>
    <p:sldLayoutId id="2147483737" r:id="rId18"/>
    <p:sldLayoutId id="2147483738" r:id="rId19"/>
    <p:sldLayoutId id="2147483739" r:id="rId20"/>
    <p:sldLayoutId id="2147483740" r:id="rId21"/>
    <p:sldLayoutId id="2147483741" r:id="rId22"/>
    <p:sldLayoutId id="2147483742" r:id="rId23"/>
    <p:sldLayoutId id="2147483743" r:id="rId24"/>
    <p:sldLayoutId id="2147483744" r:id="rId25"/>
    <p:sldLayoutId id="2147483745" r:id="rId26"/>
    <p:sldLayoutId id="2147483746" r:id="rId27"/>
    <p:sldLayoutId id="2147483747" r:id="rId28"/>
    <p:sldLayoutId id="2147483748" r:id="rId29"/>
    <p:sldLayoutId id="2147483749" r:id="rId30"/>
    <p:sldLayoutId id="2147483750" r:id="rId31"/>
    <p:sldLayoutId id="2147483751" r:id="rId32"/>
    <p:sldLayoutId id="2147483752" r:id="rId33"/>
    <p:sldLayoutId id="2147483753" r:id="rId34"/>
    <p:sldLayoutId id="2147483754" r:id="rId35"/>
    <p:sldLayoutId id="2147483755" r:id="rId36"/>
    <p:sldLayoutId id="2147483756" r:id="rId37"/>
    <p:sldLayoutId id="2147483757" r:id="rId38"/>
    <p:sldLayoutId id="2147483758" r:id="rId39"/>
    <p:sldLayoutId id="2147483759" r:id="rId40"/>
    <p:sldLayoutId id="2147483760" r:id="rId41"/>
    <p:sldLayoutId id="2147483761" r:id="rId42"/>
    <p:sldLayoutId id="2147483762" r:id="rId43"/>
    <p:sldLayoutId id="2147483763" r:id="rId44"/>
    <p:sldLayoutId id="2147483764" r:id="rId45"/>
    <p:sldLayoutId id="2147483765" r:id="rId46"/>
    <p:sldLayoutId id="2147483766" r:id="rId47"/>
    <p:sldLayoutId id="2147483767" r:id="rId48"/>
    <p:sldLayoutId id="2147483768" r:id="rId49"/>
    <p:sldLayoutId id="2147483769" r:id="rId50"/>
    <p:sldLayoutId id="2147483770" r:id="rId51"/>
    <p:sldLayoutId id="2147483771" r:id="rId52"/>
  </p:sldLayoutIdLst>
  <p:txStyles>
    <p:titleStyle>
      <a:lvl1pPr marL="0" marR="0" lvl="0" indent="0" algn="l" defTabSz="914377" rtl="0" fontAlgn="auto" hangingPunct="1">
        <a:lnSpc>
          <a:spcPct val="90000"/>
        </a:lnSpc>
        <a:spcBef>
          <a:spcPts val="0"/>
        </a:spcBef>
        <a:spcAft>
          <a:spcPts val="0"/>
        </a:spcAft>
        <a:buNone/>
        <a:tabLst/>
        <a:defRPr lang="en-US" sz="3600" b="0" i="0" u="none" strike="noStrike" kern="1200" cap="none" spc="0" baseline="0">
          <a:solidFill>
            <a:srgbClr val="3EB1C8"/>
          </a:solidFill>
          <a:uFillTx/>
          <a:latin typeface="Plus Jakarta Sans Medium" pitchFamily="2" charset="0"/>
          <a:cs typeface="Plus Jakarta Sans Medium" pitchFamily="2" charset="0"/>
        </a:defRPr>
      </a:lvl1pPr>
    </p:titleStyle>
    <p:bodyStyle>
      <a:lvl1pPr marL="228590" marR="0" lvl="0" indent="-228590" algn="l" defTabSz="914377" rtl="0" fontAlgn="auto" hangingPunct="1">
        <a:lnSpc>
          <a:spcPct val="90000"/>
        </a:lnSpc>
        <a:spcBef>
          <a:spcPts val="1001"/>
        </a:spcBef>
        <a:spcAft>
          <a:spcPts val="0"/>
        </a:spcAft>
        <a:buSzPct val="100000"/>
        <a:buFont typeface="Arial" pitchFamily="34"/>
        <a:buChar char="•"/>
        <a:tabLst/>
        <a:defRPr lang="en-US" sz="2800" b="0" i="0" u="none" strike="noStrike" kern="1200" cap="none" spc="0" baseline="0">
          <a:solidFill>
            <a:srgbClr val="575757"/>
          </a:solidFill>
          <a:uFillTx/>
          <a:latin typeface="Plus Jakarta Sans Medium" pitchFamily="2" charset="0"/>
          <a:cs typeface="Plus Jakarta Sans Medium" pitchFamily="2" charset="0"/>
        </a:defRPr>
      </a:lvl1pPr>
      <a:lvl2pPr marL="685779" marR="0" lvl="1" indent="-228590" algn="l" defTabSz="914377" rtl="0" fontAlgn="auto" hangingPunct="1">
        <a:lnSpc>
          <a:spcPct val="90000"/>
        </a:lnSpc>
        <a:spcBef>
          <a:spcPts val="499"/>
        </a:spcBef>
        <a:spcAft>
          <a:spcPts val="0"/>
        </a:spcAft>
        <a:buSzPct val="100000"/>
        <a:buFont typeface="Arial" pitchFamily="34"/>
        <a:buChar char="•"/>
        <a:tabLst/>
        <a:defRPr lang="en-US" sz="2400" b="0" i="0" u="none" strike="noStrike" kern="1200" cap="none" spc="0" baseline="0">
          <a:solidFill>
            <a:srgbClr val="575757"/>
          </a:solidFill>
          <a:uFillTx/>
          <a:latin typeface="Plus Jakarta Sans Medium" pitchFamily="2" charset="0"/>
          <a:cs typeface="Plus Jakarta Sans Medium" pitchFamily="2" charset="0"/>
        </a:defRPr>
      </a:lvl2pPr>
      <a:lvl3pPr marL="1142975" marR="0" lvl="2" indent="-228590" algn="l" defTabSz="914377" rtl="0" fontAlgn="auto" hangingPunct="1">
        <a:lnSpc>
          <a:spcPct val="90000"/>
        </a:lnSpc>
        <a:spcBef>
          <a:spcPts val="499"/>
        </a:spcBef>
        <a:spcAft>
          <a:spcPts val="0"/>
        </a:spcAft>
        <a:buSzPct val="100000"/>
        <a:buFont typeface="Arial" pitchFamily="34"/>
        <a:buChar char="•"/>
        <a:tabLst/>
        <a:defRPr lang="en-US" sz="2000" b="0" i="0" u="none" strike="noStrike" kern="1200" cap="none" spc="0" baseline="0">
          <a:solidFill>
            <a:srgbClr val="575757"/>
          </a:solidFill>
          <a:uFillTx/>
          <a:latin typeface="Plus Jakarta Sans Medium" pitchFamily="2" charset="0"/>
          <a:cs typeface="Plus Jakarta Sans Medium" pitchFamily="2" charset="0"/>
        </a:defRPr>
      </a:lvl3pPr>
      <a:lvl4pPr marL="1600163" marR="0" lvl="3"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4pPr>
      <a:lvl5pPr marL="2057345" marR="0" lvl="4"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B925039-BC29-4F4B-8F88-FB35DD3DFEDD}"/>
              </a:ext>
            </a:extLst>
          </p:cNvPr>
          <p:cNvSpPr txBox="1">
            <a:spLocks noGrp="1"/>
          </p:cNvSpPr>
          <p:nvPr>
            <p:ph type="title"/>
          </p:nvPr>
        </p:nvSpPr>
        <p:spPr>
          <a:xfrm>
            <a:off x="628652" y="365126"/>
            <a:ext cx="7886700" cy="1325562"/>
          </a:xfrm>
          <a:prstGeom prst="rect">
            <a:avLst/>
          </a:prstGeom>
          <a:noFill/>
          <a:ln>
            <a:noFill/>
          </a:ln>
        </p:spPr>
        <p:txBody>
          <a:bodyPr vert="horz" wrap="square" lIns="91440" tIns="45720" rIns="91440" bIns="45720" anchor="ctr" anchorCtr="0" compatLnSpc="1">
            <a:normAutofit/>
          </a:bodyPr>
          <a:lstStyle/>
          <a:p>
            <a:pPr lvl="0"/>
            <a:r>
              <a:rPr lang="en-US"/>
              <a:t>CLICK TO EDIT MASTER TITLE STYLE</a:t>
            </a:r>
          </a:p>
        </p:txBody>
      </p:sp>
      <p:sp>
        <p:nvSpPr>
          <p:cNvPr id="3" name="Text Placeholder 2">
            <a:extLst>
              <a:ext uri="{FF2B5EF4-FFF2-40B4-BE49-F238E27FC236}">
                <a16:creationId xmlns:a16="http://schemas.microsoft.com/office/drawing/2014/main" id="{22E0E61F-20B6-B441-9C1A-F96BF13BDCB6}"/>
              </a:ext>
            </a:extLst>
          </p:cNvPr>
          <p:cNvSpPr txBox="1">
            <a:spLocks noGrp="1"/>
          </p:cNvSpPr>
          <p:nvPr>
            <p:ph type="body" idx="1"/>
          </p:nvPr>
        </p:nvSpPr>
        <p:spPr>
          <a:xfrm>
            <a:off x="628652" y="1825627"/>
            <a:ext cx="7886700" cy="4351339"/>
          </a:xfrm>
          <a:prstGeom prst="rect">
            <a:avLst/>
          </a:prstGeom>
          <a:noFill/>
          <a:ln>
            <a:noFill/>
          </a:ln>
        </p:spPr>
        <p:txBody>
          <a:bodyPr vert="horz" wrap="square" lIns="91440" tIns="45720" rIns="91440" bIns="45720" anchor="t" anchorCtr="0" compatLnSpc="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75706A3-E627-D84F-B88D-4A634B630AD7}"/>
              </a:ext>
            </a:extLst>
          </p:cNvPr>
          <p:cNvSpPr txBox="1">
            <a:spLocks noGrp="1"/>
          </p:cNvSpPr>
          <p:nvPr>
            <p:ph type="dt" sz="half" idx="2"/>
          </p:nvPr>
        </p:nvSpPr>
        <p:spPr>
          <a:xfrm>
            <a:off x="6286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l"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684CDAC5-F9BC-A344-8925-49FF3496FA56}" type="datetime1">
              <a:rPr lang="en-GB"/>
              <a:pPr lvl="0"/>
              <a:t>24/07/2025</a:t>
            </a:fld>
            <a:endParaRPr lang="en-GB" dirty="0"/>
          </a:p>
        </p:txBody>
      </p:sp>
      <p:sp>
        <p:nvSpPr>
          <p:cNvPr id="5" name="Footer Placeholder 4">
            <a:extLst>
              <a:ext uri="{FF2B5EF4-FFF2-40B4-BE49-F238E27FC236}">
                <a16:creationId xmlns:a16="http://schemas.microsoft.com/office/drawing/2014/main" id="{4048CCCA-357A-C74A-BF18-5588D861D191}"/>
              </a:ext>
            </a:extLst>
          </p:cNvPr>
          <p:cNvSpPr txBox="1">
            <a:spLocks noGrp="1"/>
          </p:cNvSpPr>
          <p:nvPr>
            <p:ph type="ftr" sz="quarter" idx="3"/>
          </p:nvPr>
        </p:nvSpPr>
        <p:spPr>
          <a:xfrm>
            <a:off x="3028952" y="6356351"/>
            <a:ext cx="3086100" cy="365126"/>
          </a:xfrm>
          <a:prstGeom prst="rect">
            <a:avLst/>
          </a:prstGeom>
          <a:noFill/>
          <a:ln>
            <a:noFill/>
          </a:ln>
        </p:spPr>
        <p:txBody>
          <a:bodyPr vert="horz" wrap="square" lIns="91440" tIns="45720" rIns="91440" bIns="45720" anchor="ctr" anchorCtr="1" compatLnSpc="1">
            <a:noAutofit/>
          </a:bodyPr>
          <a:lstStyle>
            <a:lvl1pPr marL="0" marR="0" lvl="0" indent="0" algn="ct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endParaRPr lang="en-GB" dirty="0"/>
          </a:p>
        </p:txBody>
      </p:sp>
      <p:sp>
        <p:nvSpPr>
          <p:cNvPr id="6" name="Slide Number Placeholder 5">
            <a:extLst>
              <a:ext uri="{FF2B5EF4-FFF2-40B4-BE49-F238E27FC236}">
                <a16:creationId xmlns:a16="http://schemas.microsoft.com/office/drawing/2014/main" id="{B5F19DE9-B3A1-F147-B6CA-CA9AC7FAECBF}"/>
              </a:ext>
            </a:extLst>
          </p:cNvPr>
          <p:cNvSpPr txBox="1">
            <a:spLocks noGrp="1"/>
          </p:cNvSpPr>
          <p:nvPr>
            <p:ph type="sldNum" sz="quarter" idx="4"/>
          </p:nvPr>
        </p:nvSpPr>
        <p:spPr>
          <a:xfrm>
            <a:off x="64579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8104FA19-14CD-2347-82DC-9DC5D7D8CEC3}" type="slidenum">
              <a:t>‹#›</a:t>
            </a:fld>
            <a:endParaRPr lang="en-GB" dirty="0"/>
          </a:p>
        </p:txBody>
      </p:sp>
      <p:pic>
        <p:nvPicPr>
          <p:cNvPr id="7" name="Picture 6">
            <a:extLst>
              <a:ext uri="{FF2B5EF4-FFF2-40B4-BE49-F238E27FC236}">
                <a16:creationId xmlns:a16="http://schemas.microsoft.com/office/drawing/2014/main" id="{C337E431-3F55-2546-9130-36F00A530E96}"/>
              </a:ext>
            </a:extLst>
          </p:cNvPr>
          <p:cNvPicPr>
            <a:picLocks noChangeAspect="1"/>
          </p:cNvPicPr>
          <p:nvPr/>
        </p:nvPicPr>
        <p:blipFill>
          <a:blip r:embed="rId56" cstate="screen">
            <a:extLst>
              <a:ext uri="{28A0092B-C50C-407E-A947-70E740481C1C}">
                <a14:useLocalDpi xmlns:a14="http://schemas.microsoft.com/office/drawing/2010/main"/>
              </a:ext>
            </a:extLst>
          </a:blip>
          <a:srcRect/>
          <a:stretch/>
        </p:blipFill>
        <p:spPr>
          <a:xfrm rot="16200004">
            <a:off x="-3306146" y="3312957"/>
            <a:ext cx="6857993" cy="232100"/>
          </a:xfrm>
          <a:prstGeom prst="rect">
            <a:avLst/>
          </a:prstGeom>
          <a:noFill/>
          <a:ln cap="flat">
            <a:noFill/>
          </a:ln>
        </p:spPr>
      </p:pic>
    </p:spTree>
    <p:extLst>
      <p:ext uri="{BB962C8B-B14F-4D97-AF65-F5344CB8AC3E}">
        <p14:creationId xmlns:p14="http://schemas.microsoft.com/office/powerpoint/2010/main" val="4294612232"/>
      </p:ext>
    </p:extLst>
  </p:cSld>
  <p:clrMap bg1="lt1" tx1="dk1" bg2="lt2" tx2="dk2" accent1="accent1" accent2="accent2" accent3="accent3" accent4="accent4" accent5="accent5" accent6="accent6" hlink="hlink" folHlink="folHlink"/>
  <p:sldLayoutIdLst>
    <p:sldLayoutId id="2147483773" r:id="rId1"/>
    <p:sldLayoutId id="2147483774" r:id="rId2"/>
    <p:sldLayoutId id="2147483775" r:id="rId3"/>
    <p:sldLayoutId id="2147483776" r:id="rId4"/>
    <p:sldLayoutId id="2147483777" r:id="rId5"/>
    <p:sldLayoutId id="2147483778" r:id="rId6"/>
    <p:sldLayoutId id="2147483779" r:id="rId7"/>
    <p:sldLayoutId id="2147483780" r:id="rId8"/>
    <p:sldLayoutId id="2147483781" r:id="rId9"/>
    <p:sldLayoutId id="2147483782" r:id="rId10"/>
    <p:sldLayoutId id="2147483783" r:id="rId11"/>
    <p:sldLayoutId id="2147483784" r:id="rId12"/>
    <p:sldLayoutId id="2147483785" r:id="rId13"/>
    <p:sldLayoutId id="2147483786" r:id="rId14"/>
    <p:sldLayoutId id="2147483787" r:id="rId15"/>
    <p:sldLayoutId id="2147483788" r:id="rId16"/>
    <p:sldLayoutId id="2147483789" r:id="rId17"/>
    <p:sldLayoutId id="2147483790" r:id="rId18"/>
    <p:sldLayoutId id="2147483791" r:id="rId19"/>
    <p:sldLayoutId id="2147483792" r:id="rId20"/>
    <p:sldLayoutId id="2147483793" r:id="rId21"/>
    <p:sldLayoutId id="2147483794" r:id="rId22"/>
    <p:sldLayoutId id="2147483795" r:id="rId23"/>
    <p:sldLayoutId id="2147483796" r:id="rId24"/>
    <p:sldLayoutId id="2147483797" r:id="rId25"/>
    <p:sldLayoutId id="2147483798" r:id="rId26"/>
    <p:sldLayoutId id="2147483799" r:id="rId27"/>
    <p:sldLayoutId id="2147483800" r:id="rId28"/>
    <p:sldLayoutId id="2147483801" r:id="rId29"/>
    <p:sldLayoutId id="2147483802" r:id="rId30"/>
    <p:sldLayoutId id="2147483803" r:id="rId31"/>
    <p:sldLayoutId id="2147483804" r:id="rId32"/>
    <p:sldLayoutId id="2147483805" r:id="rId33"/>
    <p:sldLayoutId id="2147483806" r:id="rId34"/>
    <p:sldLayoutId id="2147483807" r:id="rId35"/>
    <p:sldLayoutId id="2147483808" r:id="rId36"/>
    <p:sldLayoutId id="2147483809" r:id="rId37"/>
    <p:sldLayoutId id="2147483810" r:id="rId38"/>
    <p:sldLayoutId id="2147483811" r:id="rId39"/>
    <p:sldLayoutId id="2147483812" r:id="rId40"/>
    <p:sldLayoutId id="2147483813" r:id="rId41"/>
    <p:sldLayoutId id="2147483814" r:id="rId42"/>
    <p:sldLayoutId id="2147483815" r:id="rId43"/>
    <p:sldLayoutId id="2147483816" r:id="rId44"/>
    <p:sldLayoutId id="2147483817" r:id="rId45"/>
    <p:sldLayoutId id="2147483818" r:id="rId46"/>
    <p:sldLayoutId id="2147483819" r:id="rId47"/>
    <p:sldLayoutId id="2147483820" r:id="rId48"/>
    <p:sldLayoutId id="2147483821" r:id="rId49"/>
    <p:sldLayoutId id="2147483822" r:id="rId50"/>
    <p:sldLayoutId id="2147483823" r:id="rId51"/>
    <p:sldLayoutId id="2147483824" r:id="rId52"/>
    <p:sldLayoutId id="2147483825" r:id="rId53"/>
    <p:sldLayoutId id="2147483830" r:id="rId54"/>
  </p:sldLayoutIdLst>
  <p:txStyles>
    <p:titleStyle>
      <a:lvl1pPr marL="0" marR="0" lvl="0" indent="0" algn="l" defTabSz="914377" rtl="0" fontAlgn="auto" hangingPunct="1">
        <a:lnSpc>
          <a:spcPct val="90000"/>
        </a:lnSpc>
        <a:spcBef>
          <a:spcPts val="0"/>
        </a:spcBef>
        <a:spcAft>
          <a:spcPts val="0"/>
        </a:spcAft>
        <a:buNone/>
        <a:tabLst/>
        <a:defRPr lang="en-US" sz="3600" b="0" i="0" u="none" strike="noStrike" kern="1200" cap="none" spc="0" baseline="0">
          <a:solidFill>
            <a:srgbClr val="3EB1C8"/>
          </a:solidFill>
          <a:uFillTx/>
          <a:latin typeface="Plus Jakarta Sans Medium" pitchFamily="2" charset="0"/>
          <a:cs typeface="Plus Jakarta Sans Medium" pitchFamily="2" charset="0"/>
        </a:defRPr>
      </a:lvl1pPr>
    </p:titleStyle>
    <p:bodyStyle>
      <a:lvl1pPr marL="228590" marR="0" lvl="0" indent="-228590" algn="l" defTabSz="914377" rtl="0" fontAlgn="auto" hangingPunct="1">
        <a:lnSpc>
          <a:spcPct val="90000"/>
        </a:lnSpc>
        <a:spcBef>
          <a:spcPts val="1001"/>
        </a:spcBef>
        <a:spcAft>
          <a:spcPts val="0"/>
        </a:spcAft>
        <a:buSzPct val="100000"/>
        <a:buFont typeface="Arial" pitchFamily="34"/>
        <a:buChar char="•"/>
        <a:tabLst/>
        <a:defRPr lang="en-US" sz="2800" b="0" i="0" u="none" strike="noStrike" kern="1200" cap="none" spc="0" baseline="0">
          <a:solidFill>
            <a:srgbClr val="575757"/>
          </a:solidFill>
          <a:uFillTx/>
          <a:latin typeface="Plus Jakarta Sans Medium" pitchFamily="2" charset="0"/>
          <a:cs typeface="Plus Jakarta Sans Medium" pitchFamily="2" charset="0"/>
        </a:defRPr>
      </a:lvl1pPr>
      <a:lvl2pPr marL="685779" marR="0" lvl="1" indent="-228590" algn="l" defTabSz="914377" rtl="0" fontAlgn="auto" hangingPunct="1">
        <a:lnSpc>
          <a:spcPct val="90000"/>
        </a:lnSpc>
        <a:spcBef>
          <a:spcPts val="499"/>
        </a:spcBef>
        <a:spcAft>
          <a:spcPts val="0"/>
        </a:spcAft>
        <a:buSzPct val="100000"/>
        <a:buFont typeface="Arial" pitchFamily="34"/>
        <a:buChar char="•"/>
        <a:tabLst/>
        <a:defRPr lang="en-US" sz="2400" b="0" i="0" u="none" strike="noStrike" kern="1200" cap="none" spc="0" baseline="0">
          <a:solidFill>
            <a:srgbClr val="575757"/>
          </a:solidFill>
          <a:uFillTx/>
          <a:latin typeface="Plus Jakarta Sans Medium" pitchFamily="2" charset="0"/>
          <a:cs typeface="Plus Jakarta Sans Medium" pitchFamily="2" charset="0"/>
        </a:defRPr>
      </a:lvl2pPr>
      <a:lvl3pPr marL="1142975" marR="0" lvl="2" indent="-228590" algn="l" defTabSz="914377" rtl="0" fontAlgn="auto" hangingPunct="1">
        <a:lnSpc>
          <a:spcPct val="90000"/>
        </a:lnSpc>
        <a:spcBef>
          <a:spcPts val="499"/>
        </a:spcBef>
        <a:spcAft>
          <a:spcPts val="0"/>
        </a:spcAft>
        <a:buSzPct val="100000"/>
        <a:buFont typeface="Arial" pitchFamily="34"/>
        <a:buChar char="•"/>
        <a:tabLst/>
        <a:defRPr lang="en-US" sz="2000" b="0" i="0" u="none" strike="noStrike" kern="1200" cap="none" spc="0" baseline="0">
          <a:solidFill>
            <a:srgbClr val="575757"/>
          </a:solidFill>
          <a:uFillTx/>
          <a:latin typeface="Plus Jakarta Sans Medium" pitchFamily="2" charset="0"/>
          <a:cs typeface="Plus Jakarta Sans Medium" pitchFamily="2" charset="0"/>
        </a:defRPr>
      </a:lvl3pPr>
      <a:lvl4pPr marL="1600163" marR="0" lvl="3"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4pPr>
      <a:lvl5pPr marL="2057345" marR="0" lvl="4"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B925039-BC29-4F4B-8F88-FB35DD3DFEDD}"/>
              </a:ext>
            </a:extLst>
          </p:cNvPr>
          <p:cNvSpPr txBox="1">
            <a:spLocks noGrp="1"/>
          </p:cNvSpPr>
          <p:nvPr>
            <p:ph type="title"/>
          </p:nvPr>
        </p:nvSpPr>
        <p:spPr>
          <a:xfrm>
            <a:off x="628652" y="365126"/>
            <a:ext cx="7886700" cy="1325562"/>
          </a:xfrm>
          <a:prstGeom prst="rect">
            <a:avLst/>
          </a:prstGeom>
          <a:noFill/>
          <a:ln>
            <a:noFill/>
          </a:ln>
        </p:spPr>
        <p:txBody>
          <a:bodyPr vert="horz" wrap="square" lIns="91440" tIns="45720" rIns="91440" bIns="45720" anchor="ctr" anchorCtr="0" compatLnSpc="1">
            <a:normAutofit/>
          </a:bodyPr>
          <a:lstStyle/>
          <a:p>
            <a:pPr lvl="0"/>
            <a:r>
              <a:rPr lang="en-US"/>
              <a:t>CLICK TO EDIT MASTER TITLE STYLE</a:t>
            </a:r>
          </a:p>
        </p:txBody>
      </p:sp>
      <p:sp>
        <p:nvSpPr>
          <p:cNvPr id="3" name="Text Placeholder 2">
            <a:extLst>
              <a:ext uri="{FF2B5EF4-FFF2-40B4-BE49-F238E27FC236}">
                <a16:creationId xmlns:a16="http://schemas.microsoft.com/office/drawing/2014/main" id="{22E0E61F-20B6-B441-9C1A-F96BF13BDCB6}"/>
              </a:ext>
            </a:extLst>
          </p:cNvPr>
          <p:cNvSpPr txBox="1">
            <a:spLocks noGrp="1"/>
          </p:cNvSpPr>
          <p:nvPr>
            <p:ph type="body" idx="1"/>
          </p:nvPr>
        </p:nvSpPr>
        <p:spPr>
          <a:xfrm>
            <a:off x="628652" y="1825634"/>
            <a:ext cx="7886700" cy="4351339"/>
          </a:xfrm>
          <a:prstGeom prst="rect">
            <a:avLst/>
          </a:prstGeom>
          <a:noFill/>
          <a:ln>
            <a:noFill/>
          </a:ln>
        </p:spPr>
        <p:txBody>
          <a:bodyPr vert="horz" wrap="square" lIns="91440" tIns="45720" rIns="91440" bIns="45720" anchor="t" anchorCtr="0" compatLnSpc="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75706A3-E627-D84F-B88D-4A634B630AD7}"/>
              </a:ext>
            </a:extLst>
          </p:cNvPr>
          <p:cNvSpPr txBox="1">
            <a:spLocks noGrp="1"/>
          </p:cNvSpPr>
          <p:nvPr>
            <p:ph type="dt" sz="half" idx="2"/>
          </p:nvPr>
        </p:nvSpPr>
        <p:spPr>
          <a:xfrm>
            <a:off x="628652" y="6356352"/>
            <a:ext cx="2057400" cy="365126"/>
          </a:xfrm>
          <a:prstGeom prst="rect">
            <a:avLst/>
          </a:prstGeom>
          <a:noFill/>
          <a:ln>
            <a:noFill/>
          </a:ln>
        </p:spPr>
        <p:txBody>
          <a:bodyPr vert="horz" wrap="square" lIns="91440" tIns="45720" rIns="91440" bIns="45720" anchor="ctr" anchorCtr="0" compatLnSpc="1">
            <a:noAutofit/>
          </a:bodyPr>
          <a:lstStyle>
            <a:lvl1pPr marL="0" marR="0" lvl="0" indent="0" algn="l" defTabSz="257162" rtl="0" fontAlgn="auto" hangingPunct="1">
              <a:lnSpc>
                <a:spcPct val="100000"/>
              </a:lnSpc>
              <a:spcBef>
                <a:spcPts val="0"/>
              </a:spcBef>
              <a:spcAft>
                <a:spcPts val="0"/>
              </a:spcAft>
              <a:buNone/>
              <a:tabLst/>
              <a:defRPr lang="en-GB" sz="900" b="0" i="0" u="none" strike="noStrike" kern="1200" cap="none" spc="0" baseline="0">
                <a:solidFill>
                  <a:srgbClr val="898C9D"/>
                </a:solidFill>
                <a:uFillTx/>
                <a:latin typeface="Calibri"/>
              </a:defRPr>
            </a:lvl1pPr>
          </a:lstStyle>
          <a:p>
            <a:pPr lvl="0"/>
            <a:fld id="{684CDAC5-F9BC-A344-8925-49FF3496FA56}" type="datetime1">
              <a:rPr lang="en-GB"/>
              <a:pPr lvl="0"/>
              <a:t>24/07/2025</a:t>
            </a:fld>
            <a:endParaRPr lang="en-GB"/>
          </a:p>
        </p:txBody>
      </p:sp>
      <p:sp>
        <p:nvSpPr>
          <p:cNvPr id="5" name="Footer Placeholder 4">
            <a:extLst>
              <a:ext uri="{FF2B5EF4-FFF2-40B4-BE49-F238E27FC236}">
                <a16:creationId xmlns:a16="http://schemas.microsoft.com/office/drawing/2014/main" id="{4048CCCA-357A-C74A-BF18-5588D861D191}"/>
              </a:ext>
            </a:extLst>
          </p:cNvPr>
          <p:cNvSpPr txBox="1">
            <a:spLocks noGrp="1"/>
          </p:cNvSpPr>
          <p:nvPr>
            <p:ph type="ftr" sz="quarter" idx="3"/>
          </p:nvPr>
        </p:nvSpPr>
        <p:spPr>
          <a:xfrm>
            <a:off x="3028952" y="6356352"/>
            <a:ext cx="3086100" cy="365126"/>
          </a:xfrm>
          <a:prstGeom prst="rect">
            <a:avLst/>
          </a:prstGeom>
          <a:noFill/>
          <a:ln>
            <a:noFill/>
          </a:ln>
        </p:spPr>
        <p:txBody>
          <a:bodyPr vert="horz" wrap="square" lIns="91440" tIns="45720" rIns="91440" bIns="45720" anchor="ctr" anchorCtr="1" compatLnSpc="1">
            <a:noAutofit/>
          </a:bodyPr>
          <a:lstStyle>
            <a:lvl1pPr marL="0" marR="0" lvl="0" indent="0" algn="ctr" defTabSz="257162" rtl="0" fontAlgn="auto" hangingPunct="1">
              <a:lnSpc>
                <a:spcPct val="100000"/>
              </a:lnSpc>
              <a:spcBef>
                <a:spcPts val="0"/>
              </a:spcBef>
              <a:spcAft>
                <a:spcPts val="0"/>
              </a:spcAft>
              <a:buNone/>
              <a:tabLst/>
              <a:defRPr lang="en-GB" sz="900" b="0" i="0" u="none" strike="noStrike" kern="1200" cap="none" spc="0" baseline="0">
                <a:solidFill>
                  <a:srgbClr val="898C9D"/>
                </a:solidFill>
                <a:uFillTx/>
                <a:latin typeface="Calibri"/>
              </a:defRPr>
            </a:lvl1pPr>
          </a:lstStyle>
          <a:p>
            <a:pPr lvl="0"/>
            <a:endParaRPr lang="en-GB"/>
          </a:p>
        </p:txBody>
      </p:sp>
      <p:sp>
        <p:nvSpPr>
          <p:cNvPr id="6" name="Slide Number Placeholder 5">
            <a:extLst>
              <a:ext uri="{FF2B5EF4-FFF2-40B4-BE49-F238E27FC236}">
                <a16:creationId xmlns:a16="http://schemas.microsoft.com/office/drawing/2014/main" id="{B5F19DE9-B3A1-F147-B6CA-CA9AC7FAECBF}"/>
              </a:ext>
            </a:extLst>
          </p:cNvPr>
          <p:cNvSpPr txBox="1">
            <a:spLocks noGrp="1"/>
          </p:cNvSpPr>
          <p:nvPr>
            <p:ph type="sldNum" sz="quarter" idx="4"/>
          </p:nvPr>
        </p:nvSpPr>
        <p:spPr>
          <a:xfrm>
            <a:off x="6457952" y="6356352"/>
            <a:ext cx="2057400" cy="365126"/>
          </a:xfrm>
          <a:prstGeom prst="rect">
            <a:avLst/>
          </a:prstGeom>
          <a:noFill/>
          <a:ln>
            <a:noFill/>
          </a:ln>
        </p:spPr>
        <p:txBody>
          <a:bodyPr vert="horz" wrap="square" lIns="91440" tIns="45720" rIns="91440" bIns="45720" anchor="ctr" anchorCtr="0" compatLnSpc="1">
            <a:noAutofit/>
          </a:bodyPr>
          <a:lstStyle>
            <a:lvl1pPr marL="0" marR="0" lvl="0" indent="0" algn="r" defTabSz="257162" rtl="0" fontAlgn="auto" hangingPunct="1">
              <a:lnSpc>
                <a:spcPct val="100000"/>
              </a:lnSpc>
              <a:spcBef>
                <a:spcPts val="0"/>
              </a:spcBef>
              <a:spcAft>
                <a:spcPts val="0"/>
              </a:spcAft>
              <a:buNone/>
              <a:tabLst/>
              <a:defRPr lang="en-GB" sz="900" b="0" i="0" u="none" strike="noStrike" kern="1200" cap="none" spc="0" baseline="0">
                <a:solidFill>
                  <a:srgbClr val="898C9D"/>
                </a:solidFill>
                <a:uFillTx/>
                <a:latin typeface="Calibri"/>
              </a:defRPr>
            </a:lvl1pPr>
          </a:lstStyle>
          <a:p>
            <a:pPr lvl="0"/>
            <a:fld id="{8104FA19-14CD-2347-82DC-9DC5D7D8CEC3}" type="slidenum">
              <a:t>‹#›</a:t>
            </a:fld>
            <a:endParaRPr lang="en-GB"/>
          </a:p>
        </p:txBody>
      </p:sp>
      <p:pic>
        <p:nvPicPr>
          <p:cNvPr id="7" name="Picture 6">
            <a:extLst>
              <a:ext uri="{FF2B5EF4-FFF2-40B4-BE49-F238E27FC236}">
                <a16:creationId xmlns:a16="http://schemas.microsoft.com/office/drawing/2014/main" id="{C337E431-3F55-2546-9130-36F00A530E96}"/>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rot="16200004">
            <a:off x="-3306144" y="3312961"/>
            <a:ext cx="6857993" cy="232100"/>
          </a:xfrm>
          <a:prstGeom prst="rect">
            <a:avLst/>
          </a:prstGeom>
          <a:noFill/>
          <a:ln cap="flat">
            <a:noFill/>
          </a:ln>
        </p:spPr>
      </p:pic>
    </p:spTree>
    <p:extLst>
      <p:ext uri="{BB962C8B-B14F-4D97-AF65-F5344CB8AC3E}">
        <p14:creationId xmlns:p14="http://schemas.microsoft.com/office/powerpoint/2010/main" val="1945576613"/>
      </p:ext>
    </p:extLst>
  </p:cSld>
  <p:clrMap bg1="lt1" tx1="dk1" bg2="lt2" tx2="dk2" accent1="accent1" accent2="accent2" accent3="accent3" accent4="accent4" accent5="accent5" accent6="accent6" hlink="hlink" folHlink="folHlink"/>
  <p:sldLayoutIdLst>
    <p:sldLayoutId id="2147483827" r:id="rId1"/>
    <p:sldLayoutId id="2147483828" r:id="rId2"/>
    <p:sldLayoutId id="2147483829" r:id="rId3"/>
  </p:sldLayoutIdLst>
  <p:txStyles>
    <p:titleStyle>
      <a:lvl1pPr marL="0" marR="0" lvl="0" indent="0" algn="l" defTabSz="914331" rtl="0" fontAlgn="auto" hangingPunct="1">
        <a:lnSpc>
          <a:spcPct val="90000"/>
        </a:lnSpc>
        <a:spcBef>
          <a:spcPts val="0"/>
        </a:spcBef>
        <a:spcAft>
          <a:spcPts val="0"/>
        </a:spcAft>
        <a:buNone/>
        <a:tabLst/>
        <a:defRPr lang="en-US" sz="3600" b="0" i="0" u="none" strike="noStrike" kern="1200" cap="none" spc="0" baseline="0">
          <a:solidFill>
            <a:srgbClr val="00205B"/>
          </a:solidFill>
          <a:uFillTx/>
          <a:latin typeface="+mn-lt"/>
          <a:cs typeface="Plus Jakarta Sans" pitchFamily="2" charset="0"/>
        </a:defRPr>
      </a:lvl1pPr>
    </p:titleStyle>
    <p:bodyStyle>
      <a:lvl1pPr marL="228578" marR="0" lvl="0" indent="-228578" algn="l" defTabSz="914331" rtl="0" fontAlgn="auto" hangingPunct="1">
        <a:lnSpc>
          <a:spcPct val="90000"/>
        </a:lnSpc>
        <a:spcBef>
          <a:spcPts val="1001"/>
        </a:spcBef>
        <a:spcAft>
          <a:spcPts val="0"/>
        </a:spcAft>
        <a:buSzPct val="100000"/>
        <a:buFont typeface="Arial" pitchFamily="34"/>
        <a:buChar char="•"/>
        <a:tabLst/>
        <a:defRPr lang="en-US" sz="2800" b="0" i="0" u="none" strike="noStrike" kern="1200" cap="none" spc="0" baseline="0">
          <a:solidFill>
            <a:srgbClr val="575757"/>
          </a:solidFill>
          <a:uFillTx/>
          <a:latin typeface="+mn-lt"/>
          <a:cs typeface="Plus Jakarta Sans" pitchFamily="2" charset="0"/>
        </a:defRPr>
      </a:lvl1pPr>
      <a:lvl2pPr marL="685745" marR="0" lvl="1" indent="-228578" algn="l" defTabSz="914331" rtl="0" fontAlgn="auto" hangingPunct="1">
        <a:lnSpc>
          <a:spcPct val="90000"/>
        </a:lnSpc>
        <a:spcBef>
          <a:spcPts val="499"/>
        </a:spcBef>
        <a:spcAft>
          <a:spcPts val="0"/>
        </a:spcAft>
        <a:buSzPct val="100000"/>
        <a:buFont typeface="Arial" pitchFamily="34"/>
        <a:buChar char="•"/>
        <a:tabLst/>
        <a:defRPr lang="en-US" sz="2400" b="0" i="0" u="none" strike="noStrike" kern="1200" cap="none" spc="0" baseline="0">
          <a:solidFill>
            <a:srgbClr val="575757"/>
          </a:solidFill>
          <a:uFillTx/>
          <a:latin typeface="+mn-lt"/>
          <a:cs typeface="Plus Jakarta Sans" pitchFamily="2" charset="0"/>
        </a:defRPr>
      </a:lvl2pPr>
      <a:lvl3pPr marL="1142918" marR="0" lvl="2" indent="-228578" algn="l" defTabSz="914331" rtl="0" fontAlgn="auto" hangingPunct="1">
        <a:lnSpc>
          <a:spcPct val="90000"/>
        </a:lnSpc>
        <a:spcBef>
          <a:spcPts val="499"/>
        </a:spcBef>
        <a:spcAft>
          <a:spcPts val="0"/>
        </a:spcAft>
        <a:buSzPct val="100000"/>
        <a:buFont typeface="Arial" pitchFamily="34"/>
        <a:buChar char="•"/>
        <a:tabLst/>
        <a:defRPr lang="en-US" sz="2000" b="0" i="0" u="none" strike="noStrike" kern="1200" cap="none" spc="0" baseline="0">
          <a:solidFill>
            <a:srgbClr val="575757"/>
          </a:solidFill>
          <a:uFillTx/>
          <a:latin typeface="+mn-lt"/>
          <a:cs typeface="Plus Jakarta Sans" pitchFamily="2" charset="0"/>
        </a:defRPr>
      </a:lvl3pPr>
      <a:lvl4pPr marL="1600083" marR="0" lvl="3" indent="-228578" algn="l" defTabSz="914331"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mn-lt"/>
          <a:cs typeface="Plus Jakarta Sans" pitchFamily="2" charset="0"/>
        </a:defRPr>
      </a:lvl4pPr>
      <a:lvl5pPr marL="2057243" marR="0" lvl="4" indent="-228578" algn="l" defTabSz="914331"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mn-lt"/>
          <a:cs typeface="Plus Jakarta Sans" pitchFamily="2" charset="0"/>
        </a:defRPr>
      </a:lvl5pPr>
      <a:lvl6pPr marL="1885856"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739"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622"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505"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766" rtl="0" eaLnBrk="1" latinLnBrk="0" hangingPunct="1">
        <a:defRPr sz="1350" kern="1200">
          <a:solidFill>
            <a:schemeClr val="tx1"/>
          </a:solidFill>
          <a:latin typeface="+mn-lt"/>
          <a:ea typeface="+mn-ea"/>
          <a:cs typeface="+mn-cs"/>
        </a:defRPr>
      </a:lvl1pPr>
      <a:lvl2pPr marL="342884" algn="l" defTabSz="685766" rtl="0" eaLnBrk="1" latinLnBrk="0" hangingPunct="1">
        <a:defRPr sz="1350" kern="1200">
          <a:solidFill>
            <a:schemeClr val="tx1"/>
          </a:solidFill>
          <a:latin typeface="+mn-lt"/>
          <a:ea typeface="+mn-ea"/>
          <a:cs typeface="+mn-cs"/>
        </a:defRPr>
      </a:lvl2pPr>
      <a:lvl3pPr marL="685766" algn="l" defTabSz="685766" rtl="0" eaLnBrk="1" latinLnBrk="0" hangingPunct="1">
        <a:defRPr sz="1350" kern="1200">
          <a:solidFill>
            <a:schemeClr val="tx1"/>
          </a:solidFill>
          <a:latin typeface="+mn-lt"/>
          <a:ea typeface="+mn-ea"/>
          <a:cs typeface="+mn-cs"/>
        </a:defRPr>
      </a:lvl3pPr>
      <a:lvl4pPr marL="1028649" algn="l" defTabSz="685766" rtl="0" eaLnBrk="1" latinLnBrk="0" hangingPunct="1">
        <a:defRPr sz="1350" kern="1200">
          <a:solidFill>
            <a:schemeClr val="tx1"/>
          </a:solidFill>
          <a:latin typeface="+mn-lt"/>
          <a:ea typeface="+mn-ea"/>
          <a:cs typeface="+mn-cs"/>
        </a:defRPr>
      </a:lvl4pPr>
      <a:lvl5pPr marL="1371532" algn="l" defTabSz="685766" rtl="0" eaLnBrk="1" latinLnBrk="0" hangingPunct="1">
        <a:defRPr sz="1350" kern="1200">
          <a:solidFill>
            <a:schemeClr val="tx1"/>
          </a:solidFill>
          <a:latin typeface="+mn-lt"/>
          <a:ea typeface="+mn-ea"/>
          <a:cs typeface="+mn-cs"/>
        </a:defRPr>
      </a:lvl5pPr>
      <a:lvl6pPr marL="1714415" algn="l" defTabSz="685766" rtl="0" eaLnBrk="1" latinLnBrk="0" hangingPunct="1">
        <a:defRPr sz="1350" kern="1200">
          <a:solidFill>
            <a:schemeClr val="tx1"/>
          </a:solidFill>
          <a:latin typeface="+mn-lt"/>
          <a:ea typeface="+mn-ea"/>
          <a:cs typeface="+mn-cs"/>
        </a:defRPr>
      </a:lvl6pPr>
      <a:lvl7pPr marL="2057297" algn="l" defTabSz="685766" rtl="0" eaLnBrk="1" latinLnBrk="0" hangingPunct="1">
        <a:defRPr sz="1350" kern="1200">
          <a:solidFill>
            <a:schemeClr val="tx1"/>
          </a:solidFill>
          <a:latin typeface="+mn-lt"/>
          <a:ea typeface="+mn-ea"/>
          <a:cs typeface="+mn-cs"/>
        </a:defRPr>
      </a:lvl7pPr>
      <a:lvl8pPr marL="2400180" algn="l" defTabSz="685766" rtl="0" eaLnBrk="1" latinLnBrk="0" hangingPunct="1">
        <a:defRPr sz="1350" kern="1200">
          <a:solidFill>
            <a:schemeClr val="tx1"/>
          </a:solidFill>
          <a:latin typeface="+mn-lt"/>
          <a:ea typeface="+mn-ea"/>
          <a:cs typeface="+mn-cs"/>
        </a:defRPr>
      </a:lvl8pPr>
      <a:lvl9pPr marL="2743064" algn="l" defTabSz="685766"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75.png"/></Relationships>
</file>

<file path=ppt/slides/_rels/slide10.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notesSlide" Target="../notesSlides/notesSlide10.xml"/><Relationship Id="rId1" Type="http://schemas.openxmlformats.org/officeDocument/2006/relationships/slideLayout" Target="../slideLayouts/slideLayout59.xml"/></Relationships>
</file>

<file path=ppt/slides/_rels/slide11.xml.rels><?xml version="1.0" encoding="UTF-8" standalone="yes"?>
<Relationships xmlns="http://schemas.openxmlformats.org/package/2006/relationships"><Relationship Id="rId3" Type="http://schemas.openxmlformats.org/officeDocument/2006/relationships/image" Target="../media/image84.jpeg"/><Relationship Id="rId7" Type="http://schemas.openxmlformats.org/officeDocument/2006/relationships/image" Target="../media/image88.jpeg"/><Relationship Id="rId2" Type="http://schemas.openxmlformats.org/officeDocument/2006/relationships/notesSlide" Target="../notesSlides/notesSlide11.xml"/><Relationship Id="rId1" Type="http://schemas.openxmlformats.org/officeDocument/2006/relationships/slideLayout" Target="../slideLayouts/slideLayout59.xml"/><Relationship Id="rId6" Type="http://schemas.openxmlformats.org/officeDocument/2006/relationships/image" Target="../media/image87.jpeg"/><Relationship Id="rId5" Type="http://schemas.openxmlformats.org/officeDocument/2006/relationships/image" Target="../media/image86.jpeg"/><Relationship Id="rId4" Type="http://schemas.openxmlformats.org/officeDocument/2006/relationships/image" Target="../media/image85.png"/></Relationships>
</file>

<file path=ppt/slides/_rels/slide12.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notesSlide" Target="../notesSlides/notesSlide12.xml"/><Relationship Id="rId1" Type="http://schemas.openxmlformats.org/officeDocument/2006/relationships/slideLayout" Target="../slideLayouts/slideLayout59.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6.xml"/></Relationships>
</file>

<file path=ppt/slides/_rels/slide15.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notesSlide" Target="../notesSlides/notesSlide14.xml"/><Relationship Id="rId1" Type="http://schemas.openxmlformats.org/officeDocument/2006/relationships/slideLayout" Target="../slideLayouts/slideLayout59.xml"/><Relationship Id="rId4" Type="http://schemas.openxmlformats.org/officeDocument/2006/relationships/image" Target="../media/image91.jpeg"/></Relationships>
</file>

<file path=ppt/slides/_rels/slide16.xml.rels><?xml version="1.0" encoding="UTF-8" standalone="yes"?>
<Relationships xmlns="http://schemas.openxmlformats.org/package/2006/relationships"><Relationship Id="rId8" Type="http://schemas.openxmlformats.org/officeDocument/2006/relationships/hyperlink" Target="https://www.flickr.com/photos/drewandmerissa/1394665324/in/photostream/" TargetMode="External"/><Relationship Id="rId3" Type="http://schemas.openxmlformats.org/officeDocument/2006/relationships/image" Target="../media/image92.png"/><Relationship Id="rId7" Type="http://schemas.openxmlformats.org/officeDocument/2006/relationships/image" Target="../media/image96.png"/><Relationship Id="rId2" Type="http://schemas.openxmlformats.org/officeDocument/2006/relationships/notesSlide" Target="../notesSlides/notesSlide15.xml"/><Relationship Id="rId1" Type="http://schemas.openxmlformats.org/officeDocument/2006/relationships/slideLayout" Target="../slideLayouts/slideLayout59.xml"/><Relationship Id="rId6" Type="http://schemas.openxmlformats.org/officeDocument/2006/relationships/image" Target="../media/image95.jpeg"/><Relationship Id="rId11" Type="http://schemas.openxmlformats.org/officeDocument/2006/relationships/image" Target="../media/image97.jpeg"/><Relationship Id="rId5" Type="http://schemas.openxmlformats.org/officeDocument/2006/relationships/image" Target="../media/image94.png"/><Relationship Id="rId10" Type="http://schemas.openxmlformats.org/officeDocument/2006/relationships/hyperlink" Target="https://www.flickr.com/photos/fitzhugh/3083056424/" TargetMode="External"/><Relationship Id="rId4" Type="http://schemas.openxmlformats.org/officeDocument/2006/relationships/image" Target="../media/image93.png"/><Relationship Id="rId9" Type="http://schemas.openxmlformats.org/officeDocument/2006/relationships/hyperlink" Target="https://www.flickr.com/photos/maldenyouthsoccer/8709337686/in/photostream/"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16.xml"/><Relationship Id="rId1" Type="http://schemas.openxmlformats.org/officeDocument/2006/relationships/slideLayout" Target="../slideLayouts/slideLayout59.xml"/></Relationships>
</file>

<file path=ppt/slides/_rels/slide18.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17.xml"/><Relationship Id="rId1" Type="http://schemas.openxmlformats.org/officeDocument/2006/relationships/slideLayout" Target="../slideLayouts/slideLayout55.xml"/><Relationship Id="rId5" Type="http://schemas.openxmlformats.org/officeDocument/2006/relationships/image" Target="../media/image100.png"/><Relationship Id="rId4" Type="http://schemas.openxmlformats.org/officeDocument/2006/relationships/image" Target="../media/image99.png"/></Relationships>
</file>

<file path=ppt/slides/_rels/slide19.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notesSlide" Target="../notesSlides/notesSlide18.xml"/><Relationship Id="rId1" Type="http://schemas.openxmlformats.org/officeDocument/2006/relationships/slideLayout" Target="../slideLayouts/slideLayout59.xml"/></Relationships>
</file>

<file path=ppt/slides/_rels/slide2.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2.xml"/><Relationship Id="rId1" Type="http://schemas.openxmlformats.org/officeDocument/2006/relationships/slideLayout" Target="../slideLayouts/slideLayout59.xml"/><Relationship Id="rId4" Type="http://schemas.openxmlformats.org/officeDocument/2006/relationships/image" Target="../media/image77.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9.xml"/></Relationships>
</file>

<file path=ppt/slides/_rels/slide21.xml.rels><?xml version="1.0" encoding="UTF-8" standalone="yes"?>
<Relationships xmlns="http://schemas.openxmlformats.org/package/2006/relationships"><Relationship Id="rId3" Type="http://schemas.openxmlformats.org/officeDocument/2006/relationships/image" Target="../media/image102.jpeg"/><Relationship Id="rId2" Type="http://schemas.openxmlformats.org/officeDocument/2006/relationships/notesSlide" Target="../notesSlides/notesSlide20.xml"/><Relationship Id="rId1" Type="http://schemas.openxmlformats.org/officeDocument/2006/relationships/slideLayout" Target="../slideLayouts/slideLayout57.xml"/></Relationships>
</file>

<file path=ppt/slides/_rels/slide22.xml.rels><?xml version="1.0" encoding="UTF-8" standalone="yes"?>
<Relationships xmlns="http://schemas.openxmlformats.org/package/2006/relationships"><Relationship Id="rId3" Type="http://schemas.openxmlformats.org/officeDocument/2006/relationships/hyperlink" Target="https://earthobservatory.nasa.gov/biome/biorainforest.php#:~:text=Temperature,C%20(77%C2%B0F)&#8203;" TargetMode="External"/><Relationship Id="rId2" Type="http://schemas.openxmlformats.org/officeDocument/2006/relationships/notesSlide" Target="../notesSlides/notesSlide21.xml"/><Relationship Id="rId1" Type="http://schemas.openxmlformats.org/officeDocument/2006/relationships/slideLayout" Target="../slideLayouts/slideLayout59.xml"/></Relationships>
</file>

<file path=ppt/slides/_rels/slide23.xml.rels><?xml version="1.0" encoding="UTF-8" standalone="yes"?>
<Relationships xmlns="http://schemas.openxmlformats.org/package/2006/relationships"><Relationship Id="rId3" Type="http://schemas.openxmlformats.org/officeDocument/2006/relationships/hyperlink" Target="mailto:info@pstt.org.uk" TargetMode="External"/><Relationship Id="rId2" Type="http://schemas.openxmlformats.org/officeDocument/2006/relationships/notesSlide" Target="../notesSlides/notesSlide22.xml"/><Relationship Id="rId1" Type="http://schemas.openxmlformats.org/officeDocument/2006/relationships/slideLayout" Target="../slideLayouts/slideLayout60.xml"/><Relationship Id="rId4" Type="http://schemas.openxmlformats.org/officeDocument/2006/relationships/hyperlink" Target="https://forms.gle/J9gp5EQU8HRebaFa7"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23.xml"/><Relationship Id="rId1" Type="http://schemas.openxmlformats.org/officeDocument/2006/relationships/slideLayout" Target="../slideLayouts/slideLayout10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7.xml"/></Relationships>
</file>

<file path=ppt/slides/_rels/slide4.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4.xml"/><Relationship Id="rId1" Type="http://schemas.openxmlformats.org/officeDocument/2006/relationships/slideLayout" Target="../slideLayouts/slideLayout59.xml"/></Relationships>
</file>

<file path=ppt/slides/_rels/slide5.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5.xml"/><Relationship Id="rId1" Type="http://schemas.openxmlformats.org/officeDocument/2006/relationships/slideLayout" Target="../slideLayouts/slideLayout59.xml"/><Relationship Id="rId6" Type="http://schemas.openxmlformats.org/officeDocument/2006/relationships/hyperlink" Target="https://pressbooks.library.torontomu.ca/vitalsign/chapter/carotid-pulse/" TargetMode="External"/><Relationship Id="rId5" Type="http://schemas.openxmlformats.org/officeDocument/2006/relationships/hyperlink" Target="https://www.flickr.com/photos/communityeyehealth/9440872027" TargetMode="External"/><Relationship Id="rId4" Type="http://schemas.openxmlformats.org/officeDocument/2006/relationships/image" Target="../media/image80.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9.xml"/></Relationships>
</file>

<file path=ppt/slides/_rels/slide7.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7.xml"/><Relationship Id="rId1" Type="http://schemas.openxmlformats.org/officeDocument/2006/relationships/slideLayout" Target="../slideLayouts/slideLayout59.xml"/><Relationship Id="rId4" Type="http://schemas.openxmlformats.org/officeDocument/2006/relationships/hyperlink" Target="https://commons.wikimedia.org/wiki/File:2700_Venus_Williams_Sweating_on_the_Tennis_Court.jpg" TargetMode="Externa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9.xml"/></Relationships>
</file>

<file path=ppt/slides/_rels/slide9.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notesSlide" Target="../notesSlides/notesSlide9.xml"/><Relationship Id="rId1" Type="http://schemas.openxmlformats.org/officeDocument/2006/relationships/slideLayout" Target="../slideLayouts/slideLayout59.xml"/><Relationship Id="rId4" Type="http://schemas.openxmlformats.org/officeDocument/2006/relationships/hyperlink" Target="https://www.flickr.com/photos/roxeteer/33716412/in/photostream/"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ADE3A39-321E-38FF-6156-55E293C6A586}"/>
              </a:ext>
            </a:extLst>
          </p:cNvPr>
          <p:cNvSpPr>
            <a:spLocks noGrp="1"/>
          </p:cNvSpPr>
          <p:nvPr>
            <p:ph type="ctrTitle"/>
          </p:nvPr>
        </p:nvSpPr>
        <p:spPr>
          <a:xfrm>
            <a:off x="685800" y="4147060"/>
            <a:ext cx="7772397" cy="1400912"/>
          </a:xfrm>
        </p:spPr>
        <p:txBody>
          <a:bodyPr>
            <a:noAutofit/>
          </a:bodyPr>
          <a:lstStyle/>
          <a:p>
            <a:br>
              <a:rPr lang="en-GB" dirty="0">
                <a:effectLst/>
                <a:latin typeface="+mn-lt"/>
                <a:ea typeface="Calibri" panose="020F0502020204030204" pitchFamily="34" charset="0"/>
                <a:cs typeface="Times New Roman" panose="02020603050405020304" pitchFamily="18" charset="0"/>
              </a:rPr>
            </a:br>
            <a:r>
              <a:rPr lang="en-GB" sz="4000" dirty="0">
                <a:effectLst/>
                <a:latin typeface="+mn-lt"/>
                <a:ea typeface="Calibri" panose="020F0502020204030204" pitchFamily="34" charset="0"/>
                <a:cs typeface="Times New Roman" panose="02020603050405020304" pitchFamily="18" charset="0"/>
              </a:rPr>
              <a:t>Climate models help us plan sports events</a:t>
            </a:r>
            <a:endParaRPr lang="en-GB" sz="4000" dirty="0">
              <a:latin typeface="+mn-lt"/>
            </a:endParaRPr>
          </a:p>
        </p:txBody>
      </p:sp>
      <p:sp>
        <p:nvSpPr>
          <p:cNvPr id="5" name="Subtitle 4">
            <a:extLst>
              <a:ext uri="{FF2B5EF4-FFF2-40B4-BE49-F238E27FC236}">
                <a16:creationId xmlns:a16="http://schemas.microsoft.com/office/drawing/2014/main" id="{F5D8E055-513B-8A30-C1D6-190C466001EE}"/>
              </a:ext>
            </a:extLst>
          </p:cNvPr>
          <p:cNvSpPr>
            <a:spLocks noGrp="1"/>
          </p:cNvSpPr>
          <p:nvPr>
            <p:ph type="subTitle" idx="1"/>
          </p:nvPr>
        </p:nvSpPr>
        <p:spPr>
          <a:xfrm>
            <a:off x="913437" y="371904"/>
            <a:ext cx="6858000" cy="1655761"/>
          </a:xfrm>
        </p:spPr>
        <p:txBody>
          <a:bodyPr>
            <a:normAutofit/>
          </a:bodyPr>
          <a:lstStyle/>
          <a:p>
            <a:endParaRPr lang="en-GB" dirty="0"/>
          </a:p>
          <a:p>
            <a:endParaRPr lang="en-GB" dirty="0"/>
          </a:p>
        </p:txBody>
      </p:sp>
      <p:sp>
        <p:nvSpPr>
          <p:cNvPr id="3" name="TextBox 2">
            <a:extLst>
              <a:ext uri="{FF2B5EF4-FFF2-40B4-BE49-F238E27FC236}">
                <a16:creationId xmlns:a16="http://schemas.microsoft.com/office/drawing/2014/main" id="{8491DC54-C34A-82C8-DA5D-1BE1733EB9D5}"/>
              </a:ext>
            </a:extLst>
          </p:cNvPr>
          <p:cNvSpPr txBox="1"/>
          <p:nvPr/>
        </p:nvSpPr>
        <p:spPr>
          <a:xfrm>
            <a:off x="667586" y="5597747"/>
            <a:ext cx="5672253" cy="1015663"/>
          </a:xfrm>
          <a:prstGeom prst="rect">
            <a:avLst/>
          </a:prstGeom>
          <a:noFill/>
        </p:spPr>
        <p:txBody>
          <a:bodyPr wrap="square">
            <a:spAutoFit/>
          </a:bodyPr>
          <a:lstStyle/>
          <a:p>
            <a:r>
              <a:rPr lang="en-GB" sz="2000" b="1" dirty="0">
                <a:solidFill>
                  <a:srgbClr val="E10098"/>
                </a:solidFill>
                <a:cs typeface="Plus Jakarta Sans Medium" pitchFamily="2" charset="0"/>
              </a:rPr>
              <a:t>Teacher Guide</a:t>
            </a:r>
          </a:p>
          <a:p>
            <a:r>
              <a:rPr lang="en-GB" sz="2000" dirty="0">
                <a:solidFill>
                  <a:srgbClr val="00205B"/>
                </a:solidFill>
                <a:cs typeface="Plus Jakarta Sans Medium" pitchFamily="2" charset="0"/>
              </a:rPr>
              <a:t>Curriculum link: Exercise / Staying healthy / Climate Suitable: 7-12 years</a:t>
            </a:r>
          </a:p>
        </p:txBody>
      </p:sp>
      <p:sp>
        <p:nvSpPr>
          <p:cNvPr id="2" name="TextBox 1">
            <a:extLst>
              <a:ext uri="{FF2B5EF4-FFF2-40B4-BE49-F238E27FC236}">
                <a16:creationId xmlns:a16="http://schemas.microsoft.com/office/drawing/2014/main" id="{954CDC04-2CC7-1960-8537-FF8CD31087A0}"/>
              </a:ext>
            </a:extLst>
          </p:cNvPr>
          <p:cNvSpPr txBox="1"/>
          <p:nvPr/>
        </p:nvSpPr>
        <p:spPr>
          <a:xfrm>
            <a:off x="667587" y="2275589"/>
            <a:ext cx="611065" cy="246221"/>
          </a:xfrm>
          <a:prstGeom prst="rect">
            <a:avLst/>
          </a:prstGeom>
          <a:noFill/>
        </p:spPr>
        <p:txBody>
          <a:bodyPr wrap="none" rtlCol="0">
            <a:spAutoFit/>
          </a:bodyPr>
          <a:lstStyle/>
          <a:p>
            <a:r>
              <a:rPr lang="en-GB" sz="1000" dirty="0">
                <a:solidFill>
                  <a:schemeClr val="bg1"/>
                </a:solidFill>
              </a:rPr>
              <a:t>© NASA</a:t>
            </a:r>
          </a:p>
        </p:txBody>
      </p:sp>
      <p:pic>
        <p:nvPicPr>
          <p:cNvPr id="10" name="Picture 9" descr="Logo&#10;&#10;Description automatically generated">
            <a:extLst>
              <a:ext uri="{FF2B5EF4-FFF2-40B4-BE49-F238E27FC236}">
                <a16:creationId xmlns:a16="http://schemas.microsoft.com/office/drawing/2014/main" id="{4DA58204-1B53-3EBF-C4F5-1DC1C6A0DA0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206477" y="2564731"/>
            <a:ext cx="2731045" cy="1582329"/>
          </a:xfrm>
          <a:prstGeom prst="rect">
            <a:avLst/>
          </a:prstGeom>
        </p:spPr>
      </p:pic>
      <p:pic>
        <p:nvPicPr>
          <p:cNvPr id="8" name="Picture 7">
            <a:extLst>
              <a:ext uri="{FF2B5EF4-FFF2-40B4-BE49-F238E27FC236}">
                <a16:creationId xmlns:a16="http://schemas.microsoft.com/office/drawing/2014/main" id="{190BB056-339F-75CF-E21A-24E0914652C9}"/>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554731" y="343134"/>
            <a:ext cx="6216706" cy="2221597"/>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49784A-EC59-9000-C08D-C8D7B71E7E4F}"/>
              </a:ext>
            </a:extLst>
          </p:cNvPr>
          <p:cNvSpPr>
            <a:spLocks noGrp="1"/>
          </p:cNvSpPr>
          <p:nvPr>
            <p:ph type="title"/>
          </p:nvPr>
        </p:nvSpPr>
        <p:spPr/>
        <p:txBody>
          <a:bodyPr>
            <a:normAutofit/>
          </a:bodyPr>
          <a:lstStyle/>
          <a:p>
            <a:r>
              <a:rPr lang="en-GB" dirty="0">
                <a:latin typeface="+mn-lt"/>
              </a:rPr>
              <a:t>What could you do to stay healthy at a sports event? </a:t>
            </a:r>
          </a:p>
        </p:txBody>
      </p:sp>
      <p:sp>
        <p:nvSpPr>
          <p:cNvPr id="4" name="TextBox 3">
            <a:extLst>
              <a:ext uri="{FF2B5EF4-FFF2-40B4-BE49-F238E27FC236}">
                <a16:creationId xmlns:a16="http://schemas.microsoft.com/office/drawing/2014/main" id="{C344508A-E0D5-68FA-89D6-8E831432DEFD}"/>
              </a:ext>
            </a:extLst>
          </p:cNvPr>
          <p:cNvSpPr txBox="1"/>
          <p:nvPr/>
        </p:nvSpPr>
        <p:spPr>
          <a:xfrm>
            <a:off x="1477847" y="6384929"/>
            <a:ext cx="3039615" cy="369332"/>
          </a:xfrm>
          <a:prstGeom prst="rect">
            <a:avLst/>
          </a:prstGeom>
          <a:noFill/>
        </p:spPr>
        <p:txBody>
          <a:bodyPr wrap="none" rtlCol="0">
            <a:spAutoFit/>
          </a:bodyPr>
          <a:lstStyle/>
          <a:p>
            <a:r>
              <a:rPr lang="en-GB" dirty="0"/>
              <a:t>Child, Holywell primary School</a:t>
            </a:r>
          </a:p>
        </p:txBody>
      </p:sp>
      <p:pic>
        <p:nvPicPr>
          <p:cNvPr id="5" name="Picture 4">
            <a:extLst>
              <a:ext uri="{FF2B5EF4-FFF2-40B4-BE49-F238E27FC236}">
                <a16:creationId xmlns:a16="http://schemas.microsoft.com/office/drawing/2014/main" id="{E53E54D3-5E49-373D-13D4-F06ED212163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423309" y="1690688"/>
            <a:ext cx="6188305" cy="4612434"/>
          </a:xfrm>
          <a:prstGeom prst="rect">
            <a:avLst/>
          </a:prstGeom>
        </p:spPr>
      </p:pic>
    </p:spTree>
    <p:extLst>
      <p:ext uri="{BB962C8B-B14F-4D97-AF65-F5344CB8AC3E}">
        <p14:creationId xmlns:p14="http://schemas.microsoft.com/office/powerpoint/2010/main" val="8398141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a:xfrm>
            <a:off x="656903" y="634889"/>
            <a:ext cx="7886700" cy="842681"/>
          </a:xfrm>
        </p:spPr>
        <p:txBody>
          <a:bodyPr/>
          <a:lstStyle/>
          <a:p>
            <a:r>
              <a:rPr lang="en-GB" dirty="0">
                <a:latin typeface="+mn-lt"/>
              </a:rPr>
              <a:t>Who were the scientists?</a:t>
            </a:r>
          </a:p>
        </p:txBody>
      </p:sp>
      <p:sp>
        <p:nvSpPr>
          <p:cNvPr id="11" name="TextBox 10">
            <a:extLst>
              <a:ext uri="{FF2B5EF4-FFF2-40B4-BE49-F238E27FC236}">
                <a16:creationId xmlns:a16="http://schemas.microsoft.com/office/drawing/2014/main" id="{500FAA12-CACB-1086-BD41-D3AE933D2A87}"/>
              </a:ext>
            </a:extLst>
          </p:cNvPr>
          <p:cNvSpPr txBox="1"/>
          <p:nvPr/>
        </p:nvSpPr>
        <p:spPr>
          <a:xfrm>
            <a:off x="620744" y="5903673"/>
            <a:ext cx="7902512" cy="707886"/>
          </a:xfrm>
          <a:prstGeom prst="rect">
            <a:avLst/>
          </a:prstGeom>
          <a:noFill/>
        </p:spPr>
        <p:txBody>
          <a:bodyPr wrap="square" lIns="91440" tIns="45720" rIns="91440" bIns="45720" rtlCol="0" anchor="t">
            <a:spAutoFit/>
          </a:bodyPr>
          <a:lstStyle/>
          <a:p>
            <a:r>
              <a:rPr lang="en-GB" sz="2000" b="1" dirty="0">
                <a:solidFill>
                  <a:srgbClr val="3C3C3C"/>
                </a:solidFill>
              </a:rPr>
              <a:t>Climate scientists </a:t>
            </a:r>
            <a:r>
              <a:rPr lang="en-GB" sz="2000" dirty="0">
                <a:solidFill>
                  <a:srgbClr val="3C3C3C"/>
                </a:solidFill>
              </a:rPr>
              <a:t>learn about how our climate is changing. </a:t>
            </a:r>
          </a:p>
          <a:p>
            <a:r>
              <a:rPr lang="en-GB" sz="2000" dirty="0">
                <a:solidFill>
                  <a:srgbClr val="3C3C3C"/>
                </a:solidFill>
              </a:rPr>
              <a:t>They can help us be prepared so that we can adapt our behaviour. </a:t>
            </a:r>
          </a:p>
        </p:txBody>
      </p:sp>
      <p:sp>
        <p:nvSpPr>
          <p:cNvPr id="3" name="TextBox 2">
            <a:extLst>
              <a:ext uri="{FF2B5EF4-FFF2-40B4-BE49-F238E27FC236}">
                <a16:creationId xmlns:a16="http://schemas.microsoft.com/office/drawing/2014/main" id="{463DD0D0-0098-2453-3F50-2AF196491470}"/>
              </a:ext>
            </a:extLst>
          </p:cNvPr>
          <p:cNvSpPr txBox="1"/>
          <p:nvPr/>
        </p:nvSpPr>
        <p:spPr>
          <a:xfrm>
            <a:off x="620744" y="2305278"/>
            <a:ext cx="7879717" cy="3293209"/>
          </a:xfrm>
          <a:prstGeom prst="rect">
            <a:avLst/>
          </a:prstGeom>
          <a:noFill/>
        </p:spPr>
        <p:txBody>
          <a:bodyPr wrap="square" lIns="91440" tIns="45720" rIns="91440" bIns="45720" rtlCol="0" anchor="t">
            <a:spAutoFit/>
          </a:bodyPr>
          <a:lstStyle/>
          <a:p>
            <a:r>
              <a:rPr lang="fr-FR" sz="2000" dirty="0">
                <a:solidFill>
                  <a:srgbClr val="3C3C3C"/>
                </a:solidFill>
              </a:rPr>
              <a:t>A team of </a:t>
            </a:r>
            <a:r>
              <a:rPr lang="en-GB" sz="2000" dirty="0">
                <a:solidFill>
                  <a:srgbClr val="3C3C3C"/>
                </a:solidFill>
              </a:rPr>
              <a:t>scientists</a:t>
            </a:r>
            <a:r>
              <a:rPr lang="fr-FR" sz="2000" dirty="0">
                <a:solidFill>
                  <a:srgbClr val="3C3C3C"/>
                </a:solidFill>
              </a:rPr>
              <a:t> in Europe:</a:t>
            </a:r>
          </a:p>
          <a:p>
            <a:endParaRPr lang="fr-FR" sz="2000" dirty="0">
              <a:solidFill>
                <a:srgbClr val="3C3C3C"/>
              </a:solidFill>
            </a:endParaRPr>
          </a:p>
          <a:p>
            <a:endParaRPr lang="fr-FR" sz="2000" dirty="0">
              <a:solidFill>
                <a:srgbClr val="3C3C3C"/>
              </a:solidFill>
            </a:endParaRPr>
          </a:p>
          <a:p>
            <a:endParaRPr lang="fr-FR" sz="2000" dirty="0">
              <a:solidFill>
                <a:srgbClr val="3C3C3C"/>
              </a:solidFill>
            </a:endParaRPr>
          </a:p>
          <a:p>
            <a:endParaRPr lang="fr-FR" sz="2000" dirty="0">
              <a:solidFill>
                <a:srgbClr val="3C3C3C"/>
              </a:solidFill>
            </a:endParaRPr>
          </a:p>
          <a:p>
            <a:endParaRPr lang="fr-FR" sz="2000" dirty="0">
              <a:solidFill>
                <a:srgbClr val="3C3C3C"/>
              </a:solidFill>
            </a:endParaRPr>
          </a:p>
          <a:p>
            <a:endParaRPr lang="fr-FR" sz="2000" dirty="0">
              <a:solidFill>
                <a:srgbClr val="3C3C3C"/>
              </a:solidFill>
            </a:endParaRPr>
          </a:p>
          <a:p>
            <a:endParaRPr lang="fr-FR" sz="2000" dirty="0">
              <a:solidFill>
                <a:srgbClr val="3C3C3C"/>
              </a:solidFill>
            </a:endParaRPr>
          </a:p>
          <a:p>
            <a:endParaRPr lang="fr-FR" sz="1600" dirty="0"/>
          </a:p>
          <a:p>
            <a:endParaRPr lang="fr-FR" sz="1600" dirty="0"/>
          </a:p>
          <a:p>
            <a:r>
              <a:rPr lang="fr-FR" sz="1600" dirty="0"/>
              <a:t>and Davide </a:t>
            </a:r>
            <a:r>
              <a:rPr lang="fr-FR" sz="1600" dirty="0" err="1"/>
              <a:t>Faranda</a:t>
            </a:r>
            <a:r>
              <a:rPr lang="fr-FR" sz="1600" dirty="0"/>
              <a:t>, Nemo </a:t>
            </a:r>
            <a:r>
              <a:rPr lang="fr-FR" sz="1600" dirty="0" err="1"/>
              <a:t>Malhomme</a:t>
            </a:r>
            <a:r>
              <a:rPr lang="fr-FR" sz="1600" dirty="0"/>
              <a:t>, Robin </a:t>
            </a:r>
            <a:r>
              <a:rPr lang="fr-FR" sz="1600" dirty="0" err="1"/>
              <a:t>Noyelle</a:t>
            </a:r>
            <a:r>
              <a:rPr lang="fr-FR" sz="1600" dirty="0"/>
              <a:t>, Flavio Pons and Yoann Robin</a:t>
            </a:r>
            <a:endParaRPr lang="fr-FR" sz="1600" dirty="0">
              <a:cs typeface="Calibri"/>
            </a:endParaRPr>
          </a:p>
        </p:txBody>
      </p:sp>
      <p:pic>
        <p:nvPicPr>
          <p:cNvPr id="7" name="Picture 6" descr="A person smiling at the camera&#10;&#10;Description automatically generated">
            <a:extLst>
              <a:ext uri="{FF2B5EF4-FFF2-40B4-BE49-F238E27FC236}">
                <a16:creationId xmlns:a16="http://schemas.microsoft.com/office/drawing/2014/main" id="{412BD9D2-9123-22AD-4CEC-AE92FA49C53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159" b="-256"/>
          <a:stretch/>
        </p:blipFill>
        <p:spPr>
          <a:xfrm>
            <a:off x="645238" y="2837616"/>
            <a:ext cx="1392241" cy="1638793"/>
          </a:xfrm>
          <a:prstGeom prst="rect">
            <a:avLst/>
          </a:prstGeom>
        </p:spPr>
      </p:pic>
      <p:sp>
        <p:nvSpPr>
          <p:cNvPr id="8" name="TextBox 7">
            <a:extLst>
              <a:ext uri="{FF2B5EF4-FFF2-40B4-BE49-F238E27FC236}">
                <a16:creationId xmlns:a16="http://schemas.microsoft.com/office/drawing/2014/main" id="{33D6D7F5-F81F-2C78-9466-84EECECD2ADA}"/>
              </a:ext>
            </a:extLst>
          </p:cNvPr>
          <p:cNvSpPr txBox="1"/>
          <p:nvPr/>
        </p:nvSpPr>
        <p:spPr>
          <a:xfrm>
            <a:off x="656903" y="4501247"/>
            <a:ext cx="1409896" cy="338554"/>
          </a:xfrm>
          <a:prstGeom prst="rect">
            <a:avLst/>
          </a:prstGeom>
          <a:noFill/>
        </p:spPr>
        <p:txBody>
          <a:bodyPr wrap="square" lIns="91440" tIns="45720" rIns="91440" bIns="45720" rtlCol="0" anchor="t">
            <a:spAutoFit/>
          </a:bodyPr>
          <a:lstStyle/>
          <a:p>
            <a:r>
              <a:rPr lang="fr-FR" sz="1600" b="1" kern="1200" dirty="0">
                <a:solidFill>
                  <a:srgbClr val="000000"/>
                </a:solidFill>
                <a:effectLst/>
                <a:ea typeface="+mn-ea"/>
                <a:cs typeface="+mn-cs"/>
              </a:rPr>
              <a:t>Pascal </a:t>
            </a:r>
            <a:r>
              <a:rPr lang="fr-FR" sz="1600" b="1" kern="1200" dirty="0" err="1">
                <a:solidFill>
                  <a:srgbClr val="000000"/>
                </a:solidFill>
                <a:effectLst/>
                <a:ea typeface="+mn-ea"/>
                <a:cs typeface="+mn-cs"/>
              </a:rPr>
              <a:t>Yiou</a:t>
            </a:r>
            <a:endParaRPr lang="en-GB" sz="1600" b="1" dirty="0"/>
          </a:p>
        </p:txBody>
      </p:sp>
      <p:pic>
        <p:nvPicPr>
          <p:cNvPr id="10" name="Picture 9" descr="A person wearing sunglasses on his head&#10;&#10;Description automatically generated">
            <a:extLst>
              <a:ext uri="{FF2B5EF4-FFF2-40B4-BE49-F238E27FC236}">
                <a16:creationId xmlns:a16="http://schemas.microsoft.com/office/drawing/2014/main" id="{D1054C7D-C3CF-5191-90C9-8F5D15D2C9DC}"/>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t="-354" b="-325"/>
          <a:stretch/>
        </p:blipFill>
        <p:spPr>
          <a:xfrm>
            <a:off x="6774107" y="2838935"/>
            <a:ext cx="1380685" cy="1637242"/>
          </a:xfrm>
          <a:prstGeom prst="rect">
            <a:avLst/>
          </a:prstGeom>
        </p:spPr>
      </p:pic>
      <p:sp>
        <p:nvSpPr>
          <p:cNvPr id="12" name="TextBox 11">
            <a:extLst>
              <a:ext uri="{FF2B5EF4-FFF2-40B4-BE49-F238E27FC236}">
                <a16:creationId xmlns:a16="http://schemas.microsoft.com/office/drawing/2014/main" id="{B3F10DEE-DBE9-AE3B-44E3-F4AA21D39B91}"/>
              </a:ext>
            </a:extLst>
          </p:cNvPr>
          <p:cNvSpPr txBox="1"/>
          <p:nvPr/>
        </p:nvSpPr>
        <p:spPr>
          <a:xfrm>
            <a:off x="6801905" y="4505509"/>
            <a:ext cx="1318106" cy="338554"/>
          </a:xfrm>
          <a:prstGeom prst="rect">
            <a:avLst/>
          </a:prstGeom>
          <a:noFill/>
        </p:spPr>
        <p:txBody>
          <a:bodyPr wrap="square" lIns="91440" tIns="45720" rIns="91440" bIns="45720" rtlCol="0" anchor="t">
            <a:spAutoFit/>
          </a:bodyPr>
          <a:lstStyle/>
          <a:p>
            <a:r>
              <a:rPr lang="fr-FR" sz="1600" b="1" dirty="0"/>
              <a:t>Mathieu Vrac</a:t>
            </a:r>
            <a:endParaRPr lang="en-GB" sz="1600" b="1" dirty="0"/>
          </a:p>
        </p:txBody>
      </p:sp>
      <p:pic>
        <p:nvPicPr>
          <p:cNvPr id="4" name="Picture 3" descr="A person with a beard&#10;&#10;Description automatically generated">
            <a:extLst>
              <a:ext uri="{FF2B5EF4-FFF2-40B4-BE49-F238E27FC236}">
                <a16:creationId xmlns:a16="http://schemas.microsoft.com/office/drawing/2014/main" id="{053998C3-F979-79A8-7F55-D08DE4A78442}"/>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t="-2583" b="-298"/>
          <a:stretch/>
        </p:blipFill>
        <p:spPr>
          <a:xfrm>
            <a:off x="5234605" y="2819361"/>
            <a:ext cx="1400682" cy="1655781"/>
          </a:xfrm>
          <a:prstGeom prst="rect">
            <a:avLst/>
          </a:prstGeom>
        </p:spPr>
      </p:pic>
      <p:sp>
        <p:nvSpPr>
          <p:cNvPr id="5" name="TextBox 4">
            <a:extLst>
              <a:ext uri="{FF2B5EF4-FFF2-40B4-BE49-F238E27FC236}">
                <a16:creationId xmlns:a16="http://schemas.microsoft.com/office/drawing/2014/main" id="{A18D80DF-2B6B-5BB3-8245-956DC4F01FC5}"/>
              </a:ext>
            </a:extLst>
          </p:cNvPr>
          <p:cNvSpPr txBox="1"/>
          <p:nvPr/>
        </p:nvSpPr>
        <p:spPr>
          <a:xfrm>
            <a:off x="5330011" y="4474777"/>
            <a:ext cx="1305276" cy="584775"/>
          </a:xfrm>
          <a:prstGeom prst="rect">
            <a:avLst/>
          </a:prstGeom>
          <a:noFill/>
        </p:spPr>
        <p:txBody>
          <a:bodyPr wrap="square" lIns="91440" tIns="45720" rIns="91440" bIns="45720" rtlCol="0" anchor="t">
            <a:spAutoFit/>
          </a:bodyPr>
          <a:lstStyle/>
          <a:p>
            <a:r>
              <a:rPr lang="fr-FR" sz="1600" b="1" dirty="0">
                <a:ea typeface="+mn-lt"/>
                <a:cs typeface="+mn-lt"/>
              </a:rPr>
              <a:t>George </a:t>
            </a:r>
            <a:r>
              <a:rPr lang="fr-FR" sz="1600" b="1" dirty="0" err="1">
                <a:ea typeface="+mn-lt"/>
                <a:cs typeface="+mn-lt"/>
              </a:rPr>
              <a:t>Miloshevich</a:t>
            </a:r>
            <a:endParaRPr lang="en-US" sz="1600" b="1" dirty="0"/>
          </a:p>
        </p:txBody>
      </p:sp>
      <p:pic>
        <p:nvPicPr>
          <p:cNvPr id="6" name="Picture 5" descr="A person in a suit standing in front of a bookshelf&#10;&#10;Description automatically generated">
            <a:extLst>
              <a:ext uri="{FF2B5EF4-FFF2-40B4-BE49-F238E27FC236}">
                <a16:creationId xmlns:a16="http://schemas.microsoft.com/office/drawing/2014/main" id="{64A04D04-B157-6FC0-DB95-62F2894FF01D}"/>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t="-498"/>
          <a:stretch/>
        </p:blipFill>
        <p:spPr>
          <a:xfrm>
            <a:off x="3724477" y="2838574"/>
            <a:ext cx="1364380" cy="1641529"/>
          </a:xfrm>
          <a:prstGeom prst="rect">
            <a:avLst/>
          </a:prstGeom>
        </p:spPr>
      </p:pic>
      <p:sp>
        <p:nvSpPr>
          <p:cNvPr id="13" name="TextBox 12">
            <a:extLst>
              <a:ext uri="{FF2B5EF4-FFF2-40B4-BE49-F238E27FC236}">
                <a16:creationId xmlns:a16="http://schemas.microsoft.com/office/drawing/2014/main" id="{749F5BFE-11D9-F779-7C26-A58C58F00438}"/>
              </a:ext>
            </a:extLst>
          </p:cNvPr>
          <p:cNvSpPr txBox="1"/>
          <p:nvPr/>
        </p:nvSpPr>
        <p:spPr>
          <a:xfrm>
            <a:off x="3681564" y="4505728"/>
            <a:ext cx="1553669" cy="338554"/>
          </a:xfrm>
          <a:prstGeom prst="rect">
            <a:avLst/>
          </a:prstGeom>
          <a:noFill/>
        </p:spPr>
        <p:txBody>
          <a:bodyPr wrap="square" lIns="91440" tIns="45720" rIns="91440" bIns="45720" rtlCol="0" anchor="t">
            <a:spAutoFit/>
          </a:bodyPr>
          <a:lstStyle/>
          <a:p>
            <a:r>
              <a:rPr lang="fr-FR" sz="1600" b="1" dirty="0"/>
              <a:t>Aglaé </a:t>
            </a:r>
            <a:r>
              <a:rPr lang="fr-FR" sz="1600" b="1" dirty="0" err="1"/>
              <a:t>Jézéquel</a:t>
            </a:r>
            <a:endParaRPr lang="en-US" sz="1600" b="1" dirty="0">
              <a:cs typeface="Calibri"/>
            </a:endParaRPr>
          </a:p>
        </p:txBody>
      </p:sp>
      <p:pic>
        <p:nvPicPr>
          <p:cNvPr id="14" name="Picture 13" descr="A person smiling in a black tank top&#10;&#10;Description automatically generated">
            <a:extLst>
              <a:ext uri="{FF2B5EF4-FFF2-40B4-BE49-F238E27FC236}">
                <a16:creationId xmlns:a16="http://schemas.microsoft.com/office/drawing/2014/main" id="{663CB39A-8E89-17BA-CE26-4A9C56886302}"/>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rot="16200000">
            <a:off x="2048794" y="2992179"/>
            <a:ext cx="1656285" cy="1338855"/>
          </a:xfrm>
          <a:prstGeom prst="rect">
            <a:avLst/>
          </a:prstGeom>
        </p:spPr>
      </p:pic>
      <p:sp>
        <p:nvSpPr>
          <p:cNvPr id="15" name="TextBox 14">
            <a:extLst>
              <a:ext uri="{FF2B5EF4-FFF2-40B4-BE49-F238E27FC236}">
                <a16:creationId xmlns:a16="http://schemas.microsoft.com/office/drawing/2014/main" id="{63DB2C34-8D09-9511-2653-CA8636077E8A}"/>
              </a:ext>
            </a:extLst>
          </p:cNvPr>
          <p:cNvSpPr txBox="1"/>
          <p:nvPr/>
        </p:nvSpPr>
        <p:spPr>
          <a:xfrm>
            <a:off x="2105469" y="4505729"/>
            <a:ext cx="1539292" cy="338554"/>
          </a:xfrm>
          <a:prstGeom prst="rect">
            <a:avLst/>
          </a:prstGeom>
          <a:noFill/>
        </p:spPr>
        <p:txBody>
          <a:bodyPr wrap="square" lIns="91440" tIns="45720" rIns="91440" bIns="45720" rtlCol="0" anchor="t">
            <a:spAutoFit/>
          </a:bodyPr>
          <a:lstStyle/>
          <a:p>
            <a:r>
              <a:rPr lang="fr-FR" sz="1600" b="1" dirty="0">
                <a:latin typeface="Calibri"/>
                <a:cs typeface="Segoe UI"/>
              </a:rPr>
              <a:t>Camille </a:t>
            </a:r>
            <a:r>
              <a:rPr lang="fr-FR" sz="1600" b="1" dirty="0" err="1">
                <a:latin typeface="Calibri"/>
                <a:cs typeface="Segoe UI"/>
              </a:rPr>
              <a:t>Cadiou</a:t>
            </a:r>
            <a:endParaRPr lang="en-US" sz="1600" b="1" dirty="0">
              <a:latin typeface="Calibri"/>
            </a:endParaRPr>
          </a:p>
        </p:txBody>
      </p:sp>
      <p:sp>
        <p:nvSpPr>
          <p:cNvPr id="9" name="Speech Bubble: Rectangle with Corners Rounded 8">
            <a:extLst>
              <a:ext uri="{FF2B5EF4-FFF2-40B4-BE49-F238E27FC236}">
                <a16:creationId xmlns:a16="http://schemas.microsoft.com/office/drawing/2014/main" id="{9C6DCB4F-7A86-167A-D131-B5CDBA77CE4C}"/>
              </a:ext>
            </a:extLst>
          </p:cNvPr>
          <p:cNvSpPr/>
          <p:nvPr/>
        </p:nvSpPr>
        <p:spPr>
          <a:xfrm>
            <a:off x="5732059" y="354843"/>
            <a:ext cx="3126065" cy="1665114"/>
          </a:xfrm>
          <a:prstGeom prst="wedgeRoundRectCallout">
            <a:avLst>
              <a:gd name="adj1" fmla="val -47554"/>
              <a:gd name="adj2" fmla="val 84848"/>
              <a:gd name="adj3" fmla="val 16667"/>
            </a:avLst>
          </a:prstGeom>
          <a:solidFill>
            <a:srgbClr val="3EB1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dirty="0">
                <a:solidFill>
                  <a:schemeClr val="bg1"/>
                </a:solidFill>
              </a:rPr>
              <a:t>How will increasing temperatures and heatwaves impact sports events?</a:t>
            </a:r>
          </a:p>
        </p:txBody>
      </p:sp>
    </p:spTree>
    <p:extLst>
      <p:ext uri="{BB962C8B-B14F-4D97-AF65-F5344CB8AC3E}">
        <p14:creationId xmlns:p14="http://schemas.microsoft.com/office/powerpoint/2010/main" val="14330393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85DB57-E8CC-6723-CEDE-3BF2518E8ABA}"/>
              </a:ext>
            </a:extLst>
          </p:cNvPr>
          <p:cNvSpPr>
            <a:spLocks noGrp="1"/>
          </p:cNvSpPr>
          <p:nvPr>
            <p:ph type="title"/>
          </p:nvPr>
        </p:nvSpPr>
        <p:spPr>
          <a:xfrm>
            <a:off x="1028124" y="328120"/>
            <a:ext cx="7733953" cy="861559"/>
          </a:xfrm>
        </p:spPr>
        <p:txBody>
          <a:bodyPr>
            <a:normAutofit/>
          </a:bodyPr>
          <a:lstStyle/>
          <a:p>
            <a:r>
              <a:rPr lang="en-GB" dirty="0">
                <a:latin typeface="+mn-lt"/>
              </a:rPr>
              <a:t>What did they do?</a:t>
            </a:r>
          </a:p>
        </p:txBody>
      </p:sp>
      <p:sp>
        <p:nvSpPr>
          <p:cNvPr id="3" name="TextBox 2">
            <a:extLst>
              <a:ext uri="{FF2B5EF4-FFF2-40B4-BE49-F238E27FC236}">
                <a16:creationId xmlns:a16="http://schemas.microsoft.com/office/drawing/2014/main" id="{289E3E32-0310-FD86-2282-8CE301035B5F}"/>
              </a:ext>
            </a:extLst>
          </p:cNvPr>
          <p:cNvSpPr txBox="1"/>
          <p:nvPr/>
        </p:nvSpPr>
        <p:spPr>
          <a:xfrm>
            <a:off x="8138597" y="6608450"/>
            <a:ext cx="1005403" cy="246221"/>
          </a:xfrm>
          <a:prstGeom prst="rect">
            <a:avLst/>
          </a:prstGeom>
          <a:noFill/>
        </p:spPr>
        <p:txBody>
          <a:bodyPr wrap="none" rtlCol="0">
            <a:spAutoFit/>
          </a:bodyPr>
          <a:lstStyle/>
          <a:p>
            <a:r>
              <a:rPr lang="en-GB" sz="1000" dirty="0">
                <a:solidFill>
                  <a:schemeClr val="bg1"/>
                </a:solidFill>
              </a:rPr>
              <a:t>© Georgia Tech</a:t>
            </a:r>
          </a:p>
        </p:txBody>
      </p:sp>
      <p:sp>
        <p:nvSpPr>
          <p:cNvPr id="6" name="Rectangle: Rounded Corners 5">
            <a:extLst>
              <a:ext uri="{FF2B5EF4-FFF2-40B4-BE49-F238E27FC236}">
                <a16:creationId xmlns:a16="http://schemas.microsoft.com/office/drawing/2014/main" id="{C27F0862-A99E-9AF3-9B0F-45CEFB6DA07B}"/>
              </a:ext>
            </a:extLst>
          </p:cNvPr>
          <p:cNvSpPr/>
          <p:nvPr/>
        </p:nvSpPr>
        <p:spPr>
          <a:xfrm>
            <a:off x="1028124" y="4871803"/>
            <a:ext cx="7483642" cy="1736647"/>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2000" dirty="0">
                <a:solidFill>
                  <a:schemeClr val="bg1"/>
                </a:solidFill>
                <a:cs typeface="Calibri" panose="020F0502020204030204" pitchFamily="34" charset="0"/>
              </a:rPr>
              <a:t>Using climate models, the scientist </a:t>
            </a:r>
            <a:r>
              <a:rPr lang="en-GB" sz="2000" b="1" dirty="0">
                <a:solidFill>
                  <a:schemeClr val="bg1"/>
                </a:solidFill>
                <a:cs typeface="Calibri" panose="020F0502020204030204" pitchFamily="34" charset="0"/>
              </a:rPr>
              <a:t>compared </a:t>
            </a:r>
            <a:r>
              <a:rPr lang="en-GB" sz="2000" dirty="0">
                <a:solidFill>
                  <a:schemeClr val="bg1"/>
                </a:solidFill>
                <a:cs typeface="Calibri" panose="020F0502020204030204" pitchFamily="34" charset="0"/>
              </a:rPr>
              <a:t>how hot heatwaves in Paris could be using two settings:</a:t>
            </a:r>
          </a:p>
          <a:p>
            <a:r>
              <a:rPr lang="en-GB" sz="2000" dirty="0">
                <a:solidFill>
                  <a:schemeClr val="bg1"/>
                </a:solidFill>
                <a:cs typeface="Calibri" panose="020F0502020204030204" pitchFamily="34" charset="0"/>
              </a:rPr>
              <a:t>1. Without global warming caused by humans</a:t>
            </a:r>
          </a:p>
          <a:p>
            <a:r>
              <a:rPr lang="en-GB" sz="2000" dirty="0">
                <a:solidFill>
                  <a:schemeClr val="bg1"/>
                </a:solidFill>
                <a:cs typeface="Calibri" panose="020F0502020204030204" pitchFamily="34" charset="0"/>
              </a:rPr>
              <a:t>2. With our current climate (where there is global warming caused by humans)</a:t>
            </a:r>
          </a:p>
        </p:txBody>
      </p:sp>
      <p:pic>
        <p:nvPicPr>
          <p:cNvPr id="5" name="Picture 4" descr="A person sitting at a desk with a computer&#10;&#10;Description automatically generated">
            <a:extLst>
              <a:ext uri="{FF2B5EF4-FFF2-40B4-BE49-F238E27FC236}">
                <a16:creationId xmlns:a16="http://schemas.microsoft.com/office/drawing/2014/main" id="{82848403-89D2-2498-D2E4-C9E51063B2D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28124" y="1268249"/>
            <a:ext cx="7483642" cy="3446414"/>
          </a:xfrm>
          <a:prstGeom prst="rect">
            <a:avLst/>
          </a:prstGeom>
        </p:spPr>
      </p:pic>
    </p:spTree>
    <p:extLst>
      <p:ext uri="{BB962C8B-B14F-4D97-AF65-F5344CB8AC3E}">
        <p14:creationId xmlns:p14="http://schemas.microsoft.com/office/powerpoint/2010/main" val="11394576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7AF356-B32A-A249-EB6D-5C6C73DA4DEB}"/>
              </a:ext>
            </a:extLst>
          </p:cNvPr>
          <p:cNvSpPr>
            <a:spLocks noGrp="1"/>
          </p:cNvSpPr>
          <p:nvPr>
            <p:ph type="title"/>
          </p:nvPr>
        </p:nvSpPr>
        <p:spPr>
          <a:xfrm>
            <a:off x="541021" y="525203"/>
            <a:ext cx="7586490" cy="841272"/>
          </a:xfrm>
        </p:spPr>
        <p:txBody>
          <a:bodyPr>
            <a:normAutofit fontScale="90000"/>
          </a:bodyPr>
          <a:lstStyle/>
          <a:p>
            <a:r>
              <a:rPr lang="en-GB" dirty="0">
                <a:latin typeface="+mn-lt"/>
              </a:rPr>
              <a:t>What did the climate scientists find out?</a:t>
            </a:r>
          </a:p>
        </p:txBody>
      </p:sp>
      <p:sp>
        <p:nvSpPr>
          <p:cNvPr id="10" name="TextBox 9">
            <a:extLst>
              <a:ext uri="{FF2B5EF4-FFF2-40B4-BE49-F238E27FC236}">
                <a16:creationId xmlns:a16="http://schemas.microsoft.com/office/drawing/2014/main" id="{8E0390A1-5864-E0AC-DF5D-C14656C9328E}"/>
              </a:ext>
            </a:extLst>
          </p:cNvPr>
          <p:cNvSpPr txBox="1"/>
          <p:nvPr/>
        </p:nvSpPr>
        <p:spPr>
          <a:xfrm>
            <a:off x="5013118" y="4235673"/>
            <a:ext cx="1667316" cy="307777"/>
          </a:xfrm>
          <a:prstGeom prst="rect">
            <a:avLst/>
          </a:prstGeom>
          <a:noFill/>
        </p:spPr>
        <p:txBody>
          <a:bodyPr wrap="none" rtlCol="0">
            <a:spAutoFit/>
          </a:bodyPr>
          <a:lstStyle/>
          <a:p>
            <a:r>
              <a:rPr lang="en-GB" sz="1400" dirty="0">
                <a:solidFill>
                  <a:schemeClr val="bg1"/>
                </a:solidFill>
              </a:rPr>
              <a:t>© NASA/JPL-Caltech</a:t>
            </a:r>
          </a:p>
        </p:txBody>
      </p:sp>
      <p:sp>
        <p:nvSpPr>
          <p:cNvPr id="16" name="TextBox 15">
            <a:extLst>
              <a:ext uri="{FF2B5EF4-FFF2-40B4-BE49-F238E27FC236}">
                <a16:creationId xmlns:a16="http://schemas.microsoft.com/office/drawing/2014/main" id="{FF741BC2-3837-B36F-3C83-DD5C40691EFB}"/>
              </a:ext>
            </a:extLst>
          </p:cNvPr>
          <p:cNvSpPr txBox="1"/>
          <p:nvPr/>
        </p:nvSpPr>
        <p:spPr>
          <a:xfrm>
            <a:off x="541021" y="1615904"/>
            <a:ext cx="8268703" cy="707886"/>
          </a:xfrm>
          <a:prstGeom prst="rect">
            <a:avLst/>
          </a:prstGeom>
          <a:noFill/>
        </p:spPr>
        <p:txBody>
          <a:bodyPr wrap="square" rtlCol="0">
            <a:spAutoFit/>
          </a:bodyPr>
          <a:lstStyle/>
          <a:p>
            <a:r>
              <a:rPr lang="en-GB" sz="2000" dirty="0">
                <a:solidFill>
                  <a:srgbClr val="3C3C3C"/>
                </a:solidFill>
              </a:rPr>
              <a:t>Heatwaves </a:t>
            </a:r>
            <a:r>
              <a:rPr lang="en-GB" sz="2000" u="sng" dirty="0">
                <a:solidFill>
                  <a:srgbClr val="3C3C3C"/>
                </a:solidFill>
              </a:rPr>
              <a:t>hotter</a:t>
            </a:r>
            <a:r>
              <a:rPr lang="en-GB" sz="2000" dirty="0">
                <a:solidFill>
                  <a:srgbClr val="3C3C3C"/>
                </a:solidFill>
              </a:rPr>
              <a:t> than the record 2003 heatwave are now possible. </a:t>
            </a:r>
          </a:p>
          <a:p>
            <a:r>
              <a:rPr lang="en-GB" sz="2000" dirty="0">
                <a:solidFill>
                  <a:srgbClr val="3C3C3C"/>
                </a:solidFill>
              </a:rPr>
              <a:t>This table shows how much hotter they might be:</a:t>
            </a:r>
          </a:p>
        </p:txBody>
      </p:sp>
      <p:graphicFrame>
        <p:nvGraphicFramePr>
          <p:cNvPr id="4" name="Table 3">
            <a:extLst>
              <a:ext uri="{FF2B5EF4-FFF2-40B4-BE49-F238E27FC236}">
                <a16:creationId xmlns:a16="http://schemas.microsoft.com/office/drawing/2014/main" id="{F095631D-9D6C-9FDA-E682-E891B100C471}"/>
              </a:ext>
            </a:extLst>
          </p:cNvPr>
          <p:cNvGraphicFramePr>
            <a:graphicFrameLocks noGrp="1"/>
          </p:cNvGraphicFramePr>
          <p:nvPr>
            <p:extLst>
              <p:ext uri="{D42A27DB-BD31-4B8C-83A1-F6EECF244321}">
                <p14:modId xmlns:p14="http://schemas.microsoft.com/office/powerpoint/2010/main" val="3189418450"/>
              </p:ext>
            </p:extLst>
          </p:nvPr>
        </p:nvGraphicFramePr>
        <p:xfrm>
          <a:off x="628649" y="2636647"/>
          <a:ext cx="7886701" cy="2247138"/>
        </p:xfrm>
        <a:graphic>
          <a:graphicData uri="http://schemas.openxmlformats.org/drawingml/2006/table">
            <a:tbl>
              <a:tblPr firstRow="1" firstCol="1" bandRow="1"/>
              <a:tblGrid>
                <a:gridCol w="1886197">
                  <a:extLst>
                    <a:ext uri="{9D8B030D-6E8A-4147-A177-3AD203B41FA5}">
                      <a16:colId xmlns:a16="http://schemas.microsoft.com/office/drawing/2014/main" val="4081323633"/>
                    </a:ext>
                  </a:extLst>
                </a:gridCol>
                <a:gridCol w="2043506">
                  <a:extLst>
                    <a:ext uri="{9D8B030D-6E8A-4147-A177-3AD203B41FA5}">
                      <a16:colId xmlns:a16="http://schemas.microsoft.com/office/drawing/2014/main" val="2098570711"/>
                    </a:ext>
                  </a:extLst>
                </a:gridCol>
                <a:gridCol w="3956998">
                  <a:extLst>
                    <a:ext uri="{9D8B030D-6E8A-4147-A177-3AD203B41FA5}">
                      <a16:colId xmlns:a16="http://schemas.microsoft.com/office/drawing/2014/main" val="1939654814"/>
                    </a:ext>
                  </a:extLst>
                </a:gridCol>
              </a:tblGrid>
              <a:tr h="256065">
                <a:tc rowSpan="2">
                  <a:txBody>
                    <a:bodyPr/>
                    <a:lstStyle/>
                    <a:p>
                      <a:pPr>
                        <a:lnSpc>
                          <a:spcPct val="107000"/>
                        </a:lnSpc>
                        <a:spcAft>
                          <a:spcPts val="800"/>
                        </a:spcAft>
                        <a:buNone/>
                      </a:pPr>
                      <a:r>
                        <a:rPr lang="en-GB" sz="2000" b="1" kern="100">
                          <a:effectLst/>
                          <a:latin typeface="Calibri" panose="020F0502020204030204" pitchFamily="34" charset="0"/>
                          <a:ea typeface="Aptos" panose="020B0004020202020204" pitchFamily="34" charset="0"/>
                          <a:cs typeface="Times New Roman" panose="02020603050405020304" pitchFamily="18" charset="0"/>
                        </a:rPr>
                        <a:t>Heatwaves in Paris</a:t>
                      </a:r>
                      <a:endParaRPr lang="en-GB" sz="2000" b="1" kern="100">
                        <a:effectLst/>
                        <a:latin typeface="Aptos" panose="020B0004020202020204" pitchFamily="34" charset="0"/>
                        <a:ea typeface="Aptos" panose="020B0004020202020204" pitchFamily="34" charset="0"/>
                        <a:cs typeface="Times New Roman" panose="02020603050405020304" pitchFamily="18" charset="0"/>
                      </a:endParaRPr>
                    </a:p>
                  </a:txBody>
                  <a:tcPr marL="53285" marR="532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2">
                  <a:txBody>
                    <a:bodyPr/>
                    <a:lstStyle/>
                    <a:p>
                      <a:pPr algn="ctr">
                        <a:lnSpc>
                          <a:spcPct val="107000"/>
                        </a:lnSpc>
                        <a:spcAft>
                          <a:spcPts val="800"/>
                        </a:spcAft>
                        <a:buNone/>
                      </a:pPr>
                      <a:r>
                        <a:rPr lang="en-GB" sz="2000" b="1" kern="100">
                          <a:effectLst/>
                          <a:latin typeface="Calibri" panose="020F0502020204030204" pitchFamily="34" charset="0"/>
                          <a:ea typeface="Aptos" panose="020B0004020202020204" pitchFamily="34" charset="0"/>
                          <a:cs typeface="Times New Roman" panose="02020603050405020304" pitchFamily="18" charset="0"/>
                        </a:rPr>
                        <a:t>Average temperature over 15 days (°C)</a:t>
                      </a:r>
                      <a:endParaRPr lang="en-GB" sz="2000" b="1" kern="100">
                        <a:effectLst/>
                        <a:latin typeface="Aptos" panose="020B0004020202020204" pitchFamily="34" charset="0"/>
                        <a:ea typeface="Aptos" panose="020B0004020202020204" pitchFamily="34" charset="0"/>
                        <a:cs typeface="Times New Roman" panose="02020603050405020304" pitchFamily="18" charset="0"/>
                      </a:endParaRPr>
                    </a:p>
                  </a:txBody>
                  <a:tcPr marL="53285" marR="532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GB"/>
                    </a:p>
                  </a:txBody>
                  <a:tcPr/>
                </a:tc>
                <a:extLst>
                  <a:ext uri="{0D108BD9-81ED-4DB2-BD59-A6C34878D82A}">
                    <a16:rowId xmlns:a16="http://schemas.microsoft.com/office/drawing/2014/main" val="3330066089"/>
                  </a:ext>
                </a:extLst>
              </a:tr>
              <a:tr h="244125">
                <a:tc vMerge="1">
                  <a:txBody>
                    <a:bodyPr/>
                    <a:lstStyle/>
                    <a:p>
                      <a:endParaRPr lang="en-GB"/>
                    </a:p>
                  </a:txBody>
                  <a:tcPr/>
                </a:tc>
                <a:tc>
                  <a:txBody>
                    <a:bodyPr/>
                    <a:lstStyle/>
                    <a:p>
                      <a:pPr>
                        <a:lnSpc>
                          <a:spcPct val="107000"/>
                        </a:lnSpc>
                        <a:spcAft>
                          <a:spcPts val="800"/>
                        </a:spcAft>
                        <a:buNone/>
                      </a:pPr>
                      <a:r>
                        <a:rPr lang="en-GB" sz="2000" b="1" kern="100">
                          <a:effectLst/>
                          <a:latin typeface="Calibri" panose="020F0502020204030204" pitchFamily="34" charset="0"/>
                          <a:ea typeface="Aptos" panose="020B0004020202020204" pitchFamily="34" charset="0"/>
                          <a:cs typeface="Times New Roman" panose="02020603050405020304" pitchFamily="18" charset="0"/>
                        </a:rPr>
                        <a:t>Daytime</a:t>
                      </a:r>
                      <a:endParaRPr lang="en-GB" sz="2000" b="1" kern="100">
                        <a:effectLst/>
                        <a:latin typeface="Aptos" panose="020B0004020202020204" pitchFamily="34" charset="0"/>
                        <a:ea typeface="Aptos" panose="020B0004020202020204" pitchFamily="34" charset="0"/>
                        <a:cs typeface="Times New Roman" panose="02020603050405020304" pitchFamily="18" charset="0"/>
                      </a:endParaRPr>
                    </a:p>
                  </a:txBody>
                  <a:tcPr marL="53285" marR="532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800"/>
                        </a:spcAft>
                        <a:buNone/>
                      </a:pPr>
                      <a:r>
                        <a:rPr lang="en-GB" sz="2000" b="1" kern="100" dirty="0">
                          <a:effectLst/>
                          <a:latin typeface="Calibri" panose="020F0502020204030204" pitchFamily="34" charset="0"/>
                          <a:ea typeface="Aptos" panose="020B0004020202020204" pitchFamily="34" charset="0"/>
                          <a:cs typeface="Times New Roman" panose="02020603050405020304" pitchFamily="18" charset="0"/>
                        </a:rPr>
                        <a:t>Nighttime</a:t>
                      </a:r>
                      <a:endParaRPr lang="en-GB" sz="2000" b="1" kern="100" dirty="0">
                        <a:effectLst/>
                        <a:latin typeface="Aptos" panose="020B0004020202020204" pitchFamily="34" charset="0"/>
                        <a:ea typeface="Aptos" panose="020B0004020202020204" pitchFamily="34" charset="0"/>
                        <a:cs typeface="Times New Roman" panose="02020603050405020304" pitchFamily="18" charset="0"/>
                      </a:endParaRPr>
                    </a:p>
                  </a:txBody>
                  <a:tcPr marL="53285" marR="532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89836178"/>
                  </a:ext>
                </a:extLst>
              </a:tr>
              <a:tr h="626101">
                <a:tc>
                  <a:txBody>
                    <a:bodyPr/>
                    <a:lstStyle/>
                    <a:p>
                      <a:pPr>
                        <a:lnSpc>
                          <a:spcPct val="107000"/>
                        </a:lnSpc>
                        <a:spcAft>
                          <a:spcPts val="800"/>
                        </a:spcAft>
                        <a:buNone/>
                      </a:pPr>
                      <a:r>
                        <a:rPr lang="en-GB" sz="2000" kern="100">
                          <a:effectLst/>
                          <a:latin typeface="Calibri" panose="020F0502020204030204" pitchFamily="34" charset="0"/>
                          <a:ea typeface="Aptos" panose="020B0004020202020204" pitchFamily="34" charset="0"/>
                          <a:cs typeface="Times New Roman" panose="02020603050405020304" pitchFamily="18" charset="0"/>
                        </a:rPr>
                        <a:t>The 2023 heatwave</a:t>
                      </a:r>
                      <a:endParaRPr lang="en-GB" sz="2000" kern="100">
                        <a:effectLst/>
                        <a:latin typeface="Aptos" panose="020B0004020202020204" pitchFamily="34" charset="0"/>
                        <a:ea typeface="Aptos" panose="020B0004020202020204" pitchFamily="34" charset="0"/>
                        <a:cs typeface="Times New Roman" panose="02020603050405020304" pitchFamily="18" charset="0"/>
                      </a:endParaRPr>
                    </a:p>
                  </a:txBody>
                  <a:tcPr marL="53285" marR="532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800"/>
                        </a:spcAft>
                        <a:buNone/>
                      </a:pPr>
                      <a:r>
                        <a:rPr lang="en-GB" sz="2000" kern="100">
                          <a:effectLst/>
                          <a:latin typeface="Calibri" panose="020F0502020204030204" pitchFamily="34" charset="0"/>
                          <a:ea typeface="Aptos" panose="020B0004020202020204" pitchFamily="34" charset="0"/>
                          <a:cs typeface="Times New Roman" panose="02020603050405020304" pitchFamily="18" charset="0"/>
                        </a:rPr>
                        <a:t>36.8</a:t>
                      </a:r>
                      <a:endParaRPr lang="en-GB" sz="2000" kern="100">
                        <a:effectLst/>
                        <a:latin typeface="Aptos" panose="020B0004020202020204" pitchFamily="34" charset="0"/>
                        <a:ea typeface="Aptos" panose="020B0004020202020204" pitchFamily="34" charset="0"/>
                        <a:cs typeface="Times New Roman" panose="02020603050405020304" pitchFamily="18" charset="0"/>
                      </a:endParaRPr>
                    </a:p>
                  </a:txBody>
                  <a:tcPr marL="53285" marR="532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buNone/>
                      </a:pPr>
                      <a:r>
                        <a:rPr lang="en-GB" sz="2000" kern="1200">
                          <a:effectLst/>
                          <a:latin typeface="Calibri" panose="020F0502020204030204" pitchFamily="34" charset="0"/>
                          <a:ea typeface="Times New Roman" panose="02020603050405020304" pitchFamily="18" charset="0"/>
                        </a:rPr>
                        <a:t>16.8</a:t>
                      </a:r>
                      <a:endParaRPr lang="en-GB" sz="2000" kern="100">
                        <a:effectLst/>
                        <a:latin typeface="Aptos" panose="020B0004020202020204" pitchFamily="34" charset="0"/>
                        <a:ea typeface="Times New Roman" panose="02020603050405020304" pitchFamily="18" charset="0"/>
                      </a:endParaRPr>
                    </a:p>
                    <a:p>
                      <a:pPr>
                        <a:buNone/>
                      </a:pPr>
                      <a:r>
                        <a:rPr lang="en-GB" sz="2000" kern="1200">
                          <a:effectLst/>
                          <a:latin typeface="Calibri" panose="020F0502020204030204" pitchFamily="34" charset="0"/>
                          <a:ea typeface="Times New Roman" panose="02020603050405020304" pitchFamily="18" charset="0"/>
                        </a:rPr>
                        <a:t>(possible some tropical nights)</a:t>
                      </a:r>
                      <a:endParaRPr lang="en-GB" sz="2000" kern="100">
                        <a:effectLst/>
                        <a:latin typeface="Aptos" panose="020B0004020202020204" pitchFamily="34" charset="0"/>
                        <a:ea typeface="Times New Roman" panose="02020603050405020304" pitchFamily="18" charset="0"/>
                      </a:endParaRPr>
                    </a:p>
                  </a:txBody>
                  <a:tcPr marL="53285" marR="532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791742882"/>
                  </a:ext>
                </a:extLst>
              </a:tr>
              <a:tr h="675439">
                <a:tc>
                  <a:txBody>
                    <a:bodyPr/>
                    <a:lstStyle/>
                    <a:p>
                      <a:pPr>
                        <a:lnSpc>
                          <a:spcPct val="107000"/>
                        </a:lnSpc>
                        <a:spcAft>
                          <a:spcPts val="800"/>
                        </a:spcAft>
                        <a:buNone/>
                      </a:pPr>
                      <a:r>
                        <a:rPr lang="en-GB" sz="2000" kern="100">
                          <a:effectLst/>
                          <a:latin typeface="Calibri" panose="020F0502020204030204" pitchFamily="34" charset="0"/>
                          <a:ea typeface="Aptos" panose="020B0004020202020204" pitchFamily="34" charset="0"/>
                          <a:cs typeface="Times New Roman" panose="02020603050405020304" pitchFamily="18" charset="0"/>
                        </a:rPr>
                        <a:t>Heatwaves that might occur in the future</a:t>
                      </a:r>
                      <a:endParaRPr lang="en-GB" sz="2000" kern="100">
                        <a:effectLst/>
                        <a:latin typeface="Aptos" panose="020B0004020202020204" pitchFamily="34" charset="0"/>
                        <a:ea typeface="Aptos" panose="020B0004020202020204" pitchFamily="34" charset="0"/>
                        <a:cs typeface="Times New Roman" panose="02020603050405020304" pitchFamily="18" charset="0"/>
                      </a:endParaRPr>
                    </a:p>
                  </a:txBody>
                  <a:tcPr marL="53285" marR="532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800"/>
                        </a:spcAft>
                        <a:buNone/>
                      </a:pPr>
                      <a:r>
                        <a:rPr lang="en-GB" sz="2000" kern="1200">
                          <a:effectLst/>
                          <a:latin typeface="Calibri" panose="020F0502020204030204" pitchFamily="34" charset="0"/>
                          <a:ea typeface="Aptos" panose="020B0004020202020204" pitchFamily="34" charset="0"/>
                          <a:cs typeface="Times New Roman" panose="02020603050405020304" pitchFamily="18" charset="0"/>
                        </a:rPr>
                        <a:t>40.8</a:t>
                      </a:r>
                      <a:endParaRPr lang="en-GB" sz="2000" kern="100">
                        <a:effectLst/>
                        <a:latin typeface="Aptos" panose="020B0004020202020204" pitchFamily="34" charset="0"/>
                        <a:ea typeface="Aptos" panose="020B0004020202020204" pitchFamily="34" charset="0"/>
                        <a:cs typeface="Times New Roman" panose="02020603050405020304" pitchFamily="18" charset="0"/>
                      </a:endParaRPr>
                    </a:p>
                  </a:txBody>
                  <a:tcPr marL="53285" marR="532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buNone/>
                      </a:pPr>
                      <a:r>
                        <a:rPr lang="en-GB" sz="2000" kern="1200" dirty="0">
                          <a:effectLst/>
                          <a:latin typeface="Calibri" panose="020F0502020204030204" pitchFamily="34" charset="0"/>
                          <a:ea typeface="Times New Roman" panose="02020603050405020304" pitchFamily="18" charset="0"/>
                        </a:rPr>
                        <a:t>20.8 </a:t>
                      </a:r>
                      <a:endParaRPr lang="en-GB" sz="2000" kern="100" dirty="0">
                        <a:effectLst/>
                        <a:latin typeface="Aptos" panose="020B0004020202020204" pitchFamily="34" charset="0"/>
                        <a:ea typeface="Times New Roman" panose="02020603050405020304" pitchFamily="18" charset="0"/>
                      </a:endParaRPr>
                    </a:p>
                    <a:p>
                      <a:pPr>
                        <a:lnSpc>
                          <a:spcPct val="107000"/>
                        </a:lnSpc>
                        <a:spcAft>
                          <a:spcPts val="800"/>
                        </a:spcAft>
                        <a:buNone/>
                      </a:pPr>
                      <a:r>
                        <a:rPr lang="en-GB" sz="2000" kern="1200" dirty="0">
                          <a:effectLst/>
                          <a:latin typeface="Calibri" panose="020F0502020204030204" pitchFamily="34" charset="0"/>
                          <a:ea typeface="Aptos" panose="020B0004020202020204" pitchFamily="34" charset="0"/>
                          <a:cs typeface="Times New Roman" panose="02020603050405020304" pitchFamily="18" charset="0"/>
                        </a:rPr>
                        <a:t>(likely to have many tropical nights)</a:t>
                      </a:r>
                      <a:endParaRPr lang="en-GB" sz="20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3285" marR="532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005090275"/>
                  </a:ext>
                </a:extLst>
              </a:tr>
            </a:tbl>
          </a:graphicData>
        </a:graphic>
      </p:graphicFrame>
    </p:spTree>
    <p:extLst>
      <p:ext uri="{BB962C8B-B14F-4D97-AF65-F5344CB8AC3E}">
        <p14:creationId xmlns:p14="http://schemas.microsoft.com/office/powerpoint/2010/main" val="81606015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2138570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90C0809-0C14-86D3-289F-F0245E187CE5}"/>
              </a:ext>
            </a:extLst>
          </p:cNvPr>
          <p:cNvSpPr>
            <a:spLocks noGrp="1"/>
          </p:cNvSpPr>
          <p:nvPr>
            <p:ph type="title"/>
          </p:nvPr>
        </p:nvSpPr>
        <p:spPr>
          <a:xfrm>
            <a:off x="736484" y="276735"/>
            <a:ext cx="7886700" cy="804501"/>
          </a:xfrm>
        </p:spPr>
        <p:txBody>
          <a:bodyPr>
            <a:normAutofit/>
          </a:bodyPr>
          <a:lstStyle/>
          <a:p>
            <a:r>
              <a:rPr lang="en-GB" dirty="0">
                <a:latin typeface="+mn-lt"/>
              </a:rPr>
              <a:t>Your turn to investigate</a:t>
            </a:r>
          </a:p>
        </p:txBody>
      </p:sp>
      <p:sp>
        <p:nvSpPr>
          <p:cNvPr id="5" name="Rectangle: Rounded Corners 4">
            <a:extLst>
              <a:ext uri="{FF2B5EF4-FFF2-40B4-BE49-F238E27FC236}">
                <a16:creationId xmlns:a16="http://schemas.microsoft.com/office/drawing/2014/main" id="{4A52B5AE-2407-5642-9270-F8D4BF8B4878}"/>
              </a:ext>
            </a:extLst>
          </p:cNvPr>
          <p:cNvSpPr/>
          <p:nvPr/>
        </p:nvSpPr>
        <p:spPr>
          <a:xfrm>
            <a:off x="628650" y="4749634"/>
            <a:ext cx="7886700" cy="1641228"/>
          </a:xfrm>
          <a:prstGeom prst="roundRect">
            <a:avLst/>
          </a:prstGeom>
          <a:solidFill>
            <a:srgbClr val="3EB1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spcAft>
                <a:spcPts val="600"/>
              </a:spcAft>
            </a:pPr>
            <a:r>
              <a:rPr lang="en-GB" sz="2800" dirty="0"/>
              <a:t>Play ‘cups and cones’ </a:t>
            </a:r>
          </a:p>
          <a:p>
            <a:pPr algn="ctr"/>
            <a:r>
              <a:rPr lang="en-GB" sz="2000" dirty="0"/>
              <a:t>Half the players try to turn all the cones into a cup.</a:t>
            </a:r>
          </a:p>
          <a:p>
            <a:pPr algn="ctr"/>
            <a:r>
              <a:rPr lang="en-GB" sz="2000" dirty="0"/>
              <a:t>The other players try to turn all the cups into cones.</a:t>
            </a:r>
          </a:p>
          <a:p>
            <a:pPr algn="ctr"/>
            <a:r>
              <a:rPr lang="en-GB" sz="2000" dirty="0"/>
              <a:t>No guarding of cones or cups!</a:t>
            </a:r>
          </a:p>
        </p:txBody>
      </p:sp>
      <p:pic>
        <p:nvPicPr>
          <p:cNvPr id="3" name="Picture 2" descr="A pink cone on grass&#10;&#10;Description automatically generated">
            <a:extLst>
              <a:ext uri="{FF2B5EF4-FFF2-40B4-BE49-F238E27FC236}">
                <a16:creationId xmlns:a16="http://schemas.microsoft.com/office/drawing/2014/main" id="{E4541DE7-E5A4-A11D-5FFE-5E19FEDD71E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36484" y="2006905"/>
            <a:ext cx="3229229" cy="2421922"/>
          </a:xfrm>
          <a:prstGeom prst="rect">
            <a:avLst/>
          </a:prstGeom>
        </p:spPr>
      </p:pic>
      <p:pic>
        <p:nvPicPr>
          <p:cNvPr id="6" name="Picture 5" descr="A red bowl on grass&#10;&#10;Description automatically generated">
            <a:extLst>
              <a:ext uri="{FF2B5EF4-FFF2-40B4-BE49-F238E27FC236}">
                <a16:creationId xmlns:a16="http://schemas.microsoft.com/office/drawing/2014/main" id="{FDA313AB-F622-5AB7-5BE2-8D894AC07E2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009846" y="2006904"/>
            <a:ext cx="3229230" cy="2421923"/>
          </a:xfrm>
          <a:prstGeom prst="rect">
            <a:avLst/>
          </a:prstGeom>
        </p:spPr>
      </p:pic>
      <p:sp>
        <p:nvSpPr>
          <p:cNvPr id="8" name="TextBox 7">
            <a:extLst>
              <a:ext uri="{FF2B5EF4-FFF2-40B4-BE49-F238E27FC236}">
                <a16:creationId xmlns:a16="http://schemas.microsoft.com/office/drawing/2014/main" id="{F3C6BCB8-2823-80A4-F914-111C723F031B}"/>
              </a:ext>
            </a:extLst>
          </p:cNvPr>
          <p:cNvSpPr txBox="1"/>
          <p:nvPr/>
        </p:nvSpPr>
        <p:spPr>
          <a:xfrm>
            <a:off x="2740033" y="3883161"/>
            <a:ext cx="1299411" cy="523220"/>
          </a:xfrm>
          <a:prstGeom prst="rect">
            <a:avLst/>
          </a:prstGeom>
          <a:noFill/>
        </p:spPr>
        <p:txBody>
          <a:bodyPr wrap="square" rtlCol="0">
            <a:spAutoFit/>
          </a:bodyPr>
          <a:lstStyle/>
          <a:p>
            <a:r>
              <a:rPr lang="en-GB" sz="2800" dirty="0">
                <a:solidFill>
                  <a:schemeClr val="bg1"/>
                </a:solidFill>
              </a:rPr>
              <a:t>Cones</a:t>
            </a:r>
          </a:p>
        </p:txBody>
      </p:sp>
      <p:sp>
        <p:nvSpPr>
          <p:cNvPr id="9" name="TextBox 8">
            <a:extLst>
              <a:ext uri="{FF2B5EF4-FFF2-40B4-BE49-F238E27FC236}">
                <a16:creationId xmlns:a16="http://schemas.microsoft.com/office/drawing/2014/main" id="{E6E5CBB6-4FF9-4E7A-5D47-6D8665640CB2}"/>
              </a:ext>
            </a:extLst>
          </p:cNvPr>
          <p:cNvSpPr txBox="1"/>
          <p:nvPr/>
        </p:nvSpPr>
        <p:spPr>
          <a:xfrm>
            <a:off x="7215939" y="3883161"/>
            <a:ext cx="1299411" cy="523220"/>
          </a:xfrm>
          <a:prstGeom prst="rect">
            <a:avLst/>
          </a:prstGeom>
          <a:noFill/>
        </p:spPr>
        <p:txBody>
          <a:bodyPr wrap="square" rtlCol="0">
            <a:spAutoFit/>
          </a:bodyPr>
          <a:lstStyle/>
          <a:p>
            <a:r>
              <a:rPr lang="en-GB" sz="2800" dirty="0">
                <a:solidFill>
                  <a:schemeClr val="bg1"/>
                </a:solidFill>
              </a:rPr>
              <a:t>Cups</a:t>
            </a:r>
          </a:p>
        </p:txBody>
      </p:sp>
      <p:sp>
        <p:nvSpPr>
          <p:cNvPr id="2" name="Rectangle: Rounded Corners 1">
            <a:extLst>
              <a:ext uri="{FF2B5EF4-FFF2-40B4-BE49-F238E27FC236}">
                <a16:creationId xmlns:a16="http://schemas.microsoft.com/office/drawing/2014/main" id="{AE0294A9-B9A9-B3CC-B967-064F0882E6D0}"/>
              </a:ext>
            </a:extLst>
          </p:cNvPr>
          <p:cNvSpPr/>
          <p:nvPr/>
        </p:nvSpPr>
        <p:spPr>
          <a:xfrm>
            <a:off x="736484" y="1174122"/>
            <a:ext cx="7502592" cy="511977"/>
          </a:xfrm>
          <a:prstGeom prst="roundRect">
            <a:avLst/>
          </a:prstGeom>
          <a:solidFill>
            <a:srgbClr val="3EB1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t>What happens to your pulse rate after exercise?</a:t>
            </a:r>
          </a:p>
        </p:txBody>
      </p:sp>
    </p:spTree>
    <p:extLst>
      <p:ext uri="{BB962C8B-B14F-4D97-AF65-F5344CB8AC3E}">
        <p14:creationId xmlns:p14="http://schemas.microsoft.com/office/powerpoint/2010/main" val="224611298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90C0809-0C14-86D3-289F-F0245E187CE5}"/>
              </a:ext>
            </a:extLst>
          </p:cNvPr>
          <p:cNvSpPr>
            <a:spLocks noGrp="1"/>
          </p:cNvSpPr>
          <p:nvPr>
            <p:ph type="title"/>
          </p:nvPr>
        </p:nvSpPr>
        <p:spPr>
          <a:xfrm>
            <a:off x="628650" y="230215"/>
            <a:ext cx="7886700" cy="804501"/>
          </a:xfrm>
        </p:spPr>
        <p:txBody>
          <a:bodyPr>
            <a:normAutofit/>
          </a:bodyPr>
          <a:lstStyle/>
          <a:p>
            <a:r>
              <a:rPr lang="en-GB" dirty="0">
                <a:latin typeface="+mn-lt"/>
              </a:rPr>
              <a:t>Plan your next activity</a:t>
            </a:r>
          </a:p>
        </p:txBody>
      </p:sp>
      <p:sp>
        <p:nvSpPr>
          <p:cNvPr id="5" name="Rectangle: Rounded Corners 4">
            <a:extLst>
              <a:ext uri="{FF2B5EF4-FFF2-40B4-BE49-F238E27FC236}">
                <a16:creationId xmlns:a16="http://schemas.microsoft.com/office/drawing/2014/main" id="{4A52B5AE-2407-5642-9270-F8D4BF8B4878}"/>
              </a:ext>
            </a:extLst>
          </p:cNvPr>
          <p:cNvSpPr/>
          <p:nvPr/>
        </p:nvSpPr>
        <p:spPr>
          <a:xfrm>
            <a:off x="628650" y="5526378"/>
            <a:ext cx="7886700" cy="804502"/>
          </a:xfrm>
          <a:prstGeom prst="roundRect">
            <a:avLst/>
          </a:prstGeom>
          <a:solidFill>
            <a:srgbClr val="3EB1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t>Can you think of a ‘high impact’ exercise that might increase your heart rate more than cups and cones?  </a:t>
            </a:r>
          </a:p>
        </p:txBody>
      </p:sp>
      <p:pic>
        <p:nvPicPr>
          <p:cNvPr id="3" name="Picture 2">
            <a:extLst>
              <a:ext uri="{FF2B5EF4-FFF2-40B4-BE49-F238E27FC236}">
                <a16:creationId xmlns:a16="http://schemas.microsoft.com/office/drawing/2014/main" id="{09B6FB8F-41D0-C81F-D8B1-6DF99BA14B0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59915" y="1189747"/>
            <a:ext cx="2759283" cy="1740161"/>
          </a:xfrm>
          <a:prstGeom prst="rect">
            <a:avLst/>
          </a:prstGeom>
        </p:spPr>
      </p:pic>
      <p:pic>
        <p:nvPicPr>
          <p:cNvPr id="6" name="Picture 5">
            <a:extLst>
              <a:ext uri="{FF2B5EF4-FFF2-40B4-BE49-F238E27FC236}">
                <a16:creationId xmlns:a16="http://schemas.microsoft.com/office/drawing/2014/main" id="{F8605928-4692-330F-8C33-DA3C0C132A9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967963" y="3305150"/>
            <a:ext cx="1995355" cy="1805187"/>
          </a:xfrm>
          <a:prstGeom prst="rect">
            <a:avLst/>
          </a:prstGeom>
        </p:spPr>
      </p:pic>
      <p:pic>
        <p:nvPicPr>
          <p:cNvPr id="11" name="Picture 10">
            <a:extLst>
              <a:ext uri="{FF2B5EF4-FFF2-40B4-BE49-F238E27FC236}">
                <a16:creationId xmlns:a16="http://schemas.microsoft.com/office/drawing/2014/main" id="{22AEE68F-E706-E168-8AE7-0A22B8D087F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196066" y="1186969"/>
            <a:ext cx="2059499" cy="1740161"/>
          </a:xfrm>
          <a:prstGeom prst="rect">
            <a:avLst/>
          </a:prstGeom>
        </p:spPr>
      </p:pic>
      <p:pic>
        <p:nvPicPr>
          <p:cNvPr id="13" name="Picture 12" descr="A group of kids playing with a rope&#10;&#10;Description automatically generated">
            <a:extLst>
              <a:ext uri="{FF2B5EF4-FFF2-40B4-BE49-F238E27FC236}">
                <a16:creationId xmlns:a16="http://schemas.microsoft.com/office/drawing/2014/main" id="{586E910E-25A9-CF26-D456-2C0DD07BB9DE}"/>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6539012" y="3305150"/>
            <a:ext cx="1976338" cy="1800818"/>
          </a:xfrm>
          <a:prstGeom prst="rect">
            <a:avLst/>
          </a:prstGeom>
        </p:spPr>
      </p:pic>
      <p:pic>
        <p:nvPicPr>
          <p:cNvPr id="14" name="Google Shape;1007;p16" descr="Icon&#10;&#10;Description automatically generated">
            <a:extLst>
              <a:ext uri="{FF2B5EF4-FFF2-40B4-BE49-F238E27FC236}">
                <a16:creationId xmlns:a16="http://schemas.microsoft.com/office/drawing/2014/main" id="{AB2836A0-EDDA-502C-6D6A-76258FBAEDEC}"/>
              </a:ext>
            </a:extLst>
          </p:cNvPr>
          <p:cNvPicPr preferRelativeResize="0"/>
          <p:nvPr/>
        </p:nvPicPr>
        <p:blipFill rotWithShape="1">
          <a:blip r:embed="rId7">
            <a:alphaModFix/>
          </a:blip>
          <a:srcRect/>
          <a:stretch/>
        </p:blipFill>
        <p:spPr>
          <a:xfrm>
            <a:off x="8280140" y="125337"/>
            <a:ext cx="720000" cy="720000"/>
          </a:xfrm>
          <a:prstGeom prst="rect">
            <a:avLst/>
          </a:prstGeom>
          <a:noFill/>
          <a:ln>
            <a:noFill/>
          </a:ln>
        </p:spPr>
      </p:pic>
      <p:sp>
        <p:nvSpPr>
          <p:cNvPr id="4" name="TextBox 3">
            <a:extLst>
              <a:ext uri="{FF2B5EF4-FFF2-40B4-BE49-F238E27FC236}">
                <a16:creationId xmlns:a16="http://schemas.microsoft.com/office/drawing/2014/main" id="{D66E3652-D501-84C1-ED89-C5992864E6A1}"/>
              </a:ext>
            </a:extLst>
          </p:cNvPr>
          <p:cNvSpPr txBox="1"/>
          <p:nvPr/>
        </p:nvSpPr>
        <p:spPr>
          <a:xfrm rot="16200000">
            <a:off x="2869334" y="1986667"/>
            <a:ext cx="1649896" cy="276999"/>
          </a:xfrm>
          <a:prstGeom prst="rect">
            <a:avLst/>
          </a:prstGeom>
          <a:noFill/>
        </p:spPr>
        <p:txBody>
          <a:bodyPr wrap="square">
            <a:spAutoFit/>
          </a:bodyPr>
          <a:lstStyle/>
          <a:p>
            <a:r>
              <a:rPr lang="en-GB" sz="1200" dirty="0"/>
              <a:t>© </a:t>
            </a:r>
            <a:r>
              <a:rPr lang="en-GB" sz="1200" dirty="0">
                <a:hlinkClick r:id="rId8"/>
              </a:rPr>
              <a:t>Drew And Merissa</a:t>
            </a:r>
            <a:endParaRPr lang="en-GB" sz="1200" dirty="0"/>
          </a:p>
        </p:txBody>
      </p:sp>
      <p:sp>
        <p:nvSpPr>
          <p:cNvPr id="10" name="TextBox 9">
            <a:extLst>
              <a:ext uri="{FF2B5EF4-FFF2-40B4-BE49-F238E27FC236}">
                <a16:creationId xmlns:a16="http://schemas.microsoft.com/office/drawing/2014/main" id="{1BD5A2DD-D532-B41A-F6DE-C546FFAACE97}"/>
              </a:ext>
            </a:extLst>
          </p:cNvPr>
          <p:cNvSpPr txBox="1"/>
          <p:nvPr/>
        </p:nvSpPr>
        <p:spPr>
          <a:xfrm rot="16200000">
            <a:off x="2671485" y="4248373"/>
            <a:ext cx="1418427" cy="276999"/>
          </a:xfrm>
          <a:prstGeom prst="rect">
            <a:avLst/>
          </a:prstGeom>
          <a:noFill/>
        </p:spPr>
        <p:txBody>
          <a:bodyPr wrap="square">
            <a:spAutoFit/>
          </a:bodyPr>
          <a:lstStyle/>
          <a:p>
            <a:r>
              <a:rPr lang="en-GB" sz="1200" dirty="0"/>
              <a:t>© </a:t>
            </a:r>
            <a:r>
              <a:rPr lang="en-GB" sz="1200" dirty="0">
                <a:hlinkClick r:id="rId9"/>
              </a:rPr>
              <a:t>Kim Brookes</a:t>
            </a:r>
            <a:endParaRPr lang="en-GB" sz="1200" dirty="0"/>
          </a:p>
        </p:txBody>
      </p:sp>
      <p:sp>
        <p:nvSpPr>
          <p:cNvPr id="15" name="TextBox 14">
            <a:extLst>
              <a:ext uri="{FF2B5EF4-FFF2-40B4-BE49-F238E27FC236}">
                <a16:creationId xmlns:a16="http://schemas.microsoft.com/office/drawing/2014/main" id="{62EF5CC8-8D45-AF02-BE23-84027DE30A98}"/>
              </a:ext>
            </a:extLst>
          </p:cNvPr>
          <p:cNvSpPr txBox="1"/>
          <p:nvPr/>
        </p:nvSpPr>
        <p:spPr>
          <a:xfrm rot="16200000">
            <a:off x="6653600" y="2066865"/>
            <a:ext cx="1480930" cy="276999"/>
          </a:xfrm>
          <a:prstGeom prst="rect">
            <a:avLst/>
          </a:prstGeom>
          <a:noFill/>
        </p:spPr>
        <p:txBody>
          <a:bodyPr wrap="square">
            <a:spAutoFit/>
          </a:bodyPr>
          <a:lstStyle/>
          <a:p>
            <a:r>
              <a:rPr lang="en-GB" sz="1200" dirty="0"/>
              <a:t>© </a:t>
            </a:r>
            <a:r>
              <a:rPr lang="en-GB" sz="1200" dirty="0">
                <a:hlinkClick r:id="rId10"/>
              </a:rPr>
              <a:t>Andrew Fitzhugh</a:t>
            </a:r>
            <a:endParaRPr lang="en-GB" sz="1200" dirty="0"/>
          </a:p>
        </p:txBody>
      </p:sp>
      <p:pic>
        <p:nvPicPr>
          <p:cNvPr id="17" name="Picture 16" descr="A group of kids playing football&#10;&#10;Description automatically generated">
            <a:extLst>
              <a:ext uri="{FF2B5EF4-FFF2-40B4-BE49-F238E27FC236}">
                <a16:creationId xmlns:a16="http://schemas.microsoft.com/office/drawing/2014/main" id="{F44DCC55-19F8-D689-47CE-F7500E349AD8}"/>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a:stretch/>
        </p:blipFill>
        <p:spPr>
          <a:xfrm>
            <a:off x="798079" y="3343171"/>
            <a:ext cx="2444120" cy="1767166"/>
          </a:xfrm>
          <a:prstGeom prst="rect">
            <a:avLst/>
          </a:prstGeom>
        </p:spPr>
      </p:pic>
    </p:spTree>
    <p:extLst>
      <p:ext uri="{BB962C8B-B14F-4D97-AF65-F5344CB8AC3E}">
        <p14:creationId xmlns:p14="http://schemas.microsoft.com/office/powerpoint/2010/main" val="230984494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E79B7F-AE63-B503-4E73-DBBDA462B3A4}"/>
              </a:ext>
            </a:extLst>
          </p:cNvPr>
          <p:cNvSpPr>
            <a:spLocks noGrp="1"/>
          </p:cNvSpPr>
          <p:nvPr>
            <p:ph type="title"/>
          </p:nvPr>
        </p:nvSpPr>
        <p:spPr/>
        <p:txBody>
          <a:bodyPr>
            <a:normAutofit/>
          </a:bodyPr>
          <a:lstStyle/>
          <a:p>
            <a:r>
              <a:rPr lang="en-GB" dirty="0">
                <a:latin typeface="+mn-lt"/>
              </a:rPr>
              <a:t>How could  you record your findings?</a:t>
            </a:r>
          </a:p>
        </p:txBody>
      </p:sp>
      <p:pic>
        <p:nvPicPr>
          <p:cNvPr id="5" name="Picture 4">
            <a:extLst>
              <a:ext uri="{FF2B5EF4-FFF2-40B4-BE49-F238E27FC236}">
                <a16:creationId xmlns:a16="http://schemas.microsoft.com/office/drawing/2014/main" id="{A566977A-5DD5-C5D5-D2BF-7CBCA1E08D0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28652" y="1690688"/>
            <a:ext cx="2344710" cy="2817729"/>
          </a:xfrm>
          <a:prstGeom prst="rect">
            <a:avLst/>
          </a:prstGeom>
        </p:spPr>
      </p:pic>
      <p:sp>
        <p:nvSpPr>
          <p:cNvPr id="3" name="TextBox 2">
            <a:extLst>
              <a:ext uri="{FF2B5EF4-FFF2-40B4-BE49-F238E27FC236}">
                <a16:creationId xmlns:a16="http://schemas.microsoft.com/office/drawing/2014/main" id="{3545C02F-482D-B65D-8E2F-2A3BE063C456}"/>
              </a:ext>
            </a:extLst>
          </p:cNvPr>
          <p:cNvSpPr txBox="1"/>
          <p:nvPr/>
        </p:nvSpPr>
        <p:spPr>
          <a:xfrm>
            <a:off x="482031" y="4479378"/>
            <a:ext cx="2885021" cy="307777"/>
          </a:xfrm>
          <a:prstGeom prst="rect">
            <a:avLst/>
          </a:prstGeom>
          <a:noFill/>
        </p:spPr>
        <p:txBody>
          <a:bodyPr wrap="none" rtlCol="0">
            <a:spAutoFit/>
          </a:bodyPr>
          <a:lstStyle/>
          <a:p>
            <a:r>
              <a:rPr lang="en-GB" sz="1400" dirty="0"/>
              <a:t>Child, Sandfield Close Primary School</a:t>
            </a:r>
          </a:p>
        </p:txBody>
      </p:sp>
      <p:sp>
        <p:nvSpPr>
          <p:cNvPr id="6" name="TextBox 5">
            <a:extLst>
              <a:ext uri="{FF2B5EF4-FFF2-40B4-BE49-F238E27FC236}">
                <a16:creationId xmlns:a16="http://schemas.microsoft.com/office/drawing/2014/main" id="{7C387AD6-953F-AE3C-4B65-AA6601ACED97}"/>
              </a:ext>
            </a:extLst>
          </p:cNvPr>
          <p:cNvSpPr txBox="1"/>
          <p:nvPr/>
        </p:nvSpPr>
        <p:spPr>
          <a:xfrm>
            <a:off x="5360862" y="4138985"/>
            <a:ext cx="2815001" cy="400110"/>
          </a:xfrm>
          <a:prstGeom prst="rect">
            <a:avLst/>
          </a:prstGeom>
          <a:noFill/>
        </p:spPr>
        <p:txBody>
          <a:bodyPr wrap="none" rtlCol="0">
            <a:spAutoFit/>
          </a:bodyPr>
          <a:lstStyle/>
          <a:p>
            <a:r>
              <a:rPr lang="en-GB" sz="2000" dirty="0"/>
              <a:t>A table like one of these?</a:t>
            </a:r>
          </a:p>
        </p:txBody>
      </p:sp>
      <p:graphicFrame>
        <p:nvGraphicFramePr>
          <p:cNvPr id="4" name="Table 3">
            <a:extLst>
              <a:ext uri="{FF2B5EF4-FFF2-40B4-BE49-F238E27FC236}">
                <a16:creationId xmlns:a16="http://schemas.microsoft.com/office/drawing/2014/main" id="{3A1A6D30-51DC-C122-3D11-960186C8B834}"/>
              </a:ext>
            </a:extLst>
          </p:cNvPr>
          <p:cNvGraphicFramePr>
            <a:graphicFrameLocks noGrp="1"/>
          </p:cNvGraphicFramePr>
          <p:nvPr>
            <p:extLst>
              <p:ext uri="{D42A27DB-BD31-4B8C-83A1-F6EECF244321}">
                <p14:modId xmlns:p14="http://schemas.microsoft.com/office/powerpoint/2010/main" val="2327062612"/>
              </p:ext>
            </p:extLst>
          </p:nvPr>
        </p:nvGraphicFramePr>
        <p:xfrm>
          <a:off x="4672217" y="1690688"/>
          <a:ext cx="3930555" cy="2190899"/>
        </p:xfrm>
        <a:graphic>
          <a:graphicData uri="http://schemas.openxmlformats.org/drawingml/2006/table">
            <a:tbl>
              <a:tblPr firstRow="1" firstCol="1" bandRow="1"/>
              <a:tblGrid>
                <a:gridCol w="1310081">
                  <a:extLst>
                    <a:ext uri="{9D8B030D-6E8A-4147-A177-3AD203B41FA5}">
                      <a16:colId xmlns:a16="http://schemas.microsoft.com/office/drawing/2014/main" val="892508570"/>
                    </a:ext>
                  </a:extLst>
                </a:gridCol>
                <a:gridCol w="1310081">
                  <a:extLst>
                    <a:ext uri="{9D8B030D-6E8A-4147-A177-3AD203B41FA5}">
                      <a16:colId xmlns:a16="http://schemas.microsoft.com/office/drawing/2014/main" val="3777641568"/>
                    </a:ext>
                  </a:extLst>
                </a:gridCol>
                <a:gridCol w="1310393">
                  <a:extLst>
                    <a:ext uri="{9D8B030D-6E8A-4147-A177-3AD203B41FA5}">
                      <a16:colId xmlns:a16="http://schemas.microsoft.com/office/drawing/2014/main" val="1892424140"/>
                    </a:ext>
                  </a:extLst>
                </a:gridCol>
              </a:tblGrid>
              <a:tr h="1025216">
                <a:tc>
                  <a:txBody>
                    <a:bodyPr/>
                    <a:lstStyle/>
                    <a:p>
                      <a:pPr>
                        <a:lnSpc>
                          <a:spcPct val="107000"/>
                        </a:lnSpc>
                        <a:spcAft>
                          <a:spcPts val="800"/>
                        </a:spcAft>
                        <a:buNone/>
                      </a:pPr>
                      <a:r>
                        <a:rPr lang="en-GB" sz="1800" b="1" kern="100" dirty="0">
                          <a:solidFill>
                            <a:srgbClr val="3C3C3C"/>
                          </a:solidFill>
                          <a:effectLst/>
                          <a:latin typeface="+mn-lt"/>
                          <a:ea typeface="Times New Roman" panose="02020603050405020304" pitchFamily="18" charset="0"/>
                          <a:cs typeface="Times New Roman" panose="02020603050405020304" pitchFamily="18" charset="0"/>
                        </a:rPr>
                        <a:t> </a:t>
                      </a:r>
                      <a:endParaRPr lang="en-GB" sz="1800" kern="100" dirty="0">
                        <a:effectLst/>
                        <a:latin typeface="+mn-lt"/>
                        <a:ea typeface="Aptos" panose="020B0004020202020204" pitchFamily="34" charset="0"/>
                        <a:cs typeface="Times New Roman" panose="02020603050405020304" pitchFamily="18" charset="0"/>
                      </a:endParaRPr>
                    </a:p>
                  </a:txBody>
                  <a:tcPr marL="67772" marR="677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6000"/>
                        </a:lnSpc>
                        <a:spcAft>
                          <a:spcPts val="800"/>
                        </a:spcAft>
                        <a:buNone/>
                      </a:pPr>
                      <a:r>
                        <a:rPr lang="en-GB" sz="1800" b="1" kern="100" dirty="0">
                          <a:solidFill>
                            <a:srgbClr val="3C3C3C"/>
                          </a:solidFill>
                          <a:effectLst/>
                          <a:latin typeface="+mn-lt"/>
                          <a:ea typeface="Times New Roman" panose="02020603050405020304" pitchFamily="18" charset="0"/>
                          <a:cs typeface="Times New Roman" panose="02020603050405020304" pitchFamily="18" charset="0"/>
                        </a:rPr>
                        <a:t>Pulse (bpm)</a:t>
                      </a:r>
                      <a:endParaRPr lang="en-GB" sz="1800" kern="100" dirty="0">
                        <a:effectLst/>
                        <a:latin typeface="+mn-lt"/>
                        <a:ea typeface="Times New Roman" panose="02020603050405020304" pitchFamily="18" charset="0"/>
                      </a:endParaRPr>
                    </a:p>
                    <a:p>
                      <a:pPr>
                        <a:lnSpc>
                          <a:spcPct val="106000"/>
                        </a:lnSpc>
                        <a:spcAft>
                          <a:spcPts val="800"/>
                        </a:spcAft>
                        <a:buNone/>
                      </a:pPr>
                      <a:r>
                        <a:rPr lang="en-GB" sz="1800" b="1" kern="100" dirty="0">
                          <a:solidFill>
                            <a:srgbClr val="3C3C3C"/>
                          </a:solidFill>
                          <a:effectLst/>
                          <a:latin typeface="+mn-lt"/>
                          <a:ea typeface="Times New Roman" panose="02020603050405020304" pitchFamily="18" charset="0"/>
                          <a:cs typeface="Times New Roman" panose="02020603050405020304" pitchFamily="18" charset="0"/>
                        </a:rPr>
                        <a:t>Before exercise</a:t>
                      </a:r>
                      <a:endParaRPr lang="en-GB" sz="1800" kern="100" dirty="0">
                        <a:effectLst/>
                        <a:latin typeface="+mn-lt"/>
                        <a:ea typeface="Times New Roman" panose="02020603050405020304" pitchFamily="18" charset="0"/>
                      </a:endParaRPr>
                    </a:p>
                  </a:txBody>
                  <a:tcPr marL="67772" marR="677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6000"/>
                        </a:lnSpc>
                        <a:spcAft>
                          <a:spcPts val="800"/>
                        </a:spcAft>
                        <a:buNone/>
                      </a:pPr>
                      <a:r>
                        <a:rPr lang="en-GB" sz="1800" b="1" kern="100">
                          <a:solidFill>
                            <a:srgbClr val="3C3C3C"/>
                          </a:solidFill>
                          <a:effectLst/>
                          <a:latin typeface="+mn-lt"/>
                          <a:ea typeface="Times New Roman" panose="02020603050405020304" pitchFamily="18" charset="0"/>
                        </a:rPr>
                        <a:t>Pulse (bpm)</a:t>
                      </a:r>
                      <a:endParaRPr lang="en-GB" sz="1800" kern="100">
                        <a:effectLst/>
                        <a:latin typeface="+mn-lt"/>
                        <a:ea typeface="Times New Roman" panose="02020603050405020304" pitchFamily="18" charset="0"/>
                      </a:endParaRPr>
                    </a:p>
                    <a:p>
                      <a:pPr>
                        <a:lnSpc>
                          <a:spcPct val="107000"/>
                        </a:lnSpc>
                        <a:spcAft>
                          <a:spcPts val="800"/>
                        </a:spcAft>
                        <a:buNone/>
                      </a:pPr>
                      <a:r>
                        <a:rPr lang="en-GB" sz="1800" b="1" kern="100">
                          <a:solidFill>
                            <a:srgbClr val="3C3C3C"/>
                          </a:solidFill>
                          <a:effectLst/>
                          <a:latin typeface="+mn-lt"/>
                          <a:ea typeface="Aptos" panose="020B0004020202020204" pitchFamily="34" charset="0"/>
                          <a:cs typeface="Times New Roman" panose="02020603050405020304" pitchFamily="18" charset="0"/>
                        </a:rPr>
                        <a:t>After exercise</a:t>
                      </a:r>
                      <a:endParaRPr lang="en-GB" sz="1800" kern="100">
                        <a:effectLst/>
                        <a:latin typeface="+mn-lt"/>
                        <a:ea typeface="Aptos" panose="020B0004020202020204" pitchFamily="34" charset="0"/>
                        <a:cs typeface="Times New Roman" panose="02020603050405020304" pitchFamily="18" charset="0"/>
                      </a:endParaRPr>
                    </a:p>
                  </a:txBody>
                  <a:tcPr marL="67772" marR="677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196467695"/>
                  </a:ext>
                </a:extLst>
              </a:tr>
              <a:tr h="290352">
                <a:tc>
                  <a:txBody>
                    <a:bodyPr/>
                    <a:lstStyle/>
                    <a:p>
                      <a:pPr>
                        <a:lnSpc>
                          <a:spcPct val="107000"/>
                        </a:lnSpc>
                        <a:spcAft>
                          <a:spcPts val="800"/>
                        </a:spcAft>
                        <a:buNone/>
                      </a:pPr>
                      <a:r>
                        <a:rPr lang="en-GB" sz="1800" b="1" kern="100">
                          <a:solidFill>
                            <a:srgbClr val="3C3C3C"/>
                          </a:solidFill>
                          <a:effectLst/>
                          <a:latin typeface="+mn-lt"/>
                          <a:ea typeface="Aptos" panose="020B0004020202020204" pitchFamily="34" charset="0"/>
                          <a:cs typeface="Times New Roman" panose="02020603050405020304" pitchFamily="18" charset="0"/>
                        </a:rPr>
                        <a:t>Cups &amp; cones</a:t>
                      </a:r>
                      <a:endParaRPr lang="en-GB" sz="1800" kern="100">
                        <a:effectLst/>
                        <a:latin typeface="+mn-lt"/>
                        <a:ea typeface="Aptos" panose="020B0004020202020204" pitchFamily="34" charset="0"/>
                        <a:cs typeface="Times New Roman" panose="02020603050405020304" pitchFamily="18" charset="0"/>
                      </a:endParaRPr>
                    </a:p>
                  </a:txBody>
                  <a:tcPr marL="67772" marR="677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800"/>
                        </a:spcAft>
                        <a:buNone/>
                      </a:pPr>
                      <a:r>
                        <a:rPr lang="en-GB" sz="1800" kern="100" dirty="0">
                          <a:solidFill>
                            <a:srgbClr val="3C3C3C"/>
                          </a:solidFill>
                          <a:effectLst/>
                          <a:latin typeface="+mn-lt"/>
                          <a:ea typeface="Aptos" panose="020B0004020202020204" pitchFamily="34" charset="0"/>
                          <a:cs typeface="Times New Roman" panose="02020603050405020304" pitchFamily="18" charset="0"/>
                        </a:rPr>
                        <a:t> </a:t>
                      </a:r>
                      <a:endParaRPr lang="en-GB" sz="1800" kern="100" dirty="0">
                        <a:effectLst/>
                        <a:latin typeface="+mn-lt"/>
                        <a:ea typeface="Aptos" panose="020B0004020202020204" pitchFamily="34" charset="0"/>
                        <a:cs typeface="Times New Roman" panose="02020603050405020304" pitchFamily="18" charset="0"/>
                      </a:endParaRPr>
                    </a:p>
                  </a:txBody>
                  <a:tcPr marL="67772" marR="677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800"/>
                        </a:spcAft>
                        <a:buNone/>
                      </a:pPr>
                      <a:r>
                        <a:rPr lang="en-GB" sz="1800" kern="100" dirty="0">
                          <a:solidFill>
                            <a:srgbClr val="3C3C3C"/>
                          </a:solidFill>
                          <a:effectLst/>
                          <a:latin typeface="+mn-lt"/>
                          <a:ea typeface="Aptos" panose="020B0004020202020204" pitchFamily="34" charset="0"/>
                          <a:cs typeface="Times New Roman" panose="02020603050405020304" pitchFamily="18" charset="0"/>
                        </a:rPr>
                        <a:t> </a:t>
                      </a:r>
                      <a:endParaRPr lang="en-GB" sz="1800" kern="100" dirty="0">
                        <a:effectLst/>
                        <a:latin typeface="+mn-lt"/>
                        <a:ea typeface="Aptos" panose="020B0004020202020204" pitchFamily="34" charset="0"/>
                        <a:cs typeface="Times New Roman" panose="02020603050405020304" pitchFamily="18" charset="0"/>
                      </a:endParaRPr>
                    </a:p>
                  </a:txBody>
                  <a:tcPr marL="67772" marR="677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10048646"/>
                  </a:ext>
                </a:extLst>
              </a:tr>
              <a:tr h="591706">
                <a:tc>
                  <a:txBody>
                    <a:bodyPr/>
                    <a:lstStyle/>
                    <a:p>
                      <a:pPr>
                        <a:lnSpc>
                          <a:spcPct val="107000"/>
                        </a:lnSpc>
                        <a:spcAft>
                          <a:spcPts val="800"/>
                        </a:spcAft>
                        <a:buNone/>
                      </a:pPr>
                      <a:r>
                        <a:rPr lang="en-GB" sz="1800" b="1" kern="100" dirty="0">
                          <a:solidFill>
                            <a:srgbClr val="3C3C3C"/>
                          </a:solidFill>
                          <a:effectLst/>
                          <a:latin typeface="+mn-lt"/>
                          <a:ea typeface="Aptos" panose="020B0004020202020204" pitchFamily="34" charset="0"/>
                          <a:cs typeface="Times New Roman" panose="02020603050405020304" pitchFamily="18" charset="0"/>
                        </a:rPr>
                        <a:t>Another activity</a:t>
                      </a:r>
                      <a:endParaRPr lang="en-GB" sz="1800" kern="100" dirty="0">
                        <a:effectLst/>
                        <a:latin typeface="+mn-lt"/>
                        <a:ea typeface="Aptos" panose="020B0004020202020204" pitchFamily="34" charset="0"/>
                        <a:cs typeface="Times New Roman" panose="02020603050405020304" pitchFamily="18" charset="0"/>
                      </a:endParaRPr>
                    </a:p>
                  </a:txBody>
                  <a:tcPr marL="67772" marR="677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800"/>
                        </a:spcAft>
                        <a:buNone/>
                      </a:pPr>
                      <a:r>
                        <a:rPr lang="en-GB" sz="1800" kern="100" dirty="0">
                          <a:solidFill>
                            <a:srgbClr val="3C3C3C"/>
                          </a:solidFill>
                          <a:effectLst/>
                          <a:latin typeface="+mn-lt"/>
                          <a:ea typeface="Aptos" panose="020B0004020202020204" pitchFamily="34" charset="0"/>
                          <a:cs typeface="Times New Roman" panose="02020603050405020304" pitchFamily="18" charset="0"/>
                        </a:rPr>
                        <a:t> </a:t>
                      </a:r>
                      <a:endParaRPr lang="en-GB" sz="1800" kern="100" dirty="0">
                        <a:effectLst/>
                        <a:latin typeface="+mn-lt"/>
                        <a:ea typeface="Aptos" panose="020B0004020202020204" pitchFamily="34" charset="0"/>
                        <a:cs typeface="Times New Roman" panose="02020603050405020304" pitchFamily="18" charset="0"/>
                      </a:endParaRPr>
                    </a:p>
                  </a:txBody>
                  <a:tcPr marL="67772" marR="677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800"/>
                        </a:spcAft>
                        <a:buNone/>
                      </a:pPr>
                      <a:r>
                        <a:rPr lang="en-GB" sz="1800" kern="100" dirty="0">
                          <a:solidFill>
                            <a:srgbClr val="3C3C3C"/>
                          </a:solidFill>
                          <a:effectLst/>
                          <a:latin typeface="+mn-lt"/>
                          <a:ea typeface="Aptos" panose="020B0004020202020204" pitchFamily="34" charset="0"/>
                          <a:cs typeface="Times New Roman" panose="02020603050405020304" pitchFamily="18" charset="0"/>
                        </a:rPr>
                        <a:t> </a:t>
                      </a:r>
                      <a:endParaRPr lang="en-GB" sz="1800" kern="100" dirty="0">
                        <a:effectLst/>
                        <a:latin typeface="+mn-lt"/>
                        <a:ea typeface="Aptos" panose="020B0004020202020204" pitchFamily="34" charset="0"/>
                        <a:cs typeface="Times New Roman" panose="02020603050405020304" pitchFamily="18" charset="0"/>
                      </a:endParaRPr>
                    </a:p>
                  </a:txBody>
                  <a:tcPr marL="67772" marR="677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41415716"/>
                  </a:ext>
                </a:extLst>
              </a:tr>
            </a:tbl>
          </a:graphicData>
        </a:graphic>
      </p:graphicFrame>
      <p:graphicFrame>
        <p:nvGraphicFramePr>
          <p:cNvPr id="8" name="Table 7">
            <a:extLst>
              <a:ext uri="{FF2B5EF4-FFF2-40B4-BE49-F238E27FC236}">
                <a16:creationId xmlns:a16="http://schemas.microsoft.com/office/drawing/2014/main" id="{40D7A3DC-7271-DCC3-F3B4-64D2BA55BD65}"/>
              </a:ext>
            </a:extLst>
          </p:cNvPr>
          <p:cNvGraphicFramePr>
            <a:graphicFrameLocks noGrp="1"/>
          </p:cNvGraphicFramePr>
          <p:nvPr>
            <p:extLst>
              <p:ext uri="{D42A27DB-BD31-4B8C-83A1-F6EECF244321}">
                <p14:modId xmlns:p14="http://schemas.microsoft.com/office/powerpoint/2010/main" val="3478171302"/>
              </p:ext>
            </p:extLst>
          </p:nvPr>
        </p:nvGraphicFramePr>
        <p:xfrm>
          <a:off x="1228300" y="4817833"/>
          <a:ext cx="7374472" cy="1852444"/>
        </p:xfrm>
        <a:graphic>
          <a:graphicData uri="http://schemas.openxmlformats.org/drawingml/2006/table">
            <a:tbl>
              <a:tblPr firstRow="1" firstCol="1" bandRow="1"/>
              <a:tblGrid>
                <a:gridCol w="818867">
                  <a:extLst>
                    <a:ext uri="{9D8B030D-6E8A-4147-A177-3AD203B41FA5}">
                      <a16:colId xmlns:a16="http://schemas.microsoft.com/office/drawing/2014/main" val="958351448"/>
                    </a:ext>
                  </a:extLst>
                </a:gridCol>
                <a:gridCol w="818867">
                  <a:extLst>
                    <a:ext uri="{9D8B030D-6E8A-4147-A177-3AD203B41FA5}">
                      <a16:colId xmlns:a16="http://schemas.microsoft.com/office/drawing/2014/main" val="1697642317"/>
                    </a:ext>
                  </a:extLst>
                </a:gridCol>
                <a:gridCol w="819534">
                  <a:extLst>
                    <a:ext uri="{9D8B030D-6E8A-4147-A177-3AD203B41FA5}">
                      <a16:colId xmlns:a16="http://schemas.microsoft.com/office/drawing/2014/main" val="3440243472"/>
                    </a:ext>
                  </a:extLst>
                </a:gridCol>
                <a:gridCol w="819534">
                  <a:extLst>
                    <a:ext uri="{9D8B030D-6E8A-4147-A177-3AD203B41FA5}">
                      <a16:colId xmlns:a16="http://schemas.microsoft.com/office/drawing/2014/main" val="410314952"/>
                    </a:ext>
                  </a:extLst>
                </a:gridCol>
                <a:gridCol w="819534">
                  <a:extLst>
                    <a:ext uri="{9D8B030D-6E8A-4147-A177-3AD203B41FA5}">
                      <a16:colId xmlns:a16="http://schemas.microsoft.com/office/drawing/2014/main" val="1041346170"/>
                    </a:ext>
                  </a:extLst>
                </a:gridCol>
                <a:gridCol w="819534">
                  <a:extLst>
                    <a:ext uri="{9D8B030D-6E8A-4147-A177-3AD203B41FA5}">
                      <a16:colId xmlns:a16="http://schemas.microsoft.com/office/drawing/2014/main" val="1527761212"/>
                    </a:ext>
                  </a:extLst>
                </a:gridCol>
                <a:gridCol w="819534">
                  <a:extLst>
                    <a:ext uri="{9D8B030D-6E8A-4147-A177-3AD203B41FA5}">
                      <a16:colId xmlns:a16="http://schemas.microsoft.com/office/drawing/2014/main" val="2261231523"/>
                    </a:ext>
                  </a:extLst>
                </a:gridCol>
                <a:gridCol w="819534">
                  <a:extLst>
                    <a:ext uri="{9D8B030D-6E8A-4147-A177-3AD203B41FA5}">
                      <a16:colId xmlns:a16="http://schemas.microsoft.com/office/drawing/2014/main" val="3383007710"/>
                    </a:ext>
                  </a:extLst>
                </a:gridCol>
                <a:gridCol w="819534">
                  <a:extLst>
                    <a:ext uri="{9D8B030D-6E8A-4147-A177-3AD203B41FA5}">
                      <a16:colId xmlns:a16="http://schemas.microsoft.com/office/drawing/2014/main" val="1789298830"/>
                    </a:ext>
                  </a:extLst>
                </a:gridCol>
              </a:tblGrid>
              <a:tr h="562534">
                <a:tc rowSpan="2">
                  <a:txBody>
                    <a:bodyPr/>
                    <a:lstStyle/>
                    <a:p>
                      <a:pPr>
                        <a:lnSpc>
                          <a:spcPct val="107000"/>
                        </a:lnSpc>
                        <a:spcAft>
                          <a:spcPts val="800"/>
                        </a:spcAft>
                        <a:buNone/>
                      </a:pPr>
                      <a:r>
                        <a:rPr lang="en-GB" sz="1400" b="1" kern="100" dirty="0">
                          <a:effectLst/>
                          <a:latin typeface="Aptos" panose="020B0004020202020204" pitchFamily="34" charset="0"/>
                          <a:ea typeface="Aptos" panose="020B0004020202020204" pitchFamily="34" charset="0"/>
                          <a:cs typeface="Times New Roman" panose="02020603050405020304" pitchFamily="18" charset="0"/>
                        </a:rPr>
                        <a:t>Type of exercise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4">
                  <a:txBody>
                    <a:bodyPr/>
                    <a:lstStyle/>
                    <a:p>
                      <a:pPr>
                        <a:lnSpc>
                          <a:spcPct val="107000"/>
                        </a:lnSpc>
                        <a:spcAft>
                          <a:spcPts val="800"/>
                        </a:spcAft>
                        <a:buNone/>
                      </a:pPr>
                      <a:r>
                        <a:rPr lang="en-GB" sz="1400" b="1" kern="100" dirty="0">
                          <a:effectLst/>
                          <a:latin typeface="Aptos" panose="020B0004020202020204" pitchFamily="34" charset="0"/>
                          <a:ea typeface="Aptos" panose="020B0004020202020204" pitchFamily="34" charset="0"/>
                          <a:cs typeface="Times New Roman" panose="02020603050405020304" pitchFamily="18" charset="0"/>
                        </a:rPr>
                        <a:t>Pulse (bpm)</a:t>
                      </a:r>
                    </a:p>
                    <a:p>
                      <a:pPr>
                        <a:lnSpc>
                          <a:spcPct val="107000"/>
                        </a:lnSpc>
                        <a:spcAft>
                          <a:spcPts val="800"/>
                        </a:spcAft>
                        <a:buNone/>
                      </a:pPr>
                      <a:r>
                        <a:rPr lang="en-GB" sz="1400" b="1" kern="100" dirty="0">
                          <a:effectLst/>
                          <a:latin typeface="Aptos" panose="020B0004020202020204" pitchFamily="34" charset="0"/>
                          <a:ea typeface="Aptos" panose="020B0004020202020204" pitchFamily="34" charset="0"/>
                          <a:cs typeface="Times New Roman" panose="02020603050405020304" pitchFamily="18" charset="0"/>
                        </a:rPr>
                        <a:t>Before exercise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GB"/>
                    </a:p>
                  </a:txBody>
                  <a:tcPr/>
                </a:tc>
                <a:tc hMerge="1">
                  <a:txBody>
                    <a:bodyPr/>
                    <a:lstStyle/>
                    <a:p>
                      <a:endParaRPr lang="en-GB"/>
                    </a:p>
                  </a:txBody>
                  <a:tcPr/>
                </a:tc>
                <a:tc hMerge="1">
                  <a:txBody>
                    <a:bodyPr/>
                    <a:lstStyle/>
                    <a:p>
                      <a:endParaRPr lang="en-GB"/>
                    </a:p>
                  </a:txBody>
                  <a:tcPr/>
                </a:tc>
                <a:tc gridSpan="4">
                  <a:txBody>
                    <a:bodyPr/>
                    <a:lstStyle/>
                    <a:p>
                      <a:pPr>
                        <a:lnSpc>
                          <a:spcPct val="107000"/>
                        </a:lnSpc>
                        <a:spcAft>
                          <a:spcPts val="800"/>
                        </a:spcAft>
                        <a:buNone/>
                      </a:pPr>
                      <a:r>
                        <a:rPr lang="en-GB" sz="1400" b="1" kern="100" dirty="0">
                          <a:effectLst/>
                          <a:latin typeface="Aptos" panose="020B0004020202020204" pitchFamily="34" charset="0"/>
                          <a:ea typeface="Aptos" panose="020B0004020202020204" pitchFamily="34" charset="0"/>
                          <a:cs typeface="Times New Roman" panose="02020603050405020304" pitchFamily="18" charset="0"/>
                        </a:rPr>
                        <a:t>Pulse (bpm)</a:t>
                      </a:r>
                    </a:p>
                    <a:p>
                      <a:pPr>
                        <a:lnSpc>
                          <a:spcPct val="107000"/>
                        </a:lnSpc>
                        <a:spcAft>
                          <a:spcPts val="800"/>
                        </a:spcAft>
                        <a:buNone/>
                      </a:pPr>
                      <a:r>
                        <a:rPr lang="en-GB" sz="1400" b="1" kern="100" dirty="0">
                          <a:effectLst/>
                          <a:latin typeface="Aptos" panose="020B0004020202020204" pitchFamily="34" charset="0"/>
                          <a:ea typeface="Aptos" panose="020B0004020202020204" pitchFamily="34" charset="0"/>
                          <a:cs typeface="Times New Roman" panose="02020603050405020304" pitchFamily="18" charset="0"/>
                        </a:rPr>
                        <a:t>After exercise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931534644"/>
                  </a:ext>
                </a:extLst>
              </a:tr>
              <a:tr h="458698">
                <a:tc vMerge="1">
                  <a:txBody>
                    <a:bodyPr/>
                    <a:lstStyle/>
                    <a:p>
                      <a:endParaRPr lang="en-GB"/>
                    </a:p>
                  </a:txBody>
                  <a:tcPr/>
                </a:tc>
                <a:tc>
                  <a:txBody>
                    <a:bodyPr/>
                    <a:lstStyle/>
                    <a:p>
                      <a:pPr>
                        <a:lnSpc>
                          <a:spcPct val="107000"/>
                        </a:lnSpc>
                        <a:spcAft>
                          <a:spcPts val="800"/>
                        </a:spcAft>
                        <a:buNone/>
                      </a:pPr>
                      <a:r>
                        <a:rPr lang="en-GB" sz="1400" kern="100">
                          <a:effectLst/>
                          <a:latin typeface="Aptos" panose="020B0004020202020204" pitchFamily="34" charset="0"/>
                          <a:ea typeface="Aptos" panose="020B0004020202020204" pitchFamily="34" charset="0"/>
                          <a:cs typeface="Times New Roman" panose="02020603050405020304" pitchFamily="18" charset="0"/>
                        </a:rPr>
                        <a:t>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800"/>
                        </a:spcAft>
                        <a:buNone/>
                      </a:pPr>
                      <a:r>
                        <a:rPr lang="en-GB" sz="1400" kern="100">
                          <a:effectLst/>
                          <a:latin typeface="Aptos" panose="020B0004020202020204" pitchFamily="34" charset="0"/>
                          <a:ea typeface="Aptos" panose="020B0004020202020204" pitchFamily="34" charset="0"/>
                          <a:cs typeface="Times New Roman" panose="02020603050405020304" pitchFamily="18" charset="0"/>
                        </a:rPr>
                        <a:t>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800"/>
                        </a:spcAft>
                        <a:buNone/>
                      </a:pPr>
                      <a:r>
                        <a:rPr lang="en-GB" sz="1400" kern="100">
                          <a:effectLst/>
                          <a:latin typeface="Aptos" panose="020B0004020202020204" pitchFamily="34" charset="0"/>
                          <a:ea typeface="Aptos" panose="020B0004020202020204" pitchFamily="34" charset="0"/>
                          <a:cs typeface="Times New Roman" panose="02020603050405020304" pitchFamily="18" charset="0"/>
                        </a:rPr>
                        <a:t>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800"/>
                        </a:spcAft>
                        <a:buNone/>
                      </a:pPr>
                      <a:r>
                        <a:rPr lang="en-GB" sz="1400" kern="100">
                          <a:effectLst/>
                          <a:latin typeface="Aptos" panose="020B0004020202020204" pitchFamily="34" charset="0"/>
                          <a:ea typeface="Aptos" panose="020B0004020202020204" pitchFamily="34" charset="0"/>
                          <a:cs typeface="Times New Roman" panose="02020603050405020304" pitchFamily="18" charset="0"/>
                        </a:rPr>
                        <a:t>Average*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800"/>
                        </a:spcAft>
                        <a:buNone/>
                      </a:pPr>
                      <a:r>
                        <a:rPr lang="en-GB" sz="1400" kern="100">
                          <a:effectLst/>
                          <a:latin typeface="Aptos" panose="020B0004020202020204" pitchFamily="34" charset="0"/>
                          <a:ea typeface="Aptos" panose="020B0004020202020204" pitchFamily="34" charset="0"/>
                          <a:cs typeface="Times New Roman" panose="02020603050405020304" pitchFamily="18" charset="0"/>
                        </a:rPr>
                        <a:t>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800"/>
                        </a:spcAft>
                        <a:buNone/>
                      </a:pPr>
                      <a:r>
                        <a:rPr lang="en-GB" sz="1400" kern="100">
                          <a:effectLst/>
                          <a:latin typeface="Aptos" panose="020B0004020202020204" pitchFamily="34" charset="0"/>
                          <a:ea typeface="Aptos" panose="020B0004020202020204" pitchFamily="34" charset="0"/>
                          <a:cs typeface="Times New Roman" panose="02020603050405020304" pitchFamily="18" charset="0"/>
                        </a:rPr>
                        <a:t>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800"/>
                        </a:spcAft>
                        <a:buNone/>
                      </a:pPr>
                      <a:r>
                        <a:rPr lang="en-GB" sz="1400" kern="100">
                          <a:effectLst/>
                          <a:latin typeface="Aptos" panose="020B0004020202020204" pitchFamily="34" charset="0"/>
                          <a:ea typeface="Aptos" panose="020B0004020202020204" pitchFamily="34" charset="0"/>
                          <a:cs typeface="Times New Roman" panose="02020603050405020304" pitchFamily="18" charset="0"/>
                        </a:rPr>
                        <a:t>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800"/>
                        </a:spcAft>
                        <a:buNone/>
                      </a:pPr>
                      <a:r>
                        <a:rPr lang="en-GB" sz="1400" kern="100" dirty="0">
                          <a:effectLst/>
                          <a:latin typeface="Aptos" panose="020B0004020202020204" pitchFamily="34" charset="0"/>
                          <a:ea typeface="Aptos" panose="020B0004020202020204" pitchFamily="34" charset="0"/>
                          <a:cs typeface="Times New Roman" panose="02020603050405020304" pitchFamily="18" charset="0"/>
                        </a:rPr>
                        <a:t>Average*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884782463"/>
                  </a:ext>
                </a:extLst>
              </a:tr>
              <a:tr h="458698">
                <a:tc>
                  <a:txBody>
                    <a:bodyPr/>
                    <a:lstStyle/>
                    <a:p>
                      <a:pPr>
                        <a:lnSpc>
                          <a:spcPct val="107000"/>
                        </a:lnSpc>
                        <a:spcAft>
                          <a:spcPts val="800"/>
                        </a:spcAft>
                        <a:buNone/>
                      </a:pPr>
                      <a:r>
                        <a:rPr lang="en-GB" sz="1400" b="1" kern="100">
                          <a:effectLst/>
                          <a:latin typeface="Aptos" panose="020B0004020202020204" pitchFamily="34" charset="0"/>
                          <a:ea typeface="Aptos" panose="020B0004020202020204" pitchFamily="34" charset="0"/>
                          <a:cs typeface="Times New Roman" panose="02020603050405020304" pitchFamily="18" charset="0"/>
                        </a:rPr>
                        <a:t>Cups &amp; cones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800"/>
                        </a:spcAft>
                        <a:buNone/>
                      </a:pPr>
                      <a:r>
                        <a:rPr lang="en-GB" sz="1400" kern="100">
                          <a:effectLst/>
                          <a:latin typeface="Aptos" panose="020B0004020202020204" pitchFamily="34" charset="0"/>
                          <a:ea typeface="Aptos" panose="020B000402020202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800"/>
                        </a:spcAft>
                        <a:buNone/>
                      </a:pPr>
                      <a:r>
                        <a:rPr lang="en-GB" sz="1400" kern="100">
                          <a:effectLst/>
                          <a:latin typeface="Aptos" panose="020B0004020202020204" pitchFamily="34" charset="0"/>
                          <a:ea typeface="Aptos" panose="020B000402020202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800"/>
                        </a:spcAft>
                        <a:buNone/>
                      </a:pPr>
                      <a:r>
                        <a:rPr lang="en-GB" sz="1400" kern="100">
                          <a:effectLst/>
                          <a:latin typeface="Aptos" panose="020B0004020202020204" pitchFamily="34" charset="0"/>
                          <a:ea typeface="Aptos" panose="020B000402020202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800"/>
                        </a:spcAft>
                        <a:buNone/>
                      </a:pPr>
                      <a:r>
                        <a:rPr lang="en-GB" sz="1400" kern="100">
                          <a:effectLst/>
                          <a:latin typeface="Aptos" panose="020B0004020202020204" pitchFamily="34" charset="0"/>
                          <a:ea typeface="Aptos" panose="020B000402020202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800"/>
                        </a:spcAft>
                        <a:buNone/>
                      </a:pPr>
                      <a:r>
                        <a:rPr lang="en-GB" sz="1400" kern="100">
                          <a:effectLst/>
                          <a:latin typeface="Aptos" panose="020B0004020202020204" pitchFamily="34" charset="0"/>
                          <a:ea typeface="Aptos" panose="020B000402020202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800"/>
                        </a:spcAft>
                        <a:buNone/>
                      </a:pPr>
                      <a:r>
                        <a:rPr lang="en-GB" sz="1400" kern="100">
                          <a:effectLst/>
                          <a:latin typeface="Aptos" panose="020B0004020202020204" pitchFamily="34" charset="0"/>
                          <a:ea typeface="Aptos" panose="020B000402020202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800"/>
                        </a:spcAft>
                        <a:buNone/>
                      </a:pPr>
                      <a:r>
                        <a:rPr lang="en-GB" sz="1400" kern="100">
                          <a:effectLst/>
                          <a:latin typeface="Aptos" panose="020B0004020202020204" pitchFamily="34" charset="0"/>
                          <a:ea typeface="Aptos" panose="020B000402020202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800"/>
                        </a:spcAft>
                        <a:buNone/>
                      </a:pPr>
                      <a:r>
                        <a:rPr lang="en-GB" sz="1400" kern="100">
                          <a:effectLst/>
                          <a:latin typeface="Aptos" panose="020B0004020202020204" pitchFamily="34" charset="0"/>
                          <a:ea typeface="Aptos" panose="020B000402020202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51513444"/>
                  </a:ext>
                </a:extLst>
              </a:tr>
              <a:tr h="372514">
                <a:tc>
                  <a:txBody>
                    <a:bodyPr/>
                    <a:lstStyle/>
                    <a:p>
                      <a:pPr>
                        <a:lnSpc>
                          <a:spcPct val="107000"/>
                        </a:lnSpc>
                        <a:spcAft>
                          <a:spcPts val="800"/>
                        </a:spcAft>
                        <a:buNone/>
                      </a:pPr>
                      <a:r>
                        <a:rPr lang="en-GB" sz="1400" b="1" kern="100" dirty="0">
                          <a:effectLst/>
                          <a:latin typeface="Aptos" panose="020B0004020202020204" pitchFamily="34" charset="0"/>
                          <a:ea typeface="Aptos" panose="020B0004020202020204" pitchFamily="34" charset="0"/>
                          <a:cs typeface="Times New Roman" panose="02020603050405020304" pitchFamily="18" charset="0"/>
                        </a:rPr>
                        <a: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800"/>
                        </a:spcAft>
                        <a:buNone/>
                      </a:pPr>
                      <a:r>
                        <a:rPr lang="en-GB" sz="1400" kern="100">
                          <a:effectLst/>
                          <a:latin typeface="Aptos" panose="020B0004020202020204" pitchFamily="34" charset="0"/>
                          <a:ea typeface="Aptos" panose="020B000402020202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800"/>
                        </a:spcAft>
                        <a:buNone/>
                      </a:pPr>
                      <a:r>
                        <a:rPr lang="en-GB" sz="1400" kern="100">
                          <a:effectLst/>
                          <a:latin typeface="Aptos" panose="020B0004020202020204" pitchFamily="34" charset="0"/>
                          <a:ea typeface="Aptos" panose="020B000402020202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800"/>
                        </a:spcAft>
                        <a:buNone/>
                      </a:pPr>
                      <a:r>
                        <a:rPr lang="en-GB" sz="1400" kern="100" dirty="0">
                          <a:effectLst/>
                          <a:latin typeface="Aptos" panose="020B0004020202020204" pitchFamily="34" charset="0"/>
                          <a:ea typeface="Aptos" panose="020B000402020202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800"/>
                        </a:spcAft>
                        <a:buNone/>
                      </a:pPr>
                      <a:r>
                        <a:rPr lang="en-GB" sz="1400" kern="100" dirty="0">
                          <a:effectLst/>
                          <a:latin typeface="Aptos" panose="020B0004020202020204" pitchFamily="34" charset="0"/>
                          <a:ea typeface="Aptos" panose="020B000402020202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800"/>
                        </a:spcAft>
                        <a:buNone/>
                      </a:pPr>
                      <a:r>
                        <a:rPr lang="en-GB" sz="1400" kern="100">
                          <a:effectLst/>
                          <a:latin typeface="Aptos" panose="020B0004020202020204" pitchFamily="34" charset="0"/>
                          <a:ea typeface="Aptos" panose="020B000402020202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800"/>
                        </a:spcAft>
                        <a:buNone/>
                      </a:pPr>
                      <a:r>
                        <a:rPr lang="en-GB" sz="1400" kern="100" dirty="0">
                          <a:effectLst/>
                          <a:latin typeface="Aptos" panose="020B0004020202020204" pitchFamily="34" charset="0"/>
                          <a:ea typeface="Aptos" panose="020B000402020202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800"/>
                        </a:spcAft>
                        <a:buNone/>
                      </a:pPr>
                      <a:r>
                        <a:rPr lang="en-GB" sz="1400" kern="100">
                          <a:effectLst/>
                          <a:latin typeface="Aptos" panose="020B0004020202020204" pitchFamily="34" charset="0"/>
                          <a:ea typeface="Aptos" panose="020B000402020202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800"/>
                        </a:spcAft>
                        <a:buNone/>
                      </a:pPr>
                      <a:r>
                        <a:rPr lang="en-GB" sz="1400" kern="100" dirty="0">
                          <a:effectLst/>
                          <a:latin typeface="Aptos" panose="020B0004020202020204" pitchFamily="34" charset="0"/>
                          <a:ea typeface="Aptos" panose="020B000402020202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031253926"/>
                  </a:ext>
                </a:extLst>
              </a:tr>
            </a:tbl>
          </a:graphicData>
        </a:graphic>
      </p:graphicFrame>
    </p:spTree>
    <p:extLst>
      <p:ext uri="{BB962C8B-B14F-4D97-AF65-F5344CB8AC3E}">
        <p14:creationId xmlns:p14="http://schemas.microsoft.com/office/powerpoint/2010/main" val="423918920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F288F10-C7DD-17B8-E1BF-AE0D7ACC35A8}"/>
              </a:ext>
            </a:extLst>
          </p:cNvPr>
          <p:cNvSpPr txBox="1"/>
          <p:nvPr/>
        </p:nvSpPr>
        <p:spPr>
          <a:xfrm>
            <a:off x="1836244" y="4004970"/>
            <a:ext cx="7044638" cy="1938992"/>
          </a:xfrm>
          <a:prstGeom prst="rect">
            <a:avLst/>
          </a:prstGeom>
          <a:noFill/>
        </p:spPr>
        <p:txBody>
          <a:bodyPr wrap="square" rtlCol="0">
            <a:spAutoFit/>
          </a:bodyPr>
          <a:lstStyle/>
          <a:p>
            <a:pPr>
              <a:spcAft>
                <a:spcPts val="1200"/>
              </a:spcAft>
            </a:pPr>
            <a:r>
              <a:rPr lang="en-GB" sz="2000" dirty="0">
                <a:solidFill>
                  <a:srgbClr val="3C3C3C"/>
                </a:solidFill>
              </a:rPr>
              <a:t>Would it be a good idea to have breaks when doing any of these activities?</a:t>
            </a:r>
          </a:p>
          <a:p>
            <a:pPr>
              <a:spcAft>
                <a:spcPts val="1200"/>
              </a:spcAft>
            </a:pPr>
            <a:r>
              <a:rPr lang="en-GB" sz="2000" dirty="0">
                <a:solidFill>
                  <a:srgbClr val="3C3C3C"/>
                </a:solidFill>
              </a:rPr>
              <a:t>Would having breaks be more or less important on a hot day? Why/ why not?</a:t>
            </a:r>
          </a:p>
          <a:p>
            <a:pPr>
              <a:spcAft>
                <a:spcPts val="1200"/>
              </a:spcAft>
            </a:pPr>
            <a:r>
              <a:rPr lang="en-GB" sz="2000" dirty="0">
                <a:solidFill>
                  <a:srgbClr val="3C3C3C"/>
                </a:solidFill>
              </a:rPr>
              <a:t>Do you have any other advice?</a:t>
            </a:r>
          </a:p>
        </p:txBody>
      </p:sp>
      <p:sp>
        <p:nvSpPr>
          <p:cNvPr id="5" name="Title 4">
            <a:extLst>
              <a:ext uri="{FF2B5EF4-FFF2-40B4-BE49-F238E27FC236}">
                <a16:creationId xmlns:a16="http://schemas.microsoft.com/office/drawing/2014/main" id="{F06D3730-101F-D91A-25F0-434DE096EE53}"/>
              </a:ext>
            </a:extLst>
          </p:cNvPr>
          <p:cNvSpPr>
            <a:spLocks noGrp="1"/>
          </p:cNvSpPr>
          <p:nvPr>
            <p:ph type="title"/>
          </p:nvPr>
        </p:nvSpPr>
        <p:spPr>
          <a:xfrm>
            <a:off x="628648" y="175374"/>
            <a:ext cx="7886700" cy="1325562"/>
          </a:xfrm>
        </p:spPr>
        <p:txBody>
          <a:bodyPr/>
          <a:lstStyle/>
          <a:p>
            <a:r>
              <a:rPr lang="en-GB" dirty="0">
                <a:latin typeface="+mn-lt"/>
              </a:rPr>
              <a:t>What did you find out?</a:t>
            </a:r>
          </a:p>
        </p:txBody>
      </p:sp>
      <p:sp>
        <p:nvSpPr>
          <p:cNvPr id="4" name="TextBox 3">
            <a:extLst>
              <a:ext uri="{FF2B5EF4-FFF2-40B4-BE49-F238E27FC236}">
                <a16:creationId xmlns:a16="http://schemas.microsoft.com/office/drawing/2014/main" id="{74C9EB7F-4EE0-969A-CF58-21701AE335D4}"/>
              </a:ext>
            </a:extLst>
          </p:cNvPr>
          <p:cNvSpPr txBox="1"/>
          <p:nvPr/>
        </p:nvSpPr>
        <p:spPr>
          <a:xfrm>
            <a:off x="1836244" y="1550973"/>
            <a:ext cx="7163896" cy="1323439"/>
          </a:xfrm>
          <a:prstGeom prst="rect">
            <a:avLst/>
          </a:prstGeom>
          <a:noFill/>
        </p:spPr>
        <p:txBody>
          <a:bodyPr wrap="square" rtlCol="0">
            <a:spAutoFit/>
          </a:bodyPr>
          <a:lstStyle/>
          <a:p>
            <a:pPr>
              <a:spcAft>
                <a:spcPts val="1200"/>
              </a:spcAft>
            </a:pPr>
            <a:r>
              <a:rPr lang="en-GB" sz="2000" dirty="0">
                <a:solidFill>
                  <a:srgbClr val="3C3C3C"/>
                </a:solidFill>
              </a:rPr>
              <a:t>What was your resting heart rate?</a:t>
            </a:r>
          </a:p>
          <a:p>
            <a:pPr>
              <a:spcAft>
                <a:spcPts val="1200"/>
              </a:spcAft>
            </a:pPr>
            <a:r>
              <a:rPr lang="en-GB" sz="2000" dirty="0">
                <a:solidFill>
                  <a:srgbClr val="3C3C3C"/>
                </a:solidFill>
              </a:rPr>
              <a:t>What was your heart rate after cups and cones?</a:t>
            </a:r>
          </a:p>
          <a:p>
            <a:pPr>
              <a:spcAft>
                <a:spcPts val="1200"/>
              </a:spcAft>
            </a:pPr>
            <a:r>
              <a:rPr lang="en-GB" sz="2000" dirty="0">
                <a:solidFill>
                  <a:srgbClr val="3C3C3C"/>
                </a:solidFill>
              </a:rPr>
              <a:t>What was your heart rate after the exercise that you planned?</a:t>
            </a:r>
          </a:p>
        </p:txBody>
      </p:sp>
      <p:pic>
        <p:nvPicPr>
          <p:cNvPr id="9" name="Google Shape;1007;p16" descr="Icon&#10;&#10;Description automatically generated">
            <a:extLst>
              <a:ext uri="{FF2B5EF4-FFF2-40B4-BE49-F238E27FC236}">
                <a16:creationId xmlns:a16="http://schemas.microsoft.com/office/drawing/2014/main" id="{A47DD0C4-84F4-B9C3-1C8D-3236E0B4A08B}"/>
              </a:ext>
            </a:extLst>
          </p:cNvPr>
          <p:cNvPicPr preferRelativeResize="0"/>
          <p:nvPr/>
        </p:nvPicPr>
        <p:blipFill rotWithShape="1">
          <a:blip r:embed="rId3">
            <a:alphaModFix/>
          </a:blip>
          <a:srcRect/>
          <a:stretch/>
        </p:blipFill>
        <p:spPr>
          <a:xfrm>
            <a:off x="8280140" y="125337"/>
            <a:ext cx="720000" cy="720000"/>
          </a:xfrm>
          <a:prstGeom prst="rect">
            <a:avLst/>
          </a:prstGeom>
          <a:noFill/>
          <a:ln>
            <a:noFill/>
          </a:ln>
        </p:spPr>
      </p:pic>
      <p:pic>
        <p:nvPicPr>
          <p:cNvPr id="7" name="Picture 6" descr="A blue magnifying glass on a white circle&#10;&#10;Description automatically generated">
            <a:extLst>
              <a:ext uri="{FF2B5EF4-FFF2-40B4-BE49-F238E27FC236}">
                <a16:creationId xmlns:a16="http://schemas.microsoft.com/office/drawing/2014/main" id="{B9C960D3-C886-98AC-B90F-676EE7E2974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04345" y="1500936"/>
            <a:ext cx="900000" cy="900000"/>
          </a:xfrm>
          <a:prstGeom prst="rect">
            <a:avLst/>
          </a:prstGeom>
        </p:spPr>
      </p:pic>
      <p:pic>
        <p:nvPicPr>
          <p:cNvPr id="6" name="Picture 5" descr="A green and white circle with a black background&#10;&#10;Description automatically generated">
            <a:extLst>
              <a:ext uri="{FF2B5EF4-FFF2-40B4-BE49-F238E27FC236}">
                <a16:creationId xmlns:a16="http://schemas.microsoft.com/office/drawing/2014/main" id="{04114970-5795-3C77-799E-9174A16B6A6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04345" y="4004970"/>
            <a:ext cx="900000" cy="900000"/>
          </a:xfrm>
          <a:prstGeom prst="rect">
            <a:avLst/>
          </a:prstGeom>
        </p:spPr>
      </p:pic>
    </p:spTree>
    <p:extLst>
      <p:ext uri="{BB962C8B-B14F-4D97-AF65-F5344CB8AC3E}">
        <p14:creationId xmlns:p14="http://schemas.microsoft.com/office/powerpoint/2010/main" val="282888513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a:xfrm>
            <a:off x="628649" y="120157"/>
            <a:ext cx="7886700" cy="1086951"/>
          </a:xfrm>
        </p:spPr>
        <p:txBody>
          <a:bodyPr>
            <a:normAutofit/>
          </a:bodyPr>
          <a:lstStyle/>
          <a:p>
            <a:r>
              <a:rPr lang="en-GB" dirty="0">
                <a:latin typeface="+mn-lt"/>
              </a:rPr>
              <a:t>How will the climate models help us?</a:t>
            </a:r>
          </a:p>
        </p:txBody>
      </p:sp>
      <p:pic>
        <p:nvPicPr>
          <p:cNvPr id="5" name="Image2" descr="A close-up of a wall with plants&#10;&#10;Description automatically generated">
            <a:extLst>
              <a:ext uri="{FF2B5EF4-FFF2-40B4-BE49-F238E27FC236}">
                <a16:creationId xmlns:a16="http://schemas.microsoft.com/office/drawing/2014/main" id="{751704FC-7790-CA0D-A111-C3B7783B867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auto">
          <a:xfrm>
            <a:off x="628648" y="4078791"/>
            <a:ext cx="4318107" cy="2560916"/>
          </a:xfrm>
          <a:prstGeom prst="rect">
            <a:avLst/>
          </a:prstGeom>
        </p:spPr>
      </p:pic>
      <p:sp>
        <p:nvSpPr>
          <p:cNvPr id="8" name="TextBox 7">
            <a:extLst>
              <a:ext uri="{FF2B5EF4-FFF2-40B4-BE49-F238E27FC236}">
                <a16:creationId xmlns:a16="http://schemas.microsoft.com/office/drawing/2014/main" id="{427AC3B8-EBC2-C2A6-42CE-F03F8A5C0585}"/>
              </a:ext>
            </a:extLst>
          </p:cNvPr>
          <p:cNvSpPr txBox="1"/>
          <p:nvPr/>
        </p:nvSpPr>
        <p:spPr>
          <a:xfrm>
            <a:off x="628648" y="1207108"/>
            <a:ext cx="8396082" cy="2246769"/>
          </a:xfrm>
          <a:prstGeom prst="rect">
            <a:avLst/>
          </a:prstGeom>
          <a:noFill/>
        </p:spPr>
        <p:txBody>
          <a:bodyPr wrap="square">
            <a:spAutoFit/>
          </a:bodyPr>
          <a:lstStyle/>
          <a:p>
            <a:r>
              <a:rPr lang="en-GB" sz="2000" dirty="0">
                <a:solidFill>
                  <a:srgbClr val="3C3C3C"/>
                </a:solidFill>
              </a:rPr>
              <a:t>The City of Paris is working with climate scientists. They plan to: </a:t>
            </a:r>
          </a:p>
          <a:p>
            <a:pPr marL="342900" indent="-342900">
              <a:buFont typeface="Arial" panose="020B0604020202020204" pitchFamily="34" charset="0"/>
              <a:buChar char="•"/>
            </a:pPr>
            <a:r>
              <a:rPr lang="en-GB" sz="2000" dirty="0">
                <a:solidFill>
                  <a:srgbClr val="3C3C3C"/>
                </a:solidFill>
              </a:rPr>
              <a:t>plant more trees</a:t>
            </a:r>
          </a:p>
          <a:p>
            <a:pPr marL="342900" indent="-342900">
              <a:buFont typeface="Arial" panose="020B0604020202020204" pitchFamily="34" charset="0"/>
              <a:buChar char="•"/>
            </a:pPr>
            <a:r>
              <a:rPr lang="en-GB" sz="2000" dirty="0">
                <a:solidFill>
                  <a:srgbClr val="3C3C3C"/>
                </a:solidFill>
              </a:rPr>
              <a:t>cover buildings with vertical greenery (see image below)</a:t>
            </a:r>
          </a:p>
          <a:p>
            <a:pPr marL="342900" indent="-342900">
              <a:buFont typeface="Arial" panose="020B0604020202020204" pitchFamily="34" charset="0"/>
              <a:buChar char="•"/>
            </a:pPr>
            <a:r>
              <a:rPr lang="en-GB" sz="2000" dirty="0">
                <a:solidFill>
                  <a:srgbClr val="3C3C3C"/>
                </a:solidFill>
              </a:rPr>
              <a:t>paint rooftops white</a:t>
            </a:r>
          </a:p>
          <a:p>
            <a:pPr marL="342900" indent="-342900">
              <a:buFont typeface="Arial" panose="020B0604020202020204" pitchFamily="34" charset="0"/>
              <a:buChar char="•"/>
            </a:pPr>
            <a:r>
              <a:rPr lang="en-GB" sz="2000" dirty="0">
                <a:solidFill>
                  <a:srgbClr val="3C3C3C"/>
                </a:solidFill>
              </a:rPr>
              <a:t>advise people to use blackout blinds and open windows (instead of using air conditioning) </a:t>
            </a:r>
          </a:p>
          <a:p>
            <a:pPr marL="342900" indent="-342900">
              <a:buFont typeface="Arial" panose="020B0604020202020204" pitchFamily="34" charset="0"/>
              <a:buChar char="•"/>
            </a:pPr>
            <a:r>
              <a:rPr lang="en-GB" sz="2000" dirty="0">
                <a:solidFill>
                  <a:srgbClr val="3C3C3C"/>
                </a:solidFill>
              </a:rPr>
              <a:t>suggest adapting working hours to avoid hottest part of the day</a:t>
            </a:r>
          </a:p>
        </p:txBody>
      </p:sp>
      <p:sp>
        <p:nvSpPr>
          <p:cNvPr id="10" name="TextBox 9">
            <a:extLst>
              <a:ext uri="{FF2B5EF4-FFF2-40B4-BE49-F238E27FC236}">
                <a16:creationId xmlns:a16="http://schemas.microsoft.com/office/drawing/2014/main" id="{F1F7EFA0-72E8-3BC7-A282-7A4F2695D382}"/>
              </a:ext>
            </a:extLst>
          </p:cNvPr>
          <p:cNvSpPr txBox="1"/>
          <p:nvPr/>
        </p:nvSpPr>
        <p:spPr>
          <a:xfrm>
            <a:off x="5096656" y="4078791"/>
            <a:ext cx="3822492" cy="1938992"/>
          </a:xfrm>
          <a:prstGeom prst="rect">
            <a:avLst/>
          </a:prstGeom>
          <a:noFill/>
        </p:spPr>
        <p:txBody>
          <a:bodyPr wrap="square">
            <a:spAutoFit/>
          </a:bodyPr>
          <a:lstStyle/>
          <a:p>
            <a:r>
              <a:rPr lang="en-GB" sz="2000" dirty="0">
                <a:solidFill>
                  <a:srgbClr val="3C3C3C"/>
                </a:solidFill>
              </a:rPr>
              <a:t>Climate models could be used to help other cities prepare for sports events. </a:t>
            </a:r>
          </a:p>
          <a:p>
            <a:endParaRPr lang="en-GB" sz="2000" dirty="0">
              <a:solidFill>
                <a:srgbClr val="3C3C3C"/>
              </a:solidFill>
            </a:endParaRPr>
          </a:p>
          <a:p>
            <a:r>
              <a:rPr lang="en-GB" sz="2000" dirty="0">
                <a:solidFill>
                  <a:srgbClr val="3C3C3C"/>
                </a:solidFill>
              </a:rPr>
              <a:t>This information can be used to plan for the future.</a:t>
            </a:r>
          </a:p>
        </p:txBody>
      </p:sp>
    </p:spTree>
    <p:extLst>
      <p:ext uri="{BB962C8B-B14F-4D97-AF65-F5344CB8AC3E}">
        <p14:creationId xmlns:p14="http://schemas.microsoft.com/office/powerpoint/2010/main" val="14774354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42445D83-E6D8-80FD-2B16-81A76EBB14BA}"/>
              </a:ext>
            </a:extLst>
          </p:cNvPr>
          <p:cNvSpPr txBox="1"/>
          <p:nvPr/>
        </p:nvSpPr>
        <p:spPr>
          <a:xfrm>
            <a:off x="626622" y="3813103"/>
            <a:ext cx="8316416"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1" i="0" u="none" strike="noStrike" kern="1200" cap="none" spc="0" normalizeH="0" baseline="0" noProof="0" dirty="0">
              <a:ln>
                <a:noFill/>
              </a:ln>
              <a:solidFill>
                <a:prstClr val="black"/>
              </a:solidFill>
              <a:effectLst/>
              <a:uLnTx/>
              <a:uFillTx/>
              <a:latin typeface="Plus Jakarta Sans ExtraBold" pitchFamily="2" charset="0"/>
              <a:cs typeface="Plus Jakarta Sans ExtraBold" pitchFamily="2" charset="0"/>
            </a:endParaRP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endParaRPr kumimoji="0" lang="en-GB" sz="1400" i="0" u="none" strike="noStrike" kern="1200" cap="none" spc="0" normalizeH="0" baseline="0" noProof="0" dirty="0">
              <a:ln>
                <a:noFill/>
              </a:ln>
              <a:solidFill>
                <a:srgbClr val="FF0000"/>
              </a:solidFill>
              <a:effectLst/>
              <a:uLnTx/>
              <a:uFillTx/>
              <a:latin typeface="Plus Jakarta Sans Medium" pitchFamily="2" charset="0"/>
              <a:cs typeface="Plus Jakarta Sans Medium" pitchFamily="2" charset="0"/>
            </a:endParaRPr>
          </a:p>
        </p:txBody>
      </p:sp>
      <p:sp>
        <p:nvSpPr>
          <p:cNvPr id="10" name="Title 9">
            <a:extLst>
              <a:ext uri="{FF2B5EF4-FFF2-40B4-BE49-F238E27FC236}">
                <a16:creationId xmlns:a16="http://schemas.microsoft.com/office/drawing/2014/main" id="{665AC755-F6E8-0215-B380-5F6E2EA46D26}"/>
              </a:ext>
            </a:extLst>
          </p:cNvPr>
          <p:cNvSpPr>
            <a:spLocks noGrp="1"/>
          </p:cNvSpPr>
          <p:nvPr>
            <p:ph type="title"/>
          </p:nvPr>
        </p:nvSpPr>
        <p:spPr>
          <a:xfrm>
            <a:off x="628652" y="365126"/>
            <a:ext cx="8442492" cy="1017398"/>
          </a:xfrm>
        </p:spPr>
        <p:txBody>
          <a:bodyPr>
            <a:noAutofit/>
          </a:bodyPr>
          <a:lstStyle/>
          <a:p>
            <a:r>
              <a:rPr lang="en-GB" sz="3600" dirty="0">
                <a:effectLst/>
                <a:latin typeface="+mn-lt"/>
                <a:ea typeface="Calibri" panose="020F0502020204030204" pitchFamily="34" charset="0"/>
                <a:cs typeface="Times New Roman" panose="02020603050405020304" pitchFamily="18" charset="0"/>
              </a:rPr>
              <a:t>Climate models help us plan sports events</a:t>
            </a:r>
            <a:endParaRPr lang="en-GB" b="1" dirty="0">
              <a:latin typeface="+mj-lt"/>
            </a:endParaRPr>
          </a:p>
        </p:txBody>
      </p:sp>
      <p:sp>
        <p:nvSpPr>
          <p:cNvPr id="3" name="TextBox 2">
            <a:extLst>
              <a:ext uri="{FF2B5EF4-FFF2-40B4-BE49-F238E27FC236}">
                <a16:creationId xmlns:a16="http://schemas.microsoft.com/office/drawing/2014/main" id="{11017798-E05A-675E-904D-496F8851E70E}"/>
              </a:ext>
            </a:extLst>
          </p:cNvPr>
          <p:cNvSpPr txBox="1"/>
          <p:nvPr/>
        </p:nvSpPr>
        <p:spPr>
          <a:xfrm>
            <a:off x="626622" y="1395043"/>
            <a:ext cx="3435033"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C3C3C"/>
                </a:solidFill>
                <a:effectLst/>
                <a:uLnTx/>
                <a:uFillTx/>
                <a:cs typeface="Plus Jakarta Sans ExtraBold" pitchFamily="2" charset="0"/>
              </a:rPr>
              <a:t>Subject knowledge</a:t>
            </a:r>
          </a:p>
        </p:txBody>
      </p:sp>
      <p:sp>
        <p:nvSpPr>
          <p:cNvPr id="5" name="TextBox 4">
            <a:extLst>
              <a:ext uri="{FF2B5EF4-FFF2-40B4-BE49-F238E27FC236}">
                <a16:creationId xmlns:a16="http://schemas.microsoft.com/office/drawing/2014/main" id="{54655FA9-427B-F18A-99D8-EB4EB5367595}"/>
              </a:ext>
            </a:extLst>
          </p:cNvPr>
          <p:cNvSpPr txBox="1"/>
          <p:nvPr/>
        </p:nvSpPr>
        <p:spPr>
          <a:xfrm>
            <a:off x="4642788" y="1408315"/>
            <a:ext cx="4013028"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solidFill>
                  <a:srgbClr val="3C3C3C"/>
                </a:solidFill>
                <a:cs typeface="Plus Jakarta Sans ExtraBold" pitchFamily="2" charset="0"/>
              </a:rPr>
              <a:t>Enquiry skills*</a:t>
            </a:r>
          </a:p>
        </p:txBody>
      </p:sp>
      <p:sp>
        <p:nvSpPr>
          <p:cNvPr id="6" name="Rectangle: Rounded Corners 5">
            <a:extLst>
              <a:ext uri="{FF2B5EF4-FFF2-40B4-BE49-F238E27FC236}">
                <a16:creationId xmlns:a16="http://schemas.microsoft.com/office/drawing/2014/main" id="{3D5BC8AD-66C5-D7AD-0C60-8B526903F136}"/>
              </a:ext>
            </a:extLst>
          </p:cNvPr>
          <p:cNvSpPr/>
          <p:nvPr/>
        </p:nvSpPr>
        <p:spPr>
          <a:xfrm>
            <a:off x="626622" y="1776894"/>
            <a:ext cx="3655317" cy="1555791"/>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dirty="0">
                <a:cs typeface="Plus Jakarta Sans Medium" pitchFamily="2" charset="0"/>
              </a:rPr>
              <a:t>Recognise the impact of exercise on our body</a:t>
            </a:r>
          </a:p>
          <a:p>
            <a:r>
              <a:rPr lang="en-GB" dirty="0">
                <a:cs typeface="Plus Jakarta Sans Medium" pitchFamily="2" charset="0"/>
              </a:rPr>
              <a:t>Know how climate scientists can help us prepare and adapt to extreme weather (heatwaves)</a:t>
            </a:r>
          </a:p>
        </p:txBody>
      </p:sp>
      <p:sp>
        <p:nvSpPr>
          <p:cNvPr id="2" name="Rectangle: Rounded Corners 1">
            <a:extLst>
              <a:ext uri="{FF2B5EF4-FFF2-40B4-BE49-F238E27FC236}">
                <a16:creationId xmlns:a16="http://schemas.microsoft.com/office/drawing/2014/main" id="{F0121186-1578-5053-910B-2500E791E200}"/>
              </a:ext>
            </a:extLst>
          </p:cNvPr>
          <p:cNvSpPr/>
          <p:nvPr/>
        </p:nvSpPr>
        <p:spPr>
          <a:xfrm>
            <a:off x="626622" y="4192646"/>
            <a:ext cx="8316416" cy="1270311"/>
          </a:xfrm>
          <a:prstGeom prst="roundRect">
            <a:avLst/>
          </a:prstGeom>
          <a:solidFill>
            <a:srgbClr val="84BD00"/>
          </a:solidFill>
          <a:ln>
            <a:solidFill>
              <a:srgbClr val="84BD0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r>
              <a:rPr lang="en-GB" sz="1600" dirty="0">
                <a:cs typeface="Plus Jakarta Sans Medium" pitchFamily="2" charset="0"/>
              </a:rPr>
              <a:t>A team of climate scientists in Europe wanted to find out how hot heatwaves in Paris could be in the future. They used climate models set to our current climate (where people are burning fossil fuels and there is global warming) and found the weather possibilities. They found out that heatwaves could be hotter in the future than they were in the past. Sports events might need to be adapted so that athletes can safely  compete without risking heat exhaustion.</a:t>
            </a:r>
            <a:endParaRPr kumimoji="0" lang="en-GB" sz="1600" b="0" i="0" u="none" strike="noStrike" kern="1200" cap="none" spc="0" normalizeH="0" baseline="0" noProof="0" dirty="0">
              <a:ln>
                <a:noFill/>
              </a:ln>
              <a:effectLst/>
              <a:uLnTx/>
              <a:uFillTx/>
              <a:cs typeface="Plus Jakarta Sans Medium" pitchFamily="2" charset="0"/>
            </a:endParaRPr>
          </a:p>
        </p:txBody>
      </p:sp>
      <p:sp>
        <p:nvSpPr>
          <p:cNvPr id="4" name="Rectangle: Rounded Corners 3">
            <a:extLst>
              <a:ext uri="{FF2B5EF4-FFF2-40B4-BE49-F238E27FC236}">
                <a16:creationId xmlns:a16="http://schemas.microsoft.com/office/drawing/2014/main" id="{89240770-77A8-09BE-FE16-549FFA4DD09F}"/>
              </a:ext>
            </a:extLst>
          </p:cNvPr>
          <p:cNvSpPr/>
          <p:nvPr/>
        </p:nvSpPr>
        <p:spPr>
          <a:xfrm>
            <a:off x="626622" y="6054124"/>
            <a:ext cx="8316416" cy="586715"/>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en-GB" sz="1600" dirty="0">
                <a:cs typeface="Plus Jakarta Sans Medium" pitchFamily="2" charset="0"/>
              </a:rPr>
              <a:t>Investigate how exercise effects their heart rate.</a:t>
            </a:r>
          </a:p>
        </p:txBody>
      </p:sp>
      <p:sp>
        <p:nvSpPr>
          <p:cNvPr id="9" name="TextBox 8">
            <a:extLst>
              <a:ext uri="{FF2B5EF4-FFF2-40B4-BE49-F238E27FC236}">
                <a16:creationId xmlns:a16="http://schemas.microsoft.com/office/drawing/2014/main" id="{85C39255-E07D-D52F-BC1B-C6DCF16F1B08}"/>
              </a:ext>
            </a:extLst>
          </p:cNvPr>
          <p:cNvSpPr txBox="1"/>
          <p:nvPr/>
        </p:nvSpPr>
        <p:spPr>
          <a:xfrm>
            <a:off x="623692" y="3775262"/>
            <a:ext cx="4954044" cy="369332"/>
          </a:xfrm>
          <a:prstGeom prst="rect">
            <a:avLst/>
          </a:prstGeom>
          <a:noFill/>
        </p:spPr>
        <p:txBody>
          <a:bodyPr wrap="square">
            <a:spAutoFit/>
          </a:bodyPr>
          <a:lstStyle/>
          <a:p>
            <a:pPr>
              <a:defRPr/>
            </a:pPr>
            <a:r>
              <a:rPr lang="en-GB" b="1" dirty="0">
                <a:solidFill>
                  <a:srgbClr val="3C3C3C"/>
                </a:solidFill>
                <a:cs typeface="Plus Jakarta Sans ExtraBold" pitchFamily="2" charset="0"/>
              </a:rPr>
              <a:t>Summary of science research</a:t>
            </a:r>
          </a:p>
        </p:txBody>
      </p:sp>
      <p:sp>
        <p:nvSpPr>
          <p:cNvPr id="14" name="TextBox 13">
            <a:extLst>
              <a:ext uri="{FF2B5EF4-FFF2-40B4-BE49-F238E27FC236}">
                <a16:creationId xmlns:a16="http://schemas.microsoft.com/office/drawing/2014/main" id="{214394A2-A711-3832-AC7C-2854798D18E8}"/>
              </a:ext>
            </a:extLst>
          </p:cNvPr>
          <p:cNvSpPr txBox="1"/>
          <p:nvPr/>
        </p:nvSpPr>
        <p:spPr>
          <a:xfrm>
            <a:off x="623692" y="5657834"/>
            <a:ext cx="8447452"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solidFill>
                  <a:srgbClr val="3C3C3C"/>
                </a:solidFill>
                <a:cs typeface="Plus Jakarta Sans ExtraBold" pitchFamily="2" charset="0"/>
              </a:rPr>
              <a:t>Related investigation for children</a:t>
            </a:r>
            <a:endParaRPr lang="en-GB" dirty="0">
              <a:solidFill>
                <a:srgbClr val="3C3C3C"/>
              </a:solidFill>
              <a:cs typeface="Plus Jakarta Sans ExtraBold" pitchFamily="2" charset="0"/>
            </a:endParaRPr>
          </a:p>
        </p:txBody>
      </p:sp>
      <p:pic>
        <p:nvPicPr>
          <p:cNvPr id="12" name="Picture 11" descr="A picture containing text, screenshot, font, line&#10;&#10;Description automatically generated">
            <a:extLst>
              <a:ext uri="{FF2B5EF4-FFF2-40B4-BE49-F238E27FC236}">
                <a16:creationId xmlns:a16="http://schemas.microsoft.com/office/drawing/2014/main" id="{5F61FEB0-7D52-B679-A003-3DDD15AF8F9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69070" y="1818943"/>
            <a:ext cx="4350906" cy="632268"/>
          </a:xfrm>
          <a:prstGeom prst="rect">
            <a:avLst/>
          </a:prstGeom>
        </p:spPr>
      </p:pic>
      <p:pic>
        <p:nvPicPr>
          <p:cNvPr id="11" name="Picture 10" descr="A white background with green text&#10;&#10;Description automatically generated">
            <a:extLst>
              <a:ext uri="{FF2B5EF4-FFF2-40B4-BE49-F238E27FC236}">
                <a16:creationId xmlns:a16="http://schemas.microsoft.com/office/drawing/2014/main" id="{5387CFD9-3ADC-6C90-1CB8-EE7E25AD04F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571996" y="2702090"/>
            <a:ext cx="4347980" cy="630595"/>
          </a:xfrm>
          <a:prstGeom prst="rect">
            <a:avLst/>
          </a:prstGeom>
        </p:spPr>
      </p:pic>
    </p:spTree>
    <p:extLst>
      <p:ext uri="{BB962C8B-B14F-4D97-AF65-F5344CB8AC3E}">
        <p14:creationId xmlns:p14="http://schemas.microsoft.com/office/powerpoint/2010/main" val="20981766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2D531B-60C7-FBE6-0493-13DC0358DE8C}"/>
              </a:ext>
            </a:extLst>
          </p:cNvPr>
          <p:cNvSpPr>
            <a:spLocks noGrp="1"/>
          </p:cNvSpPr>
          <p:nvPr>
            <p:ph type="title"/>
          </p:nvPr>
        </p:nvSpPr>
        <p:spPr/>
        <p:txBody>
          <a:bodyPr>
            <a:normAutofit/>
          </a:bodyPr>
          <a:lstStyle/>
          <a:p>
            <a:r>
              <a:rPr lang="en-GB" dirty="0">
                <a:latin typeface="+mn-lt"/>
              </a:rPr>
              <a:t>If you are planning a sports event, </a:t>
            </a:r>
            <a:br>
              <a:rPr lang="en-GB" dirty="0">
                <a:latin typeface="+mn-lt"/>
              </a:rPr>
            </a:br>
            <a:r>
              <a:rPr lang="en-GB" dirty="0">
                <a:latin typeface="+mn-lt"/>
              </a:rPr>
              <a:t>what impact could climate change have?</a:t>
            </a:r>
          </a:p>
        </p:txBody>
      </p:sp>
      <p:sp>
        <p:nvSpPr>
          <p:cNvPr id="5" name="TextBox 4">
            <a:extLst>
              <a:ext uri="{FF2B5EF4-FFF2-40B4-BE49-F238E27FC236}">
                <a16:creationId xmlns:a16="http://schemas.microsoft.com/office/drawing/2014/main" id="{FA64CEA6-0F78-5B25-3E2D-492E9B9DAC9B}"/>
              </a:ext>
            </a:extLst>
          </p:cNvPr>
          <p:cNvSpPr txBox="1"/>
          <p:nvPr/>
        </p:nvSpPr>
        <p:spPr>
          <a:xfrm>
            <a:off x="691314" y="2040666"/>
            <a:ext cx="4734309" cy="400110"/>
          </a:xfrm>
          <a:prstGeom prst="rect">
            <a:avLst/>
          </a:prstGeom>
          <a:noFill/>
        </p:spPr>
        <p:txBody>
          <a:bodyPr wrap="none" rtlCol="0">
            <a:spAutoFit/>
          </a:bodyPr>
          <a:lstStyle/>
          <a:p>
            <a:r>
              <a:rPr lang="en-GB" sz="2000" dirty="0"/>
              <a:t>You could use this table to share your ideas</a:t>
            </a:r>
            <a:r>
              <a:rPr lang="en-GB" dirty="0"/>
              <a:t>.</a:t>
            </a:r>
          </a:p>
        </p:txBody>
      </p:sp>
      <p:graphicFrame>
        <p:nvGraphicFramePr>
          <p:cNvPr id="4" name="Table 3">
            <a:extLst>
              <a:ext uri="{FF2B5EF4-FFF2-40B4-BE49-F238E27FC236}">
                <a16:creationId xmlns:a16="http://schemas.microsoft.com/office/drawing/2014/main" id="{65CCFB01-9FA5-B56C-E1D7-93F207AC1E3F}"/>
              </a:ext>
            </a:extLst>
          </p:cNvPr>
          <p:cNvGraphicFramePr>
            <a:graphicFrameLocks noGrp="1"/>
          </p:cNvGraphicFramePr>
          <p:nvPr>
            <p:extLst>
              <p:ext uri="{D42A27DB-BD31-4B8C-83A1-F6EECF244321}">
                <p14:modId xmlns:p14="http://schemas.microsoft.com/office/powerpoint/2010/main" val="629160106"/>
              </p:ext>
            </p:extLst>
          </p:nvPr>
        </p:nvGraphicFramePr>
        <p:xfrm>
          <a:off x="691314" y="2906413"/>
          <a:ext cx="7551936" cy="3316966"/>
        </p:xfrm>
        <a:graphic>
          <a:graphicData uri="http://schemas.openxmlformats.org/drawingml/2006/table">
            <a:tbl>
              <a:tblPr firstRow="1" firstCol="1" bandRow="1"/>
              <a:tblGrid>
                <a:gridCol w="1887984">
                  <a:extLst>
                    <a:ext uri="{9D8B030D-6E8A-4147-A177-3AD203B41FA5}">
                      <a16:colId xmlns:a16="http://schemas.microsoft.com/office/drawing/2014/main" val="723153093"/>
                    </a:ext>
                  </a:extLst>
                </a:gridCol>
                <a:gridCol w="1887984">
                  <a:extLst>
                    <a:ext uri="{9D8B030D-6E8A-4147-A177-3AD203B41FA5}">
                      <a16:colId xmlns:a16="http://schemas.microsoft.com/office/drawing/2014/main" val="716515533"/>
                    </a:ext>
                  </a:extLst>
                </a:gridCol>
                <a:gridCol w="1887984">
                  <a:extLst>
                    <a:ext uri="{9D8B030D-6E8A-4147-A177-3AD203B41FA5}">
                      <a16:colId xmlns:a16="http://schemas.microsoft.com/office/drawing/2014/main" val="1271344478"/>
                    </a:ext>
                  </a:extLst>
                </a:gridCol>
                <a:gridCol w="1887984">
                  <a:extLst>
                    <a:ext uri="{9D8B030D-6E8A-4147-A177-3AD203B41FA5}">
                      <a16:colId xmlns:a16="http://schemas.microsoft.com/office/drawing/2014/main" val="114838290"/>
                    </a:ext>
                  </a:extLst>
                </a:gridCol>
              </a:tblGrid>
              <a:tr h="1400228">
                <a:tc>
                  <a:txBody>
                    <a:bodyPr/>
                    <a:lstStyle/>
                    <a:p>
                      <a:pPr>
                        <a:lnSpc>
                          <a:spcPct val="107000"/>
                        </a:lnSpc>
                        <a:spcAft>
                          <a:spcPts val="800"/>
                        </a:spcAft>
                        <a:buNone/>
                      </a:pPr>
                      <a:r>
                        <a:rPr lang="en-GB" sz="2400" kern="100">
                          <a:effectLst/>
                          <a:latin typeface="Calibri" panose="020F0502020204030204" pitchFamily="34" charset="0"/>
                          <a:ea typeface="Aptos" panose="020B0004020202020204" pitchFamily="34" charset="0"/>
                          <a:cs typeface="Times New Roman" panose="02020603050405020304" pitchFamily="18" charset="0"/>
                        </a:rPr>
                        <a:t>Event name</a:t>
                      </a:r>
                      <a:endParaRPr lang="en-GB" sz="24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800"/>
                        </a:spcAft>
                        <a:buNone/>
                      </a:pPr>
                      <a:r>
                        <a:rPr lang="en-GB" sz="2400" kern="100">
                          <a:effectLst/>
                          <a:latin typeface="Calibri" panose="020F0502020204030204" pitchFamily="34" charset="0"/>
                          <a:ea typeface="Aptos" panose="020B0004020202020204" pitchFamily="34" charset="0"/>
                          <a:cs typeface="Times New Roman" panose="02020603050405020304" pitchFamily="18" charset="0"/>
                        </a:rPr>
                        <a:t>What could be the problem?</a:t>
                      </a:r>
                      <a:endParaRPr lang="en-GB" sz="24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800"/>
                        </a:spcAft>
                        <a:buNone/>
                      </a:pPr>
                      <a:r>
                        <a:rPr lang="en-GB" sz="2400" kern="100">
                          <a:effectLst/>
                          <a:latin typeface="Calibri" panose="020F0502020204030204" pitchFamily="34" charset="0"/>
                          <a:ea typeface="Aptos" panose="020B0004020202020204" pitchFamily="34" charset="0"/>
                          <a:cs typeface="Times New Roman" panose="02020603050405020304" pitchFamily="18" charset="0"/>
                        </a:rPr>
                        <a:t>What is your solution?</a:t>
                      </a:r>
                      <a:endParaRPr lang="en-GB" sz="24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800"/>
                        </a:spcAft>
                        <a:buNone/>
                      </a:pPr>
                      <a:r>
                        <a:rPr lang="en-GB" sz="2400" kern="100" dirty="0">
                          <a:effectLst/>
                          <a:latin typeface="Calibri" panose="020F0502020204030204" pitchFamily="34" charset="0"/>
                          <a:ea typeface="Aptos" panose="020B0004020202020204" pitchFamily="34" charset="0"/>
                          <a:cs typeface="Times New Roman" panose="02020603050405020304" pitchFamily="18" charset="0"/>
                        </a:rPr>
                        <a:t>How will this benefit the athletes?</a:t>
                      </a:r>
                      <a:endParaRPr lang="en-GB" sz="24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264198186"/>
                  </a:ext>
                </a:extLst>
              </a:tr>
              <a:tr h="1916738">
                <a:tc>
                  <a:txBody>
                    <a:bodyPr/>
                    <a:lstStyle/>
                    <a:p>
                      <a:pPr>
                        <a:lnSpc>
                          <a:spcPct val="107000"/>
                        </a:lnSpc>
                        <a:spcAft>
                          <a:spcPts val="800"/>
                        </a:spcAft>
                        <a:buNone/>
                      </a:pPr>
                      <a:r>
                        <a:rPr lang="en-GB" sz="1100" kern="100">
                          <a:effectLst/>
                          <a:latin typeface="Aptos" panose="020B0004020202020204" pitchFamily="34" charset="0"/>
                          <a:ea typeface="Aptos" panose="020B000402020202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800"/>
                        </a:spcAft>
                        <a:buNone/>
                      </a:pPr>
                      <a:r>
                        <a:rPr lang="en-GB" sz="1100" kern="100">
                          <a:effectLst/>
                          <a:latin typeface="Aptos" panose="020B0004020202020204" pitchFamily="34" charset="0"/>
                          <a:ea typeface="Aptos" panose="020B000402020202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800"/>
                        </a:spcAft>
                        <a:buNone/>
                      </a:pPr>
                      <a:r>
                        <a:rPr lang="en-GB" sz="1100" kern="100">
                          <a:effectLst/>
                          <a:latin typeface="Aptos" panose="020B0004020202020204" pitchFamily="34" charset="0"/>
                          <a:ea typeface="Aptos" panose="020B000402020202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800"/>
                        </a:spcAft>
                        <a:buNone/>
                      </a:pPr>
                      <a:r>
                        <a:rPr lang="en-GB" sz="1100" kern="100" dirty="0">
                          <a:effectLst/>
                          <a:latin typeface="Aptos" panose="020B0004020202020204" pitchFamily="34" charset="0"/>
                          <a:ea typeface="Aptos" panose="020B000402020202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861858202"/>
                  </a:ext>
                </a:extLst>
              </a:tr>
            </a:tbl>
          </a:graphicData>
        </a:graphic>
      </p:graphicFrame>
    </p:spTree>
    <p:extLst>
      <p:ext uri="{BB962C8B-B14F-4D97-AF65-F5344CB8AC3E}">
        <p14:creationId xmlns:p14="http://schemas.microsoft.com/office/powerpoint/2010/main" val="55666547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327C04C4-4005-F9D6-F421-35F3BC95F5E7}"/>
              </a:ext>
            </a:extLst>
          </p:cNvPr>
          <p:cNvSpPr>
            <a:spLocks noGrp="1"/>
          </p:cNvSpPr>
          <p:nvPr>
            <p:ph type="title"/>
          </p:nvPr>
        </p:nvSpPr>
        <p:spPr>
          <a:xfrm>
            <a:off x="628652" y="365126"/>
            <a:ext cx="7886700" cy="1325562"/>
          </a:xfrm>
        </p:spPr>
        <p:txBody>
          <a:bodyPr/>
          <a:lstStyle/>
          <a:p>
            <a:r>
              <a:rPr lang="en-US" dirty="0">
                <a:latin typeface="+mn-lt"/>
              </a:rPr>
              <a:t>Children’s ideas</a:t>
            </a:r>
          </a:p>
        </p:txBody>
      </p:sp>
      <p:pic>
        <p:nvPicPr>
          <p:cNvPr id="4" name="Picture 3">
            <a:extLst>
              <a:ext uri="{FF2B5EF4-FFF2-40B4-BE49-F238E27FC236}">
                <a16:creationId xmlns:a16="http://schemas.microsoft.com/office/drawing/2014/main" id="{290FCCBD-BE6E-0C86-BE2A-8E097090C0E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6200000">
            <a:off x="3437253" y="1098870"/>
            <a:ext cx="5811839" cy="4344351"/>
          </a:xfrm>
          <a:prstGeom prst="rect">
            <a:avLst/>
          </a:prstGeom>
          <a:noFill/>
        </p:spPr>
      </p:pic>
      <p:sp>
        <p:nvSpPr>
          <p:cNvPr id="11" name="Content Placeholder 3">
            <a:extLst>
              <a:ext uri="{FF2B5EF4-FFF2-40B4-BE49-F238E27FC236}">
                <a16:creationId xmlns:a16="http://schemas.microsoft.com/office/drawing/2014/main" id="{4DB0EAA7-1327-FA0A-7670-9B04F24EC2F5}"/>
              </a:ext>
            </a:extLst>
          </p:cNvPr>
          <p:cNvSpPr>
            <a:spLocks noGrp="1"/>
          </p:cNvSpPr>
          <p:nvPr>
            <p:ph idx="2"/>
          </p:nvPr>
        </p:nvSpPr>
        <p:spPr>
          <a:xfrm>
            <a:off x="628652" y="1794296"/>
            <a:ext cx="3886202" cy="4351339"/>
          </a:xfrm>
        </p:spPr>
        <p:txBody>
          <a:bodyPr/>
          <a:lstStyle/>
          <a:p>
            <a:r>
              <a:rPr lang="en-US" dirty="0"/>
              <a:t>Swimming</a:t>
            </a:r>
          </a:p>
          <a:p>
            <a:r>
              <a:rPr lang="en-US" dirty="0"/>
              <a:t>Football</a:t>
            </a:r>
          </a:p>
          <a:p>
            <a:r>
              <a:rPr lang="en-US" dirty="0"/>
              <a:t>Gymnastics</a:t>
            </a:r>
          </a:p>
        </p:txBody>
      </p:sp>
      <p:sp>
        <p:nvSpPr>
          <p:cNvPr id="5" name="TextBox 4">
            <a:extLst>
              <a:ext uri="{FF2B5EF4-FFF2-40B4-BE49-F238E27FC236}">
                <a16:creationId xmlns:a16="http://schemas.microsoft.com/office/drawing/2014/main" id="{AD51E410-BC82-C533-057C-8977E99B758F}"/>
              </a:ext>
            </a:extLst>
          </p:cNvPr>
          <p:cNvSpPr txBox="1"/>
          <p:nvPr/>
        </p:nvSpPr>
        <p:spPr>
          <a:xfrm>
            <a:off x="4170997" y="6280573"/>
            <a:ext cx="4454553" cy="369332"/>
          </a:xfrm>
          <a:prstGeom prst="rect">
            <a:avLst/>
          </a:prstGeom>
          <a:noFill/>
        </p:spPr>
        <p:txBody>
          <a:bodyPr wrap="none" rtlCol="0">
            <a:spAutoFit/>
          </a:bodyPr>
          <a:lstStyle/>
          <a:p>
            <a:r>
              <a:rPr lang="en-GB" dirty="0"/>
              <a:t>Children’s work from Holywell Primary School</a:t>
            </a:r>
          </a:p>
        </p:txBody>
      </p:sp>
    </p:spTree>
    <p:extLst>
      <p:ext uri="{BB962C8B-B14F-4D97-AF65-F5344CB8AC3E}">
        <p14:creationId xmlns:p14="http://schemas.microsoft.com/office/powerpoint/2010/main" val="384470954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a:xfrm>
            <a:off x="628652" y="365126"/>
            <a:ext cx="7886700" cy="748779"/>
          </a:xfrm>
        </p:spPr>
        <p:txBody>
          <a:bodyPr/>
          <a:lstStyle/>
          <a:p>
            <a:r>
              <a:rPr lang="en-GB" dirty="0">
                <a:latin typeface="+mn-lt"/>
              </a:rPr>
              <a:t>Cross-curricular links</a:t>
            </a:r>
          </a:p>
        </p:txBody>
      </p:sp>
      <p:sp>
        <p:nvSpPr>
          <p:cNvPr id="3" name="Rectangle: Rounded Corners 2">
            <a:extLst>
              <a:ext uri="{FF2B5EF4-FFF2-40B4-BE49-F238E27FC236}">
                <a16:creationId xmlns:a16="http://schemas.microsoft.com/office/drawing/2014/main" id="{0384F286-7FE3-BC87-B321-D335FB56E282}"/>
              </a:ext>
            </a:extLst>
          </p:cNvPr>
          <p:cNvSpPr/>
          <p:nvPr/>
        </p:nvSpPr>
        <p:spPr>
          <a:xfrm>
            <a:off x="619209" y="4701430"/>
            <a:ext cx="4086837" cy="1385471"/>
          </a:xfrm>
          <a:prstGeom prst="roundRect">
            <a:avLst/>
          </a:prstGeom>
          <a:solidFill>
            <a:srgbClr val="E1CD00"/>
          </a:solidFill>
          <a:ln>
            <a:solidFill>
              <a:srgbClr val="E1CD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600"/>
              </a:spcAft>
            </a:pPr>
            <a:r>
              <a:rPr lang="en-GB" b="1" dirty="0">
                <a:solidFill>
                  <a:schemeClr val="bg1"/>
                </a:solidFill>
              </a:rPr>
              <a:t>PE</a:t>
            </a:r>
            <a:endParaRPr lang="en-GB" dirty="0">
              <a:solidFill>
                <a:schemeClr val="bg1"/>
              </a:solidFill>
            </a:endParaRPr>
          </a:p>
          <a:p>
            <a:pPr algn="ctr"/>
            <a:r>
              <a:rPr lang="en-GB" dirty="0">
                <a:solidFill>
                  <a:schemeClr val="bg1"/>
                </a:solidFill>
              </a:rPr>
              <a:t>Can they explain what happens to their heat rate after PE activities?</a:t>
            </a:r>
          </a:p>
        </p:txBody>
      </p:sp>
      <p:sp>
        <p:nvSpPr>
          <p:cNvPr id="4" name="Rectangle: Rounded Corners 3">
            <a:extLst>
              <a:ext uri="{FF2B5EF4-FFF2-40B4-BE49-F238E27FC236}">
                <a16:creationId xmlns:a16="http://schemas.microsoft.com/office/drawing/2014/main" id="{CD0292E1-D0D0-60C6-1B8D-0C0C2DEDB82C}"/>
              </a:ext>
            </a:extLst>
          </p:cNvPr>
          <p:cNvSpPr/>
          <p:nvPr/>
        </p:nvSpPr>
        <p:spPr>
          <a:xfrm>
            <a:off x="5063352" y="1327550"/>
            <a:ext cx="3702283" cy="3889027"/>
          </a:xfrm>
          <a:prstGeom prst="roundRect">
            <a:avLst>
              <a:gd name="adj" fmla="val 5436"/>
            </a:avLst>
          </a:prstGeom>
          <a:solidFill>
            <a:srgbClr val="84BD0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dirty="0"/>
              <a:t>Geography</a:t>
            </a:r>
          </a:p>
          <a:p>
            <a:pPr algn="ctr"/>
            <a:endParaRPr lang="en-GB" dirty="0"/>
          </a:p>
          <a:p>
            <a:pPr algn="ctr"/>
            <a:r>
              <a:rPr lang="en-GB" dirty="0"/>
              <a:t>NASA’s Earth Observatory gives the climate information for a rage of biomes. Children can compare the monthly average temperatures or rainfall.</a:t>
            </a:r>
            <a:endParaRPr lang="en-GB" dirty="0">
              <a:cs typeface="Calibri"/>
            </a:endParaRPr>
          </a:p>
          <a:p>
            <a:pPr algn="ctr"/>
            <a:endParaRPr lang="en-GB" dirty="0"/>
          </a:p>
          <a:p>
            <a:pPr algn="ctr"/>
            <a:r>
              <a:rPr lang="en-GB" dirty="0">
                <a:hlinkClick r:id="rId3"/>
              </a:rPr>
              <a:t>https://earthobservatory.nasa.gov/biome/biorainforest.php#:~:text=Temperature,C%20(77%C2%B0F)</a:t>
            </a:r>
            <a:endParaRPr lang="en-GB" dirty="0">
              <a:cs typeface="Calibri"/>
              <a:hlinkClick r:id="rId3"/>
            </a:endParaRPr>
          </a:p>
        </p:txBody>
      </p:sp>
      <p:sp>
        <p:nvSpPr>
          <p:cNvPr id="5" name="Rectangle: Rounded Corners 4">
            <a:extLst>
              <a:ext uri="{FF2B5EF4-FFF2-40B4-BE49-F238E27FC236}">
                <a16:creationId xmlns:a16="http://schemas.microsoft.com/office/drawing/2014/main" id="{5942FA05-32CF-E12F-7D17-91C90D03B0B7}"/>
              </a:ext>
            </a:extLst>
          </p:cNvPr>
          <p:cNvSpPr/>
          <p:nvPr/>
        </p:nvSpPr>
        <p:spPr>
          <a:xfrm>
            <a:off x="619209" y="1327550"/>
            <a:ext cx="4086837" cy="3120882"/>
          </a:xfrm>
          <a:prstGeom prst="roundRect">
            <a:avLst>
              <a:gd name="adj" fmla="val 5546"/>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600"/>
              </a:spcAft>
            </a:pPr>
            <a:r>
              <a:rPr lang="en-GB" b="1" dirty="0"/>
              <a:t>Writing</a:t>
            </a:r>
            <a:endParaRPr lang="en-GB" dirty="0"/>
          </a:p>
          <a:p>
            <a:pPr>
              <a:spcAft>
                <a:spcPts val="600"/>
              </a:spcAft>
            </a:pPr>
            <a:r>
              <a:rPr lang="en-GB" dirty="0"/>
              <a:t>Children could write a persuasive information poster explaining how to stay cool during summer sports events.</a:t>
            </a:r>
          </a:p>
          <a:p>
            <a:pPr>
              <a:spcAft>
                <a:spcPts val="600"/>
              </a:spcAft>
            </a:pPr>
            <a:endParaRPr lang="en-GB" dirty="0"/>
          </a:p>
          <a:p>
            <a:pPr>
              <a:spcAft>
                <a:spcPts val="600"/>
              </a:spcAft>
            </a:pPr>
            <a:r>
              <a:rPr lang="en-GB" dirty="0"/>
              <a:t>They could write a letter to the headteacher explaining why it could be better to change the date or time of Sports Day.</a:t>
            </a:r>
          </a:p>
        </p:txBody>
      </p:sp>
    </p:spTree>
    <p:extLst>
      <p:ext uri="{BB962C8B-B14F-4D97-AF65-F5344CB8AC3E}">
        <p14:creationId xmlns:p14="http://schemas.microsoft.com/office/powerpoint/2010/main" val="106393512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DDA5A8F-916F-4B0A-89B9-F55C61E55418}"/>
              </a:ext>
            </a:extLst>
          </p:cNvPr>
          <p:cNvSpPr/>
          <p:nvPr/>
        </p:nvSpPr>
        <p:spPr>
          <a:xfrm>
            <a:off x="703770" y="1582340"/>
            <a:ext cx="8084932" cy="3693319"/>
          </a:xfrm>
          <a:prstGeom prst="rect">
            <a:avLst/>
          </a:prstGeom>
        </p:spPr>
        <p:txBody>
          <a:bodyPr wrap="square" lIns="91440" tIns="45720" rIns="91440" bIns="45720" anchor="t">
            <a:spAutoFit/>
          </a:bodyPr>
          <a:lstStyle/>
          <a:p>
            <a:r>
              <a:rPr lang="en-US" dirty="0">
                <a:solidFill>
                  <a:srgbClr val="3C3C3C"/>
                </a:solidFill>
                <a:cs typeface="Plus Jakarta Sans Medium" pitchFamily="2" charset="0"/>
              </a:rPr>
              <a:t>This </a:t>
            </a:r>
            <a:r>
              <a:rPr lang="en-US" b="1" dirty="0">
                <a:solidFill>
                  <a:srgbClr val="3C3C3C"/>
                </a:solidFill>
                <a:cs typeface="Plus Jakarta Sans ExtraBold" pitchFamily="2" charset="0"/>
              </a:rPr>
              <a:t>PowerPoint</a:t>
            </a:r>
            <a:r>
              <a:rPr lang="en-US" dirty="0">
                <a:solidFill>
                  <a:srgbClr val="3C3C3C"/>
                </a:solidFill>
                <a:cs typeface="Plus Jakarta Sans Medium" pitchFamily="2" charset="0"/>
              </a:rPr>
              <a:t> is intended to be a guide for teachers for their reference although they may wish to show certain slides in the classroom. </a:t>
            </a:r>
          </a:p>
          <a:p>
            <a:endParaRPr lang="en-US" dirty="0">
              <a:solidFill>
                <a:srgbClr val="3C3C3C"/>
              </a:solidFill>
              <a:cs typeface="Plus Jakarta Sans Medium" pitchFamily="2" charset="0"/>
            </a:endParaRPr>
          </a:p>
          <a:p>
            <a:pPr>
              <a:spcAft>
                <a:spcPts val="0"/>
              </a:spcAft>
            </a:pPr>
            <a:r>
              <a:rPr lang="en-GB" b="1" dirty="0">
                <a:solidFill>
                  <a:srgbClr val="3C3C3C"/>
                </a:solidFill>
                <a:ea typeface="Calibri" panose="020F0502020204030204" pitchFamily="34" charset="0"/>
                <a:cs typeface="Plus Jakarta Sans ExtraBold" pitchFamily="2" charset="0"/>
              </a:rPr>
              <a:t>Copyright</a:t>
            </a:r>
          </a:p>
          <a:p>
            <a:r>
              <a:rPr lang="en-GB" dirty="0">
                <a:solidFill>
                  <a:srgbClr val="3C3C3C"/>
                </a:solidFill>
                <a:ea typeface="Calibri" panose="020F0502020204030204" pitchFamily="34" charset="0"/>
                <a:cs typeface="Plus Jakarta Sans Medium" pitchFamily="2" charset="0"/>
              </a:rPr>
              <a:t>The materials included in these resources are </a:t>
            </a:r>
            <a:r>
              <a:rPr lang="en-GB" b="1" dirty="0">
                <a:solidFill>
                  <a:srgbClr val="3C3C3C"/>
                </a:solidFill>
                <a:ea typeface="Calibri" panose="020F0502020204030204" pitchFamily="34" charset="0"/>
                <a:cs typeface="Plus Jakarta Sans ExtraBold" pitchFamily="2" charset="0"/>
              </a:rPr>
              <a:t>©Primary Science Teaching Trust 2025</a:t>
            </a:r>
            <a:r>
              <a:rPr lang="en-GB" dirty="0">
                <a:solidFill>
                  <a:srgbClr val="3C3C3C"/>
                </a:solidFill>
                <a:ea typeface="Calibri" panose="020F0502020204030204" pitchFamily="34" charset="0"/>
                <a:cs typeface="Plus Jakarta Sans Medium" pitchFamily="2" charset="0"/>
              </a:rPr>
              <a:t> but may be freely reproduced by teachers in schools for educational purposes, subject to the source being credited. Materials may not be used for promotional or commercial purposes without the express permission of PSTT. On no account may copies be offered for sale.</a:t>
            </a:r>
            <a:br>
              <a:rPr lang="en-GB" dirty="0">
                <a:solidFill>
                  <a:srgbClr val="3C3C3C"/>
                </a:solidFill>
                <a:ea typeface="Calibri" panose="020F0502020204030204" pitchFamily="34" charset="0"/>
                <a:cs typeface="Plus Jakarta Sans Medium" pitchFamily="2" charset="0"/>
              </a:rPr>
            </a:br>
            <a:br>
              <a:rPr lang="en-GB" dirty="0">
                <a:solidFill>
                  <a:srgbClr val="3C3C3C"/>
                </a:solidFill>
                <a:ea typeface="Calibri" panose="020F0502020204030204" pitchFamily="34" charset="0"/>
                <a:cs typeface="Plus Jakarta Sans Medium" pitchFamily="2" charset="0"/>
              </a:rPr>
            </a:br>
            <a:r>
              <a:rPr lang="en-US" b="1" dirty="0">
                <a:solidFill>
                  <a:srgbClr val="3C3C3C"/>
                </a:solidFill>
                <a:cs typeface="Plus Jakarta Sans ExtraBold" pitchFamily="2" charset="0"/>
              </a:rPr>
              <a:t>Feedback</a:t>
            </a:r>
          </a:p>
          <a:p>
            <a:r>
              <a:rPr lang="en-US" dirty="0">
                <a:solidFill>
                  <a:srgbClr val="3C3C3C"/>
                </a:solidFill>
                <a:cs typeface="Plus Jakarta Sans Medium" pitchFamily="2" charset="0"/>
              </a:rPr>
              <a:t>We would welcome any feedback on these materials.</a:t>
            </a:r>
          </a:p>
          <a:p>
            <a:r>
              <a:rPr lang="en-US" dirty="0">
                <a:solidFill>
                  <a:srgbClr val="3C3C3C"/>
                </a:solidFill>
                <a:cs typeface="Plus Jakarta Sans Medium" pitchFamily="2" charset="0"/>
              </a:rPr>
              <a:t>Please email </a:t>
            </a:r>
            <a:r>
              <a:rPr lang="en-US" dirty="0">
                <a:solidFill>
                  <a:srgbClr val="3C3C3C"/>
                </a:solidFill>
                <a:cs typeface="Plus Jakarta Sans Medium" pitchFamily="2" charset="0"/>
                <a:hlinkClick r:id="rId3">
                  <a:extLst>
                    <a:ext uri="{A12FA001-AC4F-418D-AE19-62706E023703}">
                      <ahyp:hlinkClr xmlns:ahyp="http://schemas.microsoft.com/office/drawing/2018/hyperlinkcolor" val="tx"/>
                    </a:ext>
                  </a:extLst>
                </a:hlinkClick>
              </a:rPr>
              <a:t>info@pstt.org.uk</a:t>
            </a:r>
            <a:r>
              <a:rPr lang="en-US" dirty="0">
                <a:solidFill>
                  <a:srgbClr val="3C3C3C"/>
                </a:solidFill>
                <a:cs typeface="Plus Jakarta Sans Medium" pitchFamily="2" charset="0"/>
              </a:rPr>
              <a:t> or complete this short </a:t>
            </a:r>
            <a:r>
              <a:rPr lang="en-US" dirty="0">
                <a:solidFill>
                  <a:srgbClr val="3C3C3C"/>
                </a:solidFill>
                <a:cs typeface="Plus Jakarta Sans Medium" pitchFamily="2" charset="0"/>
                <a:hlinkClick r:id="rId4">
                  <a:extLst>
                    <a:ext uri="{A12FA001-AC4F-418D-AE19-62706E023703}">
                      <ahyp:hlinkClr xmlns:ahyp="http://schemas.microsoft.com/office/drawing/2018/hyperlinkcolor" val="tx"/>
                    </a:ext>
                  </a:extLst>
                </a:hlinkClick>
              </a:rPr>
              <a:t>survey</a:t>
            </a:r>
            <a:r>
              <a:rPr lang="en-US" dirty="0">
                <a:solidFill>
                  <a:srgbClr val="3C3C3C"/>
                </a:solidFill>
                <a:cs typeface="Plus Jakarta Sans Medium" pitchFamily="2" charset="0"/>
              </a:rPr>
              <a:t>.</a:t>
            </a:r>
            <a:endParaRPr lang="en-GB" dirty="0">
              <a:solidFill>
                <a:srgbClr val="3C3C3C"/>
              </a:solidFill>
              <a:ea typeface="Calibri" panose="020F0502020204030204" pitchFamily="34" charset="0"/>
              <a:cs typeface="Plus Jakarta Sans Medium" pitchFamily="2" charset="0"/>
            </a:endParaRPr>
          </a:p>
        </p:txBody>
      </p:sp>
    </p:spTree>
    <p:extLst>
      <p:ext uri="{BB962C8B-B14F-4D97-AF65-F5344CB8AC3E}">
        <p14:creationId xmlns:p14="http://schemas.microsoft.com/office/powerpoint/2010/main" val="12457685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736DE6C-B2CD-8634-D9DE-8780037C5154}"/>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669381" y="911173"/>
            <a:ext cx="5639804" cy="5089578"/>
          </a:xfrm>
          <a:prstGeom prst="rect">
            <a:avLst/>
          </a:prstGeom>
        </p:spPr>
      </p:pic>
    </p:spTree>
    <p:extLst>
      <p:ext uri="{BB962C8B-B14F-4D97-AF65-F5344CB8AC3E}">
        <p14:creationId xmlns:p14="http://schemas.microsoft.com/office/powerpoint/2010/main" val="1521902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8E52696-06C1-FF17-58E6-48CA4530B2CE}"/>
              </a:ext>
            </a:extLst>
          </p:cNvPr>
          <p:cNvSpPr>
            <a:spLocks noGrp="1"/>
          </p:cNvSpPr>
          <p:nvPr>
            <p:ph type="title"/>
          </p:nvPr>
        </p:nvSpPr>
        <p:spPr>
          <a:xfrm>
            <a:off x="628652" y="360000"/>
            <a:ext cx="7886700" cy="968034"/>
          </a:xfrm>
        </p:spPr>
        <p:txBody>
          <a:bodyPr/>
          <a:lstStyle/>
          <a:p>
            <a:r>
              <a:rPr lang="en-GB" dirty="0">
                <a:latin typeface="+mn-lt"/>
              </a:rPr>
              <a:t>Key </a:t>
            </a:r>
            <a:r>
              <a:rPr lang="en-GB" dirty="0">
                <a:latin typeface="+mn-lt"/>
                <a:cs typeface="Times New Roman" panose="02020603050405020304" pitchFamily="18" charset="0"/>
              </a:rPr>
              <a:t>vocabulary</a:t>
            </a:r>
          </a:p>
        </p:txBody>
      </p:sp>
      <p:sp>
        <p:nvSpPr>
          <p:cNvPr id="9" name="Content Placeholder 8">
            <a:extLst>
              <a:ext uri="{FF2B5EF4-FFF2-40B4-BE49-F238E27FC236}">
                <a16:creationId xmlns:a16="http://schemas.microsoft.com/office/drawing/2014/main" id="{13F85747-E755-879A-1BA2-9BEE7D518111}"/>
              </a:ext>
            </a:extLst>
          </p:cNvPr>
          <p:cNvSpPr>
            <a:spLocks noGrp="1"/>
          </p:cNvSpPr>
          <p:nvPr>
            <p:ph idx="1"/>
          </p:nvPr>
        </p:nvSpPr>
        <p:spPr>
          <a:xfrm>
            <a:off x="628648" y="1328034"/>
            <a:ext cx="8152097" cy="4930057"/>
          </a:xfrm>
        </p:spPr>
        <p:txBody>
          <a:bodyPr>
            <a:noAutofit/>
          </a:bodyPr>
          <a:lstStyle/>
          <a:p>
            <a:pPr marL="0" indent="0">
              <a:lnSpc>
                <a:spcPct val="100000"/>
              </a:lnSpc>
              <a:spcBef>
                <a:spcPts val="0"/>
              </a:spcBef>
              <a:spcAft>
                <a:spcPts val="1200"/>
              </a:spcAft>
              <a:buNone/>
            </a:pPr>
            <a:r>
              <a:rPr lang="en-GB" sz="2000" b="1" dirty="0">
                <a:solidFill>
                  <a:srgbClr val="3C3C3C"/>
                </a:solidFill>
                <a:latin typeface="Calibri" panose="020F0502020204030204" pitchFamily="34" charset="0"/>
                <a:ea typeface="Calibri" panose="020F0502020204030204" pitchFamily="34" charset="0"/>
                <a:cs typeface="Times New Roman" panose="02020603050405020304" pitchFamily="18" charset="0"/>
              </a:rPr>
              <a:t>a</a:t>
            </a:r>
            <a:r>
              <a:rPr lang="en-GB" sz="2000" b="1" dirty="0">
                <a:solidFill>
                  <a:srgbClr val="3C3C3C"/>
                </a:solidFill>
                <a:effectLst/>
                <a:latin typeface="Calibri" panose="020F0502020204030204" pitchFamily="34" charset="0"/>
                <a:ea typeface="Calibri" panose="020F0502020204030204" pitchFamily="34" charset="0"/>
                <a:cs typeface="Times New Roman" panose="02020603050405020304" pitchFamily="18" charset="0"/>
              </a:rPr>
              <a:t>tmosphere</a:t>
            </a:r>
            <a:r>
              <a:rPr lang="en-GB" sz="2000" b="1" dirty="0">
                <a:solidFill>
                  <a:srgbClr val="3C3C3C"/>
                </a:solidFill>
                <a:latin typeface="Calibri" panose="020F0502020204030204" pitchFamily="34" charset="0"/>
                <a:ea typeface="Calibri" panose="020F0502020204030204" pitchFamily="34" charset="0"/>
                <a:cs typeface="Calibri" panose="020F0502020204030204" pitchFamily="34" charset="0"/>
              </a:rPr>
              <a:t> </a:t>
            </a:r>
            <a:r>
              <a:rPr lang="en-GB" sz="2000" dirty="0">
                <a:solidFill>
                  <a:srgbClr val="3C3C3C"/>
                </a:solidFill>
                <a:latin typeface="Calibri" panose="020F0502020204030204" pitchFamily="34" charset="0"/>
                <a:ea typeface="Calibri" panose="020F0502020204030204" pitchFamily="34" charset="0"/>
                <a:cs typeface="Calibri" panose="020F0502020204030204" pitchFamily="34" charset="0"/>
              </a:rPr>
              <a:t>–</a:t>
            </a:r>
            <a:r>
              <a:rPr lang="en-GB" sz="2000" dirty="0">
                <a:solidFill>
                  <a:srgbClr val="3C3C3C"/>
                </a:solidFill>
                <a:effectLst/>
                <a:latin typeface="Calibri" panose="020F0502020204030204" pitchFamily="34" charset="0"/>
                <a:ea typeface="Calibri" panose="020F0502020204030204" pitchFamily="34" charset="0"/>
                <a:cs typeface="Times New Roman" panose="02020603050405020304" pitchFamily="18" charset="0"/>
              </a:rPr>
              <a:t> layers of gases surrounding the Earth or another planet</a:t>
            </a:r>
          </a:p>
          <a:p>
            <a:pPr marL="0" indent="0">
              <a:lnSpc>
                <a:spcPct val="100000"/>
              </a:lnSpc>
              <a:spcBef>
                <a:spcPts val="0"/>
              </a:spcBef>
              <a:spcAft>
                <a:spcPts val="1200"/>
              </a:spcAft>
              <a:buNone/>
            </a:pPr>
            <a:r>
              <a:rPr lang="en-GB" sz="2000" b="1" dirty="0">
                <a:solidFill>
                  <a:srgbClr val="3C3C3C"/>
                </a:solidFill>
                <a:latin typeface="Calibri" panose="020F0502020204030204" pitchFamily="34" charset="0"/>
                <a:ea typeface="Calibri" panose="020F0502020204030204" pitchFamily="34" charset="0"/>
                <a:cs typeface="Calibri" panose="020F0502020204030204" pitchFamily="34" charset="0"/>
              </a:rPr>
              <a:t>carbon dioxide </a:t>
            </a:r>
            <a:r>
              <a:rPr lang="en-GB" sz="2000" dirty="0">
                <a:solidFill>
                  <a:srgbClr val="3C3C3C"/>
                </a:solidFill>
                <a:latin typeface="Calibri" panose="020F0502020204030204" pitchFamily="34" charset="0"/>
                <a:ea typeface="Calibri" panose="020F0502020204030204" pitchFamily="34" charset="0"/>
                <a:cs typeface="Calibri" panose="020F0502020204030204" pitchFamily="34" charset="0"/>
              </a:rPr>
              <a:t>– a colourless gas with no smell, that is naturally present in air. It is made from carbon and oxygen</a:t>
            </a:r>
          </a:p>
          <a:p>
            <a:pPr marL="0" indent="0">
              <a:lnSpc>
                <a:spcPct val="100000"/>
              </a:lnSpc>
              <a:spcBef>
                <a:spcPts val="0"/>
              </a:spcBef>
              <a:spcAft>
                <a:spcPts val="1200"/>
              </a:spcAft>
              <a:buNone/>
            </a:pPr>
            <a:r>
              <a:rPr lang="en-GB" sz="2000" b="1" dirty="0">
                <a:solidFill>
                  <a:srgbClr val="3C3C3C"/>
                </a:solidFill>
                <a:latin typeface="Calibri" panose="020F0502020204030204" pitchFamily="34" charset="0"/>
                <a:ea typeface="Calibri" panose="020F0502020204030204" pitchFamily="34" charset="0"/>
                <a:cs typeface="Calibri" panose="020F0502020204030204" pitchFamily="34" charset="0"/>
              </a:rPr>
              <a:t>c</a:t>
            </a:r>
            <a:r>
              <a:rPr lang="en-GB" sz="2000" b="1" dirty="0">
                <a:solidFill>
                  <a:srgbClr val="3C3C3C"/>
                </a:solidFill>
                <a:effectLst/>
                <a:latin typeface="Calibri" panose="020F0502020204030204" pitchFamily="34" charset="0"/>
                <a:ea typeface="Calibri" panose="020F0502020204030204" pitchFamily="34" charset="0"/>
                <a:cs typeface="Calibri" panose="020F0502020204030204" pitchFamily="34" charset="0"/>
              </a:rPr>
              <a:t>limate </a:t>
            </a:r>
            <a:r>
              <a:rPr lang="en-GB" sz="2000" b="1" dirty="0">
                <a:solidFill>
                  <a:srgbClr val="3C3C3C"/>
                </a:solidFill>
                <a:latin typeface="Calibri" panose="020F0502020204030204" pitchFamily="34" charset="0"/>
                <a:ea typeface="Calibri" panose="020F0502020204030204" pitchFamily="34" charset="0"/>
                <a:cs typeface="Calibri" panose="020F0502020204030204" pitchFamily="34" charset="0"/>
              </a:rPr>
              <a:t>models</a:t>
            </a:r>
            <a:r>
              <a:rPr lang="en-GB" sz="2000" b="1" dirty="0">
                <a:solidFill>
                  <a:srgbClr val="3C3C3C"/>
                </a:solidFill>
                <a:effectLst/>
                <a:latin typeface="Calibri" panose="020F0502020204030204" pitchFamily="34" charset="0"/>
                <a:ea typeface="Calibri" panose="020F0502020204030204" pitchFamily="34" charset="0"/>
                <a:cs typeface="Calibri" panose="020F0502020204030204" pitchFamily="34" charset="0"/>
              </a:rPr>
              <a:t> </a:t>
            </a:r>
            <a:r>
              <a:rPr lang="en-GB" sz="2000" dirty="0">
                <a:solidFill>
                  <a:srgbClr val="3C3C3C"/>
                </a:solidFill>
                <a:effectLst/>
                <a:latin typeface="Calibri" panose="020F0502020204030204" pitchFamily="34" charset="0"/>
                <a:ea typeface="Calibri" panose="020F0502020204030204" pitchFamily="34" charset="0"/>
                <a:cs typeface="Times New Roman" panose="02020603050405020304" pitchFamily="18" charset="0"/>
              </a:rPr>
              <a:t>– a computer simulation of the Earth’s climate system, including the atmosphere, ocean, land and ice</a:t>
            </a:r>
          </a:p>
          <a:p>
            <a:pPr marL="0" indent="0">
              <a:lnSpc>
                <a:spcPct val="100000"/>
              </a:lnSpc>
              <a:spcBef>
                <a:spcPts val="0"/>
              </a:spcBef>
              <a:spcAft>
                <a:spcPts val="1200"/>
              </a:spcAft>
              <a:buNone/>
            </a:pPr>
            <a:r>
              <a:rPr lang="en-GB" sz="2000" b="1" dirty="0">
                <a:solidFill>
                  <a:srgbClr val="3C3C3C"/>
                </a:solidFill>
                <a:latin typeface="Calibri" panose="020F0502020204030204" pitchFamily="34" charset="0"/>
                <a:ea typeface="Calibri" panose="020F0502020204030204" pitchFamily="34" charset="0"/>
                <a:cs typeface="Times New Roman" panose="02020603050405020304" pitchFamily="18" charset="0"/>
              </a:rPr>
              <a:t>evaporates</a:t>
            </a:r>
            <a:r>
              <a:rPr lang="en-GB" sz="2000" b="1" dirty="0">
                <a:solidFill>
                  <a:srgbClr val="3C3C3C"/>
                </a:solidFill>
                <a:latin typeface="Calibri" panose="020F0502020204030204" pitchFamily="34" charset="0"/>
                <a:ea typeface="Calibri" panose="020F0502020204030204" pitchFamily="34" charset="0"/>
                <a:cs typeface="Calibri" panose="020F0502020204030204" pitchFamily="34" charset="0"/>
              </a:rPr>
              <a:t> </a:t>
            </a:r>
            <a:r>
              <a:rPr lang="en-GB" sz="2000" dirty="0">
                <a:solidFill>
                  <a:srgbClr val="3C3C3C"/>
                </a:solidFill>
                <a:latin typeface="Calibri" panose="020F0502020204030204" pitchFamily="34" charset="0"/>
                <a:ea typeface="Calibri" panose="020F0502020204030204" pitchFamily="34" charset="0"/>
                <a:cs typeface="Calibri" panose="020F0502020204030204" pitchFamily="34" charset="0"/>
              </a:rPr>
              <a:t>– the process by which a liquid turns into a gas (vapour) </a:t>
            </a:r>
            <a:endParaRPr lang="en-GB" sz="2000" dirty="0">
              <a:solidFill>
                <a:srgbClr val="3C3C3C"/>
              </a:solidFill>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00000"/>
              </a:lnSpc>
              <a:spcBef>
                <a:spcPts val="0"/>
              </a:spcBef>
              <a:spcAft>
                <a:spcPts val="1200"/>
              </a:spcAft>
              <a:buNone/>
            </a:pPr>
            <a:r>
              <a:rPr lang="en-GB" sz="2000" b="1" dirty="0">
                <a:solidFill>
                  <a:srgbClr val="3C3C3C"/>
                </a:solidFill>
                <a:latin typeface="Calibri" panose="020F0502020204030204" pitchFamily="34" charset="0"/>
                <a:ea typeface="Calibri" panose="020F0502020204030204" pitchFamily="34" charset="0"/>
                <a:cs typeface="Calibri" panose="020F0502020204030204" pitchFamily="34" charset="0"/>
              </a:rPr>
              <a:t>g</a:t>
            </a:r>
            <a:r>
              <a:rPr lang="en-GB" sz="2000" b="1" dirty="0">
                <a:solidFill>
                  <a:srgbClr val="3C3C3C"/>
                </a:solidFill>
                <a:effectLst/>
                <a:latin typeface="Calibri" panose="020F0502020204030204" pitchFamily="34" charset="0"/>
                <a:ea typeface="Calibri" panose="020F0502020204030204" pitchFamily="34" charset="0"/>
                <a:cs typeface="Calibri" panose="020F0502020204030204" pitchFamily="34" charset="0"/>
              </a:rPr>
              <a:t>lobal warming </a:t>
            </a:r>
            <a:r>
              <a:rPr lang="en-GB" sz="2000" dirty="0">
                <a:solidFill>
                  <a:srgbClr val="3C3C3C"/>
                </a:solidFill>
                <a:effectLst/>
                <a:latin typeface="Calibri" panose="020F0502020204030204" pitchFamily="34" charset="0"/>
                <a:ea typeface="Calibri" panose="020F0502020204030204" pitchFamily="34" charset="0"/>
                <a:cs typeface="Calibri" panose="020F0502020204030204" pitchFamily="34" charset="0"/>
              </a:rPr>
              <a:t>– the long-term increase in the Earth’s overall surface temperature</a:t>
            </a:r>
          </a:p>
          <a:p>
            <a:pPr marL="0" indent="0">
              <a:lnSpc>
                <a:spcPct val="100000"/>
              </a:lnSpc>
              <a:spcBef>
                <a:spcPts val="0"/>
              </a:spcBef>
              <a:spcAft>
                <a:spcPts val="1200"/>
              </a:spcAft>
              <a:buNone/>
            </a:pPr>
            <a:r>
              <a:rPr lang="en-GB" sz="2000" b="1" dirty="0">
                <a:solidFill>
                  <a:srgbClr val="3C3C3C"/>
                </a:solidFill>
                <a:latin typeface="Calibri" panose="020F0502020204030204" pitchFamily="34" charset="0"/>
                <a:ea typeface="Calibri" panose="020F0502020204030204" pitchFamily="34" charset="0"/>
                <a:cs typeface="Calibri" panose="020F0502020204030204" pitchFamily="34" charset="0"/>
              </a:rPr>
              <a:t>fossil fuels </a:t>
            </a:r>
            <a:r>
              <a:rPr lang="en-GB" sz="2000" dirty="0">
                <a:solidFill>
                  <a:srgbClr val="3C3C3C"/>
                </a:solidFill>
                <a:latin typeface="Calibri" panose="020F0502020204030204" pitchFamily="34" charset="0"/>
                <a:ea typeface="Calibri" panose="020F0502020204030204" pitchFamily="34" charset="0"/>
                <a:cs typeface="Calibri" panose="020F0502020204030204" pitchFamily="34" charset="0"/>
              </a:rPr>
              <a:t>– such as coal, oil and natural gas are made from the remains of ancient plants and animals and are found in the Earth’s crust</a:t>
            </a:r>
            <a:endParaRPr lang="en-GB" sz="2000" dirty="0">
              <a:solidFill>
                <a:srgbClr val="3C3C3C"/>
              </a:solidFill>
              <a:effectLst/>
              <a:latin typeface="Calibri" panose="020F0502020204030204" pitchFamily="34" charset="0"/>
              <a:ea typeface="Calibri" panose="020F0502020204030204" pitchFamily="34" charset="0"/>
              <a:cs typeface="Calibri" panose="020F0502020204030204" pitchFamily="34" charset="0"/>
            </a:endParaRPr>
          </a:p>
          <a:p>
            <a:pPr marL="0" indent="0">
              <a:lnSpc>
                <a:spcPct val="100000"/>
              </a:lnSpc>
              <a:spcBef>
                <a:spcPts val="0"/>
              </a:spcBef>
              <a:spcAft>
                <a:spcPts val="1200"/>
              </a:spcAft>
              <a:buNone/>
            </a:pPr>
            <a:r>
              <a:rPr lang="en-GB" sz="2000" b="1" dirty="0">
                <a:solidFill>
                  <a:srgbClr val="3C3C3C"/>
                </a:solidFill>
                <a:latin typeface="Calibri" panose="020F0502020204030204" pitchFamily="34" charset="0"/>
                <a:ea typeface="Calibri" panose="020F0502020204030204" pitchFamily="34" charset="0"/>
                <a:cs typeface="Calibri" panose="020F0502020204030204" pitchFamily="34" charset="0"/>
              </a:rPr>
              <a:t>h</a:t>
            </a:r>
            <a:r>
              <a:rPr lang="en-GB" sz="2000" b="1" dirty="0">
                <a:solidFill>
                  <a:srgbClr val="3C3C3C"/>
                </a:solidFill>
                <a:effectLst/>
                <a:latin typeface="Calibri" panose="020F0502020204030204" pitchFamily="34" charset="0"/>
                <a:ea typeface="Calibri" panose="020F0502020204030204" pitchFamily="34" charset="0"/>
                <a:cs typeface="Calibri" panose="020F0502020204030204" pitchFamily="34" charset="0"/>
              </a:rPr>
              <a:t>eatwave</a:t>
            </a:r>
            <a:r>
              <a:rPr lang="en-GB" sz="2000" dirty="0">
                <a:solidFill>
                  <a:srgbClr val="3C3C3C"/>
                </a:solidFill>
                <a:effectLst/>
                <a:latin typeface="Calibri" panose="020F0502020204030204" pitchFamily="34" charset="0"/>
                <a:ea typeface="Calibri" panose="020F0502020204030204" pitchFamily="34" charset="0"/>
                <a:cs typeface="Calibri" panose="020F0502020204030204" pitchFamily="34" charset="0"/>
              </a:rPr>
              <a:t> </a:t>
            </a:r>
            <a:r>
              <a:rPr lang="en-GB" sz="2000" dirty="0">
                <a:solidFill>
                  <a:srgbClr val="3C3C3C"/>
                </a:solidFill>
                <a:effectLst/>
                <a:latin typeface="Calibri" panose="020F0502020204030204" pitchFamily="34" charset="0"/>
                <a:ea typeface="Calibri" panose="020F0502020204030204" pitchFamily="34" charset="0"/>
                <a:cs typeface="Times New Roman" panose="02020603050405020304" pitchFamily="18" charset="0"/>
              </a:rPr>
              <a:t>– at least three consecutive days of unusually hot weather</a:t>
            </a:r>
          </a:p>
          <a:p>
            <a:pPr marL="0" indent="0">
              <a:lnSpc>
                <a:spcPct val="100000"/>
              </a:lnSpc>
              <a:spcBef>
                <a:spcPts val="0"/>
              </a:spcBef>
              <a:spcAft>
                <a:spcPts val="1200"/>
              </a:spcAft>
              <a:buNone/>
            </a:pPr>
            <a:r>
              <a:rPr lang="en-GB" sz="2000" b="1" dirty="0">
                <a:solidFill>
                  <a:srgbClr val="3C3C3C"/>
                </a:solidFill>
                <a:effectLst/>
                <a:latin typeface="Calibri" panose="020F0502020204030204" pitchFamily="34" charset="0"/>
                <a:ea typeface="Calibri" panose="020F0502020204030204" pitchFamily="34" charset="0"/>
                <a:cs typeface="Calibri" panose="020F0502020204030204" pitchFamily="34" charset="0"/>
              </a:rPr>
              <a:t>humidity</a:t>
            </a:r>
            <a:r>
              <a:rPr lang="en-GB" sz="2000" dirty="0">
                <a:solidFill>
                  <a:srgbClr val="3C3C3C"/>
                </a:solidFill>
                <a:effectLst/>
                <a:latin typeface="Calibri" panose="020F0502020204030204" pitchFamily="34" charset="0"/>
                <a:ea typeface="Calibri" panose="020F0502020204030204" pitchFamily="34" charset="0"/>
                <a:cs typeface="Calibri" panose="020F0502020204030204" pitchFamily="34" charset="0"/>
              </a:rPr>
              <a:t> – a measure of the amount of water vapour in the air</a:t>
            </a:r>
            <a:endParaRPr lang="en-GB" sz="2000" dirty="0">
              <a:solidFill>
                <a:srgbClr val="3C3C3C"/>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1711887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a:xfrm>
            <a:off x="718774" y="106424"/>
            <a:ext cx="4755716" cy="1092789"/>
          </a:xfrm>
        </p:spPr>
        <p:txBody>
          <a:bodyPr/>
          <a:lstStyle/>
          <a:p>
            <a:r>
              <a:rPr lang="en-GB" dirty="0">
                <a:latin typeface="+mn-lt"/>
              </a:rPr>
              <a:t>Quick Starter</a:t>
            </a:r>
          </a:p>
        </p:txBody>
      </p:sp>
      <p:sp>
        <p:nvSpPr>
          <p:cNvPr id="3" name="TextBox 2">
            <a:extLst>
              <a:ext uri="{FF2B5EF4-FFF2-40B4-BE49-F238E27FC236}">
                <a16:creationId xmlns:a16="http://schemas.microsoft.com/office/drawing/2014/main" id="{3D9A6033-4381-59ED-4417-5B587DE81926}"/>
              </a:ext>
            </a:extLst>
          </p:cNvPr>
          <p:cNvSpPr txBox="1"/>
          <p:nvPr/>
        </p:nvSpPr>
        <p:spPr>
          <a:xfrm>
            <a:off x="718774" y="6164117"/>
            <a:ext cx="1513556" cy="246221"/>
          </a:xfrm>
          <a:prstGeom prst="rect">
            <a:avLst/>
          </a:prstGeom>
          <a:noFill/>
        </p:spPr>
        <p:txBody>
          <a:bodyPr wrap="none" rtlCol="0">
            <a:spAutoFit/>
          </a:bodyPr>
          <a:lstStyle/>
          <a:p>
            <a:r>
              <a:rPr lang="en-GB" sz="1000" dirty="0">
                <a:solidFill>
                  <a:schemeClr val="bg1"/>
                </a:solidFill>
              </a:rPr>
              <a:t>© NASA/JPL-Caltech/ASU</a:t>
            </a:r>
          </a:p>
        </p:txBody>
      </p:sp>
      <p:sp>
        <p:nvSpPr>
          <p:cNvPr id="4" name="TextBox 3">
            <a:extLst>
              <a:ext uri="{FF2B5EF4-FFF2-40B4-BE49-F238E27FC236}">
                <a16:creationId xmlns:a16="http://schemas.microsoft.com/office/drawing/2014/main" id="{B9B79F2D-D79C-A172-1602-E2EB2C846EC5}"/>
              </a:ext>
            </a:extLst>
          </p:cNvPr>
          <p:cNvSpPr txBox="1"/>
          <p:nvPr/>
        </p:nvSpPr>
        <p:spPr>
          <a:xfrm rot="16200000">
            <a:off x="7828577" y="5104861"/>
            <a:ext cx="1012713" cy="307777"/>
          </a:xfrm>
          <a:prstGeom prst="rect">
            <a:avLst/>
          </a:prstGeom>
          <a:noFill/>
        </p:spPr>
        <p:txBody>
          <a:bodyPr wrap="none" rtlCol="0">
            <a:spAutoFit/>
          </a:bodyPr>
          <a:lstStyle/>
          <a:p>
            <a:r>
              <a:rPr lang="en-GB" sz="1400" dirty="0"/>
              <a:t>© Explorify</a:t>
            </a:r>
          </a:p>
        </p:txBody>
      </p:sp>
      <p:pic>
        <p:nvPicPr>
          <p:cNvPr id="8" name="Picture 7">
            <a:extLst>
              <a:ext uri="{FF2B5EF4-FFF2-40B4-BE49-F238E27FC236}">
                <a16:creationId xmlns:a16="http://schemas.microsoft.com/office/drawing/2014/main" id="{67E34996-6767-95E8-E0B0-3ACDB99B6DB2}"/>
              </a:ext>
            </a:extLst>
          </p:cNvPr>
          <p:cNvPicPr>
            <a:picLocks noChangeAspect="1"/>
          </p:cNvPicPr>
          <p:nvPr/>
        </p:nvPicPr>
        <p:blipFill>
          <a:blip r:embed="rId3"/>
          <a:stretch>
            <a:fillRect/>
          </a:stretch>
        </p:blipFill>
        <p:spPr>
          <a:xfrm>
            <a:off x="809066" y="1573967"/>
            <a:ext cx="7305816" cy="4191139"/>
          </a:xfrm>
          <a:prstGeom prst="rect">
            <a:avLst/>
          </a:prstGeom>
        </p:spPr>
      </p:pic>
    </p:spTree>
    <p:extLst>
      <p:ext uri="{BB962C8B-B14F-4D97-AF65-F5344CB8AC3E}">
        <p14:creationId xmlns:p14="http://schemas.microsoft.com/office/powerpoint/2010/main" val="18372658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a:xfrm>
            <a:off x="718774" y="106424"/>
            <a:ext cx="8425226" cy="1325562"/>
          </a:xfrm>
        </p:spPr>
        <p:txBody>
          <a:bodyPr>
            <a:normAutofit/>
          </a:bodyPr>
          <a:lstStyle/>
          <a:p>
            <a:r>
              <a:rPr lang="en-GB" dirty="0">
                <a:latin typeface="+mn-lt"/>
              </a:rPr>
              <a:t>Where can you feel your pulse?</a:t>
            </a:r>
          </a:p>
        </p:txBody>
      </p:sp>
      <p:sp>
        <p:nvSpPr>
          <p:cNvPr id="3" name="TextBox 2">
            <a:extLst>
              <a:ext uri="{FF2B5EF4-FFF2-40B4-BE49-F238E27FC236}">
                <a16:creationId xmlns:a16="http://schemas.microsoft.com/office/drawing/2014/main" id="{3D9A6033-4381-59ED-4417-5B587DE81926}"/>
              </a:ext>
            </a:extLst>
          </p:cNvPr>
          <p:cNvSpPr txBox="1"/>
          <p:nvPr/>
        </p:nvSpPr>
        <p:spPr>
          <a:xfrm>
            <a:off x="718774" y="6164117"/>
            <a:ext cx="1513556" cy="246221"/>
          </a:xfrm>
          <a:prstGeom prst="rect">
            <a:avLst/>
          </a:prstGeom>
          <a:noFill/>
        </p:spPr>
        <p:txBody>
          <a:bodyPr wrap="none" rtlCol="0">
            <a:spAutoFit/>
          </a:bodyPr>
          <a:lstStyle/>
          <a:p>
            <a:r>
              <a:rPr lang="en-GB" sz="1000" dirty="0">
                <a:solidFill>
                  <a:schemeClr val="bg1"/>
                </a:solidFill>
              </a:rPr>
              <a:t>© NASA/JPL-Caltech/ASU</a:t>
            </a:r>
          </a:p>
        </p:txBody>
      </p:sp>
      <p:pic>
        <p:nvPicPr>
          <p:cNvPr id="10" name="Picture 9">
            <a:extLst>
              <a:ext uri="{FF2B5EF4-FFF2-40B4-BE49-F238E27FC236}">
                <a16:creationId xmlns:a16="http://schemas.microsoft.com/office/drawing/2014/main" id="{52F9A9A3-C60B-81D0-E6FC-F98519AC316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18774" y="1431986"/>
            <a:ext cx="3442591" cy="2573024"/>
          </a:xfrm>
          <a:prstGeom prst="rect">
            <a:avLst/>
          </a:prstGeom>
        </p:spPr>
      </p:pic>
      <p:pic>
        <p:nvPicPr>
          <p:cNvPr id="12" name="Picture 11">
            <a:extLst>
              <a:ext uri="{FF2B5EF4-FFF2-40B4-BE49-F238E27FC236}">
                <a16:creationId xmlns:a16="http://schemas.microsoft.com/office/drawing/2014/main" id="{E0B97EFC-5F0C-32EE-D01F-44B4B55B8CE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61706" y="1434844"/>
            <a:ext cx="3737159" cy="2570166"/>
          </a:xfrm>
          <a:prstGeom prst="rect">
            <a:avLst/>
          </a:prstGeom>
        </p:spPr>
      </p:pic>
      <p:sp>
        <p:nvSpPr>
          <p:cNvPr id="13" name="TextBox 12">
            <a:extLst>
              <a:ext uri="{FF2B5EF4-FFF2-40B4-BE49-F238E27FC236}">
                <a16:creationId xmlns:a16="http://schemas.microsoft.com/office/drawing/2014/main" id="{85FBBDDD-5476-8D72-1263-4384922F2DAD}"/>
              </a:ext>
            </a:extLst>
          </p:cNvPr>
          <p:cNvSpPr txBox="1"/>
          <p:nvPr/>
        </p:nvSpPr>
        <p:spPr>
          <a:xfrm>
            <a:off x="718774" y="4425179"/>
            <a:ext cx="8157894" cy="1862048"/>
          </a:xfrm>
          <a:prstGeom prst="rect">
            <a:avLst/>
          </a:prstGeom>
          <a:noFill/>
        </p:spPr>
        <p:txBody>
          <a:bodyPr wrap="square" lIns="91440" tIns="45720" rIns="91440" bIns="45720" rtlCol="0" anchor="t">
            <a:spAutoFit/>
          </a:bodyPr>
          <a:lstStyle/>
          <a:p>
            <a:pPr>
              <a:spcAft>
                <a:spcPts val="600"/>
              </a:spcAft>
            </a:pPr>
            <a:r>
              <a:rPr lang="en-GB" sz="2000" dirty="0">
                <a:solidFill>
                  <a:srgbClr val="3C3C3C"/>
                </a:solidFill>
              </a:rPr>
              <a:t>How many beats can you feel in 1 minute?</a:t>
            </a:r>
          </a:p>
          <a:p>
            <a:pPr>
              <a:spcAft>
                <a:spcPts val="600"/>
              </a:spcAft>
            </a:pPr>
            <a:r>
              <a:rPr lang="en-GB" sz="2000" dirty="0">
                <a:solidFill>
                  <a:srgbClr val="3C3C3C"/>
                </a:solidFill>
              </a:rPr>
              <a:t>Do you get the same result counting the beats in 30 seconds and doubling it?</a:t>
            </a:r>
          </a:p>
          <a:p>
            <a:pPr>
              <a:spcAft>
                <a:spcPts val="600"/>
              </a:spcAft>
            </a:pPr>
            <a:r>
              <a:rPr lang="en-GB" sz="2000" dirty="0">
                <a:solidFill>
                  <a:srgbClr val="3C3C3C"/>
                </a:solidFill>
              </a:rPr>
              <a:t>Do you get the same result counting the beats in 6 seconds and multiplying by 10?</a:t>
            </a:r>
          </a:p>
          <a:p>
            <a:pPr>
              <a:spcAft>
                <a:spcPts val="600"/>
              </a:spcAft>
            </a:pPr>
            <a:r>
              <a:rPr lang="en-GB" sz="2000" b="1" dirty="0">
                <a:solidFill>
                  <a:srgbClr val="3C3C3C"/>
                </a:solidFill>
              </a:rPr>
              <a:t>Which is the most reliable method? Why?</a:t>
            </a:r>
            <a:endParaRPr lang="en-GB" sz="2000" b="1" dirty="0">
              <a:solidFill>
                <a:srgbClr val="3C3C3C"/>
              </a:solidFill>
              <a:cs typeface="Calibri"/>
            </a:endParaRPr>
          </a:p>
        </p:txBody>
      </p:sp>
      <p:sp>
        <p:nvSpPr>
          <p:cNvPr id="4" name="TextBox 3">
            <a:extLst>
              <a:ext uri="{FF2B5EF4-FFF2-40B4-BE49-F238E27FC236}">
                <a16:creationId xmlns:a16="http://schemas.microsoft.com/office/drawing/2014/main" id="{8280EBB2-A80C-FABE-2A40-6AA1F71E1635}"/>
              </a:ext>
            </a:extLst>
          </p:cNvPr>
          <p:cNvSpPr txBox="1"/>
          <p:nvPr/>
        </p:nvSpPr>
        <p:spPr>
          <a:xfrm>
            <a:off x="718774" y="3994397"/>
            <a:ext cx="1892249" cy="276999"/>
          </a:xfrm>
          <a:prstGeom prst="rect">
            <a:avLst/>
          </a:prstGeom>
          <a:noFill/>
        </p:spPr>
        <p:txBody>
          <a:bodyPr wrap="none" rtlCol="0">
            <a:spAutoFit/>
          </a:bodyPr>
          <a:lstStyle/>
          <a:p>
            <a:r>
              <a:rPr lang="en-GB" sz="1200" dirty="0"/>
              <a:t>© </a:t>
            </a:r>
            <a:r>
              <a:rPr lang="en-GB" sz="1200" dirty="0">
                <a:hlinkClick r:id="rId5"/>
              </a:rPr>
              <a:t>Elmien </a:t>
            </a:r>
            <a:r>
              <a:rPr lang="en-GB" sz="1200" dirty="0" err="1">
                <a:hlinkClick r:id="rId5"/>
              </a:rPr>
              <a:t>Wolvaardt</a:t>
            </a:r>
            <a:r>
              <a:rPr lang="en-GB" sz="1200" dirty="0">
                <a:hlinkClick r:id="rId5"/>
              </a:rPr>
              <a:t> Ellison</a:t>
            </a:r>
            <a:endParaRPr lang="en-GB" sz="1200" dirty="0"/>
          </a:p>
        </p:txBody>
      </p:sp>
      <p:sp>
        <p:nvSpPr>
          <p:cNvPr id="6" name="TextBox 5">
            <a:extLst>
              <a:ext uri="{FF2B5EF4-FFF2-40B4-BE49-F238E27FC236}">
                <a16:creationId xmlns:a16="http://schemas.microsoft.com/office/drawing/2014/main" id="{E72E57B4-F0A8-70F1-2AA8-D44CE3E09150}"/>
              </a:ext>
            </a:extLst>
          </p:cNvPr>
          <p:cNvSpPr txBox="1"/>
          <p:nvPr/>
        </p:nvSpPr>
        <p:spPr>
          <a:xfrm>
            <a:off x="4982637" y="4005010"/>
            <a:ext cx="3616228" cy="276999"/>
          </a:xfrm>
          <a:prstGeom prst="rect">
            <a:avLst/>
          </a:prstGeom>
          <a:noFill/>
        </p:spPr>
        <p:txBody>
          <a:bodyPr wrap="square">
            <a:spAutoFit/>
          </a:bodyPr>
          <a:lstStyle/>
          <a:p>
            <a:r>
              <a:rPr lang="en-GB" sz="1200" dirty="0"/>
              <a:t>© </a:t>
            </a:r>
            <a:r>
              <a:rPr lang="en-GB" sz="1200" dirty="0">
                <a:hlinkClick r:id="rId6"/>
              </a:rPr>
              <a:t>2015 British Columbia Institute of Technology (BCIT)</a:t>
            </a:r>
            <a:endParaRPr lang="en-GB" sz="1200" dirty="0"/>
          </a:p>
        </p:txBody>
      </p:sp>
    </p:spTree>
    <p:extLst>
      <p:ext uri="{BB962C8B-B14F-4D97-AF65-F5344CB8AC3E}">
        <p14:creationId xmlns:p14="http://schemas.microsoft.com/office/powerpoint/2010/main" val="25752782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a:xfrm>
            <a:off x="642699" y="539882"/>
            <a:ext cx="8166432" cy="1325562"/>
          </a:xfrm>
        </p:spPr>
        <p:txBody>
          <a:bodyPr/>
          <a:lstStyle/>
          <a:p>
            <a:r>
              <a:rPr lang="en-GB" dirty="0">
                <a:latin typeface="+mn-lt"/>
              </a:rPr>
              <a:t>What do scientists know about climate change?</a:t>
            </a:r>
          </a:p>
        </p:txBody>
      </p:sp>
      <p:sp>
        <p:nvSpPr>
          <p:cNvPr id="10" name="TextBox 9">
            <a:extLst>
              <a:ext uri="{FF2B5EF4-FFF2-40B4-BE49-F238E27FC236}">
                <a16:creationId xmlns:a16="http://schemas.microsoft.com/office/drawing/2014/main" id="{8B3DB4D9-6D9E-752D-6818-8F2A09F14501}"/>
              </a:ext>
            </a:extLst>
          </p:cNvPr>
          <p:cNvSpPr txBox="1"/>
          <p:nvPr/>
        </p:nvSpPr>
        <p:spPr>
          <a:xfrm>
            <a:off x="642700" y="1865444"/>
            <a:ext cx="7969038" cy="4401205"/>
          </a:xfrm>
          <a:prstGeom prst="rect">
            <a:avLst/>
          </a:prstGeom>
          <a:noFill/>
        </p:spPr>
        <p:txBody>
          <a:bodyPr wrap="square">
            <a:spAutoFit/>
          </a:bodyPr>
          <a:lstStyle/>
          <a:p>
            <a:pPr marL="342900" indent="-342900">
              <a:buFont typeface="Arial" panose="020B0604020202020204" pitchFamily="34" charset="0"/>
              <a:buChar char="•"/>
            </a:pPr>
            <a:r>
              <a:rPr lang="en-GB" sz="2000" dirty="0">
                <a:solidFill>
                  <a:srgbClr val="3C3C3C"/>
                </a:solidFill>
              </a:rPr>
              <a:t>Burning </a:t>
            </a:r>
            <a:r>
              <a:rPr lang="en-GB" sz="2000" b="1" dirty="0">
                <a:solidFill>
                  <a:srgbClr val="3C3C3C"/>
                </a:solidFill>
              </a:rPr>
              <a:t>fossil fuels</a:t>
            </a:r>
            <a:r>
              <a:rPr lang="en-GB" sz="2000" dirty="0">
                <a:solidFill>
                  <a:srgbClr val="3C3C3C"/>
                </a:solidFill>
              </a:rPr>
              <a:t> has increased </a:t>
            </a:r>
            <a:r>
              <a:rPr lang="en-GB" sz="2000" b="1" dirty="0">
                <a:solidFill>
                  <a:srgbClr val="3C3C3C"/>
                </a:solidFill>
              </a:rPr>
              <a:t>carbon dioxide </a:t>
            </a:r>
            <a:r>
              <a:rPr lang="en-GB" sz="2000" dirty="0">
                <a:solidFill>
                  <a:srgbClr val="3C3C3C"/>
                </a:solidFill>
              </a:rPr>
              <a:t>in the </a:t>
            </a:r>
            <a:r>
              <a:rPr lang="en-GB" sz="2000" b="1" dirty="0">
                <a:solidFill>
                  <a:srgbClr val="3C3C3C"/>
                </a:solidFill>
              </a:rPr>
              <a:t>atmosphere</a:t>
            </a:r>
            <a:r>
              <a:rPr lang="en-GB" sz="2000" dirty="0">
                <a:solidFill>
                  <a:srgbClr val="3C3C3C"/>
                </a:solidFill>
              </a:rPr>
              <a:t>. </a:t>
            </a:r>
          </a:p>
          <a:p>
            <a:pPr marL="342900" indent="-342900">
              <a:buFont typeface="Arial" panose="020B0604020202020204" pitchFamily="34" charset="0"/>
              <a:buChar char="•"/>
            </a:pPr>
            <a:endParaRPr lang="en-GB" sz="2000" dirty="0">
              <a:solidFill>
                <a:srgbClr val="3C3C3C"/>
              </a:solidFill>
            </a:endParaRPr>
          </a:p>
          <a:p>
            <a:pPr marL="342900" indent="-342900">
              <a:buFont typeface="Arial" panose="020B0604020202020204" pitchFamily="34" charset="0"/>
              <a:buChar char="•"/>
            </a:pPr>
            <a:r>
              <a:rPr lang="en-GB" sz="2000" dirty="0">
                <a:solidFill>
                  <a:srgbClr val="3C3C3C"/>
                </a:solidFill>
              </a:rPr>
              <a:t>Carbon dioxide is a heat trapping gas and acts like a blanket around the Earth. </a:t>
            </a:r>
          </a:p>
          <a:p>
            <a:pPr marL="342900" indent="-342900">
              <a:buFont typeface="Arial" panose="020B0604020202020204" pitchFamily="34" charset="0"/>
              <a:buChar char="•"/>
            </a:pPr>
            <a:endParaRPr lang="en-GB" sz="2000" dirty="0">
              <a:solidFill>
                <a:srgbClr val="3C3C3C"/>
              </a:solidFill>
            </a:endParaRPr>
          </a:p>
          <a:p>
            <a:pPr marL="342900" indent="-342900">
              <a:buFont typeface="Arial" panose="020B0604020202020204" pitchFamily="34" charset="0"/>
              <a:buChar char="•"/>
            </a:pPr>
            <a:r>
              <a:rPr lang="en-GB" sz="2000" dirty="0">
                <a:solidFill>
                  <a:srgbClr val="3C3C3C"/>
                </a:solidFill>
              </a:rPr>
              <a:t>Average temperatures have risen by about 1.2 °C in the last 200 years. We call this </a:t>
            </a:r>
            <a:r>
              <a:rPr lang="en-GB" sz="2000" b="1" dirty="0">
                <a:solidFill>
                  <a:srgbClr val="3C3C3C"/>
                </a:solidFill>
              </a:rPr>
              <a:t>global warming</a:t>
            </a:r>
            <a:r>
              <a:rPr lang="en-GB" sz="2000" dirty="0">
                <a:solidFill>
                  <a:srgbClr val="3C3C3C"/>
                </a:solidFill>
              </a:rPr>
              <a:t>.</a:t>
            </a:r>
          </a:p>
          <a:p>
            <a:endParaRPr lang="en-GB" sz="2000" dirty="0">
              <a:solidFill>
                <a:srgbClr val="3C3C3C"/>
              </a:solidFill>
            </a:endParaRPr>
          </a:p>
          <a:p>
            <a:pPr marL="342900" indent="-342900">
              <a:buFont typeface="Wingdings" panose="05000000000000000000" pitchFamily="2" charset="2"/>
              <a:buChar char="à"/>
            </a:pPr>
            <a:r>
              <a:rPr lang="en-GB" sz="2000" dirty="0">
                <a:solidFill>
                  <a:srgbClr val="3C3C3C"/>
                </a:solidFill>
              </a:rPr>
              <a:t>Weather patterns have changed (e.g. heatwaves, heavier rainfall). </a:t>
            </a:r>
          </a:p>
          <a:p>
            <a:pPr indent="355600"/>
            <a:r>
              <a:rPr lang="en-GB" sz="2000" dirty="0">
                <a:solidFill>
                  <a:srgbClr val="3C3C3C"/>
                </a:solidFill>
              </a:rPr>
              <a:t>We call this </a:t>
            </a:r>
            <a:r>
              <a:rPr lang="en-GB" sz="2000" b="1" dirty="0">
                <a:solidFill>
                  <a:srgbClr val="3C3C3C"/>
                </a:solidFill>
              </a:rPr>
              <a:t>climate change</a:t>
            </a:r>
            <a:r>
              <a:rPr lang="en-GB" sz="2000" dirty="0">
                <a:solidFill>
                  <a:srgbClr val="3C3C3C"/>
                </a:solidFill>
              </a:rPr>
              <a:t>.</a:t>
            </a:r>
          </a:p>
          <a:p>
            <a:endParaRPr lang="en-GB" sz="2000" dirty="0">
              <a:solidFill>
                <a:srgbClr val="3C3C3C"/>
              </a:solidFill>
            </a:endParaRPr>
          </a:p>
          <a:p>
            <a:endParaRPr lang="en-GB" sz="2000" dirty="0">
              <a:solidFill>
                <a:srgbClr val="3C3C3C"/>
              </a:solidFill>
            </a:endParaRPr>
          </a:p>
          <a:p>
            <a:r>
              <a:rPr lang="en-GB" sz="2000" dirty="0">
                <a:solidFill>
                  <a:srgbClr val="3C3C3C"/>
                </a:solidFill>
              </a:rPr>
              <a:t>We all need to </a:t>
            </a:r>
            <a:r>
              <a:rPr lang="en-GB" sz="2000" b="1" dirty="0">
                <a:solidFill>
                  <a:srgbClr val="3C3C3C"/>
                </a:solidFill>
              </a:rPr>
              <a:t>adapt to climate change, </a:t>
            </a:r>
            <a:r>
              <a:rPr lang="en-GB" sz="2000" u="sng" dirty="0">
                <a:solidFill>
                  <a:srgbClr val="3C3C3C"/>
                </a:solidFill>
              </a:rPr>
              <a:t>and</a:t>
            </a:r>
            <a:r>
              <a:rPr lang="en-GB" sz="2000" dirty="0">
                <a:solidFill>
                  <a:srgbClr val="3C3C3C"/>
                </a:solidFill>
              </a:rPr>
              <a:t> we must try to minimise future changes in the climate.</a:t>
            </a:r>
          </a:p>
        </p:txBody>
      </p:sp>
    </p:spTree>
    <p:extLst>
      <p:ext uri="{BB962C8B-B14F-4D97-AF65-F5344CB8AC3E}">
        <p14:creationId xmlns:p14="http://schemas.microsoft.com/office/powerpoint/2010/main" val="23996775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a:xfrm>
            <a:off x="628648" y="360000"/>
            <a:ext cx="8166432" cy="1325562"/>
          </a:xfrm>
        </p:spPr>
        <p:txBody>
          <a:bodyPr/>
          <a:lstStyle/>
          <a:p>
            <a:r>
              <a:rPr lang="en-GB" dirty="0">
                <a:latin typeface="+mn-lt"/>
              </a:rPr>
              <a:t>What do scientists know about how our bodies cope with heat?</a:t>
            </a:r>
          </a:p>
        </p:txBody>
      </p:sp>
      <p:sp>
        <p:nvSpPr>
          <p:cNvPr id="5" name="TextBox 4">
            <a:extLst>
              <a:ext uri="{FF2B5EF4-FFF2-40B4-BE49-F238E27FC236}">
                <a16:creationId xmlns:a16="http://schemas.microsoft.com/office/drawing/2014/main" id="{0D0B3E0B-8F9A-9670-F432-C23CBEC2F969}"/>
              </a:ext>
            </a:extLst>
          </p:cNvPr>
          <p:cNvSpPr txBox="1"/>
          <p:nvPr/>
        </p:nvSpPr>
        <p:spPr>
          <a:xfrm>
            <a:off x="628648" y="1996301"/>
            <a:ext cx="5352427" cy="2862322"/>
          </a:xfrm>
          <a:prstGeom prst="rect">
            <a:avLst/>
          </a:prstGeom>
          <a:noFill/>
        </p:spPr>
        <p:txBody>
          <a:bodyPr wrap="square" rtlCol="0">
            <a:spAutoFit/>
          </a:bodyPr>
          <a:lstStyle/>
          <a:p>
            <a:pPr marL="342900" indent="-342900">
              <a:buFont typeface="Arial" panose="020B0604020202020204" pitchFamily="34" charset="0"/>
              <a:buChar char="•"/>
            </a:pPr>
            <a:r>
              <a:rPr lang="en-GB" sz="2000" dirty="0">
                <a:solidFill>
                  <a:srgbClr val="3C3C3C"/>
                </a:solidFill>
              </a:rPr>
              <a:t>Our bodies try to maintain a temperature between 36-38 °C.</a:t>
            </a:r>
          </a:p>
          <a:p>
            <a:r>
              <a:rPr lang="en-GB" sz="2000" dirty="0">
                <a:solidFill>
                  <a:srgbClr val="3C3C3C"/>
                </a:solidFill>
              </a:rPr>
              <a:t> </a:t>
            </a:r>
          </a:p>
          <a:p>
            <a:pPr marL="342900" indent="-342900">
              <a:buFont typeface="Arial" panose="020B0604020202020204" pitchFamily="34" charset="0"/>
              <a:buChar char="•"/>
            </a:pPr>
            <a:r>
              <a:rPr lang="en-GB" sz="2000" dirty="0">
                <a:solidFill>
                  <a:srgbClr val="3C3C3C"/>
                </a:solidFill>
              </a:rPr>
              <a:t>When it is very hot, our heart works harder sending blood near to the surface of our skin.</a:t>
            </a:r>
          </a:p>
          <a:p>
            <a:pPr marL="342900" indent="-342900">
              <a:buFont typeface="Arial" panose="020B0604020202020204" pitchFamily="34" charset="0"/>
              <a:buChar char="•"/>
            </a:pPr>
            <a:endParaRPr lang="en-GB" sz="2000" dirty="0">
              <a:solidFill>
                <a:srgbClr val="3C3C3C"/>
              </a:solidFill>
            </a:endParaRPr>
          </a:p>
          <a:p>
            <a:pPr marL="342900" indent="-342900">
              <a:buFont typeface="Arial" panose="020B0604020202020204" pitchFamily="34" charset="0"/>
              <a:buChar char="•"/>
            </a:pPr>
            <a:r>
              <a:rPr lang="en-GB" sz="2000" dirty="0">
                <a:solidFill>
                  <a:srgbClr val="3C3C3C"/>
                </a:solidFill>
              </a:rPr>
              <a:t>We sweat when it is hot. When sweat evaporates it uses our body heat. This cools the skin.</a:t>
            </a:r>
          </a:p>
        </p:txBody>
      </p:sp>
      <p:pic>
        <p:nvPicPr>
          <p:cNvPr id="8" name="Picture 7">
            <a:extLst>
              <a:ext uri="{FF2B5EF4-FFF2-40B4-BE49-F238E27FC236}">
                <a16:creationId xmlns:a16="http://schemas.microsoft.com/office/drawing/2014/main" id="{B4999F89-35EA-AD7B-841D-BE4884A4BDE2}"/>
              </a:ext>
            </a:extLst>
          </p:cNvPr>
          <p:cNvPicPr>
            <a:picLocks noChangeAspect="1"/>
          </p:cNvPicPr>
          <p:nvPr/>
        </p:nvPicPr>
        <p:blipFill>
          <a:blip r:embed="rId3"/>
          <a:stretch>
            <a:fillRect/>
          </a:stretch>
        </p:blipFill>
        <p:spPr>
          <a:xfrm>
            <a:off x="6147415" y="1996301"/>
            <a:ext cx="2248016" cy="4140413"/>
          </a:xfrm>
          <a:prstGeom prst="rect">
            <a:avLst/>
          </a:prstGeom>
        </p:spPr>
      </p:pic>
      <p:sp>
        <p:nvSpPr>
          <p:cNvPr id="4" name="TextBox 3">
            <a:extLst>
              <a:ext uri="{FF2B5EF4-FFF2-40B4-BE49-F238E27FC236}">
                <a16:creationId xmlns:a16="http://schemas.microsoft.com/office/drawing/2014/main" id="{DCF2175E-80DA-8D7F-E80D-9DA86300D1CD}"/>
              </a:ext>
            </a:extLst>
          </p:cNvPr>
          <p:cNvSpPr txBox="1"/>
          <p:nvPr/>
        </p:nvSpPr>
        <p:spPr>
          <a:xfrm rot="16200000">
            <a:off x="6275770" y="3712215"/>
            <a:ext cx="4572000" cy="276999"/>
          </a:xfrm>
          <a:prstGeom prst="rect">
            <a:avLst/>
          </a:prstGeom>
          <a:noFill/>
        </p:spPr>
        <p:txBody>
          <a:bodyPr wrap="square">
            <a:spAutoFit/>
          </a:bodyPr>
          <a:lstStyle/>
          <a:p>
            <a:r>
              <a:rPr lang="en-GB" sz="1200" dirty="0"/>
              <a:t>© </a:t>
            </a:r>
            <a:r>
              <a:rPr lang="en-GB" sz="1200" dirty="0">
                <a:hlinkClick r:id="rId4"/>
              </a:rPr>
              <a:t>OpenStax Anatomy and Physiology</a:t>
            </a:r>
            <a:endParaRPr lang="en-GB" sz="1200" dirty="0"/>
          </a:p>
        </p:txBody>
      </p:sp>
    </p:spTree>
    <p:extLst>
      <p:ext uri="{BB962C8B-B14F-4D97-AF65-F5344CB8AC3E}">
        <p14:creationId xmlns:p14="http://schemas.microsoft.com/office/powerpoint/2010/main" val="40385797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a:xfrm>
            <a:off x="623697" y="336185"/>
            <a:ext cx="8166432" cy="1325562"/>
          </a:xfrm>
        </p:spPr>
        <p:txBody>
          <a:bodyPr/>
          <a:lstStyle/>
          <a:p>
            <a:r>
              <a:rPr lang="en-GB" dirty="0">
                <a:latin typeface="+mn-lt"/>
              </a:rPr>
              <a:t>How can we stay healthy in extreme heat?</a:t>
            </a:r>
          </a:p>
        </p:txBody>
      </p:sp>
      <p:sp>
        <p:nvSpPr>
          <p:cNvPr id="5" name="TextBox 4">
            <a:extLst>
              <a:ext uri="{FF2B5EF4-FFF2-40B4-BE49-F238E27FC236}">
                <a16:creationId xmlns:a16="http://schemas.microsoft.com/office/drawing/2014/main" id="{0D0B3E0B-8F9A-9670-F432-C23CBEC2F969}"/>
              </a:ext>
            </a:extLst>
          </p:cNvPr>
          <p:cNvSpPr txBox="1"/>
          <p:nvPr/>
        </p:nvSpPr>
        <p:spPr>
          <a:xfrm>
            <a:off x="943587" y="1881952"/>
            <a:ext cx="3058788" cy="2923877"/>
          </a:xfrm>
          <a:prstGeom prst="rect">
            <a:avLst/>
          </a:prstGeom>
          <a:noFill/>
        </p:spPr>
        <p:txBody>
          <a:bodyPr wrap="square" rtlCol="0">
            <a:spAutoFit/>
          </a:bodyPr>
          <a:lstStyle/>
          <a:p>
            <a:r>
              <a:rPr lang="en-GB" sz="2000" b="1" dirty="0">
                <a:solidFill>
                  <a:srgbClr val="3C3C3C"/>
                </a:solidFill>
              </a:rPr>
              <a:t>Symptoms of heat exhaustion are: </a:t>
            </a:r>
          </a:p>
          <a:p>
            <a:endParaRPr lang="en-GB" sz="2000" dirty="0">
              <a:solidFill>
                <a:srgbClr val="3C3C3C"/>
              </a:solidFill>
            </a:endParaRPr>
          </a:p>
          <a:p>
            <a:pPr marL="457200" indent="-457200">
              <a:buFont typeface="Arial" panose="020B0604020202020204" pitchFamily="34" charset="0"/>
              <a:buChar char="•"/>
            </a:pPr>
            <a:r>
              <a:rPr lang="en-GB" sz="2000" dirty="0">
                <a:solidFill>
                  <a:srgbClr val="3C3C3C"/>
                </a:solidFill>
              </a:rPr>
              <a:t>heat rashes</a:t>
            </a:r>
          </a:p>
          <a:p>
            <a:pPr marL="457200" indent="-457200">
              <a:buFont typeface="Arial" panose="020B0604020202020204" pitchFamily="34" charset="0"/>
              <a:buChar char="•"/>
            </a:pPr>
            <a:r>
              <a:rPr lang="en-GB" sz="2000" dirty="0">
                <a:solidFill>
                  <a:srgbClr val="3C3C3C"/>
                </a:solidFill>
              </a:rPr>
              <a:t>headaches</a:t>
            </a:r>
          </a:p>
          <a:p>
            <a:pPr marL="457200" indent="-457200">
              <a:buFont typeface="Arial" panose="020B0604020202020204" pitchFamily="34" charset="0"/>
              <a:buChar char="•"/>
            </a:pPr>
            <a:r>
              <a:rPr lang="en-GB" sz="2000" dirty="0">
                <a:solidFill>
                  <a:srgbClr val="3C3C3C"/>
                </a:solidFill>
              </a:rPr>
              <a:t>dizziness</a:t>
            </a:r>
          </a:p>
          <a:p>
            <a:pPr marL="457200" indent="-457200">
              <a:buFont typeface="Arial" panose="020B0604020202020204" pitchFamily="34" charset="0"/>
              <a:buChar char="•"/>
            </a:pPr>
            <a:r>
              <a:rPr lang="en-GB" sz="2000" dirty="0">
                <a:solidFill>
                  <a:srgbClr val="3C3C3C"/>
                </a:solidFill>
              </a:rPr>
              <a:t>feeling sick </a:t>
            </a:r>
          </a:p>
          <a:p>
            <a:pPr marL="457200" indent="-457200">
              <a:buFont typeface="Arial" panose="020B0604020202020204" pitchFamily="34" charset="0"/>
              <a:buChar char="•"/>
            </a:pPr>
            <a:r>
              <a:rPr lang="en-GB" sz="2000" dirty="0">
                <a:solidFill>
                  <a:srgbClr val="3C3C3C"/>
                </a:solidFill>
              </a:rPr>
              <a:t>cramps</a:t>
            </a:r>
          </a:p>
          <a:p>
            <a:endParaRPr lang="en-GB" sz="2400" dirty="0"/>
          </a:p>
        </p:txBody>
      </p:sp>
      <p:sp>
        <p:nvSpPr>
          <p:cNvPr id="3" name="TextBox 2">
            <a:extLst>
              <a:ext uri="{FF2B5EF4-FFF2-40B4-BE49-F238E27FC236}">
                <a16:creationId xmlns:a16="http://schemas.microsoft.com/office/drawing/2014/main" id="{129FD66B-4363-ED14-F462-08B8AA8640C4}"/>
              </a:ext>
            </a:extLst>
          </p:cNvPr>
          <p:cNvSpPr txBox="1"/>
          <p:nvPr/>
        </p:nvSpPr>
        <p:spPr>
          <a:xfrm>
            <a:off x="4547913" y="2606695"/>
            <a:ext cx="4242216" cy="2554545"/>
          </a:xfrm>
          <a:prstGeom prst="rect">
            <a:avLst/>
          </a:prstGeom>
          <a:noFill/>
        </p:spPr>
        <p:txBody>
          <a:bodyPr wrap="square" rtlCol="0">
            <a:spAutoFit/>
          </a:bodyPr>
          <a:lstStyle/>
          <a:p>
            <a:r>
              <a:rPr lang="en-GB" sz="2000" b="1" kern="1200" dirty="0">
                <a:solidFill>
                  <a:srgbClr val="3C3C3C"/>
                </a:solidFill>
                <a:effectLst/>
                <a:ea typeface="+mn-ea"/>
                <a:cs typeface="+mn-cs"/>
              </a:rPr>
              <a:t>Treatments for heat exhaustion are:</a:t>
            </a:r>
          </a:p>
          <a:p>
            <a:endParaRPr lang="en-GB" sz="2000" dirty="0">
              <a:solidFill>
                <a:srgbClr val="3C3C3C"/>
              </a:solidFill>
            </a:endParaRPr>
          </a:p>
          <a:p>
            <a:pPr marL="457200" indent="-457200">
              <a:buFont typeface="Arial" panose="020B0604020202020204" pitchFamily="34" charset="0"/>
              <a:buChar char="•"/>
            </a:pPr>
            <a:r>
              <a:rPr lang="en-GB" sz="2000" kern="1200" dirty="0">
                <a:solidFill>
                  <a:srgbClr val="3C3C3C"/>
                </a:solidFill>
                <a:effectLst/>
                <a:ea typeface="+mn-ea"/>
                <a:cs typeface="+mn-cs"/>
              </a:rPr>
              <a:t>moving into </a:t>
            </a:r>
            <a:r>
              <a:rPr lang="en-GB" sz="2000" dirty="0">
                <a:solidFill>
                  <a:srgbClr val="3C3C3C"/>
                </a:solidFill>
              </a:rPr>
              <a:t>the </a:t>
            </a:r>
            <a:r>
              <a:rPr lang="en-GB" sz="2000" kern="1200" dirty="0">
                <a:solidFill>
                  <a:srgbClr val="3C3C3C"/>
                </a:solidFill>
                <a:effectLst/>
                <a:ea typeface="+mn-ea"/>
                <a:cs typeface="+mn-cs"/>
              </a:rPr>
              <a:t>cool</a:t>
            </a:r>
          </a:p>
          <a:p>
            <a:pPr marL="457200" indent="-457200">
              <a:buFont typeface="Arial" panose="020B0604020202020204" pitchFamily="34" charset="0"/>
              <a:buChar char="•"/>
            </a:pPr>
            <a:r>
              <a:rPr lang="en-GB" sz="2000" kern="1200" dirty="0">
                <a:solidFill>
                  <a:srgbClr val="3C3C3C"/>
                </a:solidFill>
                <a:effectLst/>
                <a:ea typeface="+mn-ea"/>
                <a:cs typeface="+mn-cs"/>
              </a:rPr>
              <a:t>drinking cool water</a:t>
            </a:r>
          </a:p>
          <a:p>
            <a:pPr marL="457200" indent="-457200">
              <a:buFont typeface="Arial" panose="020B0604020202020204" pitchFamily="34" charset="0"/>
              <a:buChar char="•"/>
            </a:pPr>
            <a:r>
              <a:rPr lang="en-GB" sz="2000" kern="1200" dirty="0">
                <a:solidFill>
                  <a:srgbClr val="3C3C3C"/>
                </a:solidFill>
                <a:effectLst/>
                <a:ea typeface="+mn-ea"/>
                <a:cs typeface="+mn-cs"/>
              </a:rPr>
              <a:t>removing socks etc </a:t>
            </a:r>
          </a:p>
          <a:p>
            <a:pPr marL="457200" indent="-457200">
              <a:buFont typeface="Arial" panose="020B0604020202020204" pitchFamily="34" charset="0"/>
              <a:buChar char="•"/>
            </a:pPr>
            <a:r>
              <a:rPr lang="en-GB" sz="2000" kern="1200" dirty="0">
                <a:solidFill>
                  <a:srgbClr val="3C3C3C"/>
                </a:solidFill>
                <a:effectLst/>
                <a:ea typeface="+mn-ea"/>
                <a:cs typeface="+mn-cs"/>
              </a:rPr>
              <a:t>wet the skin </a:t>
            </a:r>
            <a:endParaRPr lang="en-GB" sz="2000" dirty="0">
              <a:solidFill>
                <a:srgbClr val="3C3C3C"/>
              </a:solidFill>
            </a:endParaRPr>
          </a:p>
          <a:p>
            <a:pPr marL="457200" indent="-457200">
              <a:buFont typeface="Arial" panose="020B0604020202020204" pitchFamily="34" charset="0"/>
              <a:buChar char="•"/>
            </a:pPr>
            <a:r>
              <a:rPr lang="en-GB" sz="2000" kern="1200" dirty="0">
                <a:solidFill>
                  <a:srgbClr val="3C3C3C"/>
                </a:solidFill>
                <a:effectLst/>
                <a:ea typeface="+mn-ea"/>
                <a:cs typeface="+mn-cs"/>
              </a:rPr>
              <a:t>using a fan</a:t>
            </a:r>
          </a:p>
          <a:p>
            <a:pPr marL="457200" indent="-457200">
              <a:buFont typeface="Arial" panose="020B0604020202020204" pitchFamily="34" charset="0"/>
              <a:buChar char="•"/>
            </a:pPr>
            <a:r>
              <a:rPr lang="en-GB" sz="2000" dirty="0">
                <a:solidFill>
                  <a:srgbClr val="3C3C3C"/>
                </a:solidFill>
              </a:rPr>
              <a:t>c</a:t>
            </a:r>
            <a:r>
              <a:rPr lang="en-GB" sz="2000" dirty="0">
                <a:solidFill>
                  <a:srgbClr val="3C3C3C"/>
                </a:solidFill>
                <a:effectLst/>
              </a:rPr>
              <a:t>old packs</a:t>
            </a:r>
          </a:p>
        </p:txBody>
      </p:sp>
      <p:sp>
        <p:nvSpPr>
          <p:cNvPr id="9" name="Arrow: Curved Right 8">
            <a:extLst>
              <a:ext uri="{FF2B5EF4-FFF2-40B4-BE49-F238E27FC236}">
                <a16:creationId xmlns:a16="http://schemas.microsoft.com/office/drawing/2014/main" id="{AE3EEF0B-0AAC-0A63-A611-CE1AF190D387}"/>
              </a:ext>
            </a:extLst>
          </p:cNvPr>
          <p:cNvSpPr/>
          <p:nvPr/>
        </p:nvSpPr>
        <p:spPr>
          <a:xfrm rot="16840734" flipH="1">
            <a:off x="3916957" y="1100529"/>
            <a:ext cx="480682" cy="2019730"/>
          </a:xfrm>
          <a:prstGeom prst="curvedRightArrow">
            <a:avLst>
              <a:gd name="adj1" fmla="val 25000"/>
              <a:gd name="adj2" fmla="val 55660"/>
              <a:gd name="adj3" fmla="val 19358"/>
            </a:avLst>
          </a:prstGeom>
          <a:solidFill>
            <a:srgbClr val="3EB1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spTree>
    <p:extLst>
      <p:ext uri="{BB962C8B-B14F-4D97-AF65-F5344CB8AC3E}">
        <p14:creationId xmlns:p14="http://schemas.microsoft.com/office/powerpoint/2010/main" val="33456436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8D6294-EAA4-69C3-5F4A-EE5A83AEA08B}"/>
              </a:ext>
            </a:extLst>
          </p:cNvPr>
          <p:cNvSpPr>
            <a:spLocks noGrp="1"/>
          </p:cNvSpPr>
          <p:nvPr>
            <p:ph type="title"/>
          </p:nvPr>
        </p:nvSpPr>
        <p:spPr>
          <a:xfrm>
            <a:off x="621458" y="315603"/>
            <a:ext cx="8515351" cy="1325562"/>
          </a:xfrm>
        </p:spPr>
        <p:txBody>
          <a:bodyPr/>
          <a:lstStyle/>
          <a:p>
            <a:r>
              <a:rPr lang="en-GB" dirty="0">
                <a:latin typeface="+mn-lt"/>
              </a:rPr>
              <a:t>How can we plan sports events so that we are prepared for increased temperatures?</a:t>
            </a:r>
          </a:p>
        </p:txBody>
      </p:sp>
      <p:sp>
        <p:nvSpPr>
          <p:cNvPr id="3" name="TextBox 2">
            <a:extLst>
              <a:ext uri="{FF2B5EF4-FFF2-40B4-BE49-F238E27FC236}">
                <a16:creationId xmlns:a16="http://schemas.microsoft.com/office/drawing/2014/main" id="{84325519-BDFB-F691-D4BA-0A6C58FB66F2}"/>
              </a:ext>
            </a:extLst>
          </p:cNvPr>
          <p:cNvSpPr txBox="1"/>
          <p:nvPr/>
        </p:nvSpPr>
        <p:spPr>
          <a:xfrm>
            <a:off x="621458" y="1816181"/>
            <a:ext cx="8020206" cy="707886"/>
          </a:xfrm>
          <a:prstGeom prst="rect">
            <a:avLst/>
          </a:prstGeom>
          <a:noFill/>
        </p:spPr>
        <p:txBody>
          <a:bodyPr wrap="square" rtlCol="0">
            <a:spAutoFit/>
          </a:bodyPr>
          <a:lstStyle/>
          <a:p>
            <a:r>
              <a:rPr lang="en-GB" sz="2000" dirty="0">
                <a:solidFill>
                  <a:srgbClr val="3C3C3C"/>
                </a:solidFill>
              </a:rPr>
              <a:t>Athletes can train so they are more used to the heat, stay hydrated and rest in cool places.</a:t>
            </a:r>
          </a:p>
        </p:txBody>
      </p:sp>
      <p:sp>
        <p:nvSpPr>
          <p:cNvPr id="4" name="TextBox 3">
            <a:extLst>
              <a:ext uri="{FF2B5EF4-FFF2-40B4-BE49-F238E27FC236}">
                <a16:creationId xmlns:a16="http://schemas.microsoft.com/office/drawing/2014/main" id="{A928F259-8AA2-71F3-6D24-B0677A2EB629}"/>
              </a:ext>
            </a:extLst>
          </p:cNvPr>
          <p:cNvSpPr txBox="1"/>
          <p:nvPr/>
        </p:nvSpPr>
        <p:spPr>
          <a:xfrm>
            <a:off x="621458" y="3128492"/>
            <a:ext cx="4338168" cy="2554545"/>
          </a:xfrm>
          <a:prstGeom prst="rect">
            <a:avLst/>
          </a:prstGeom>
          <a:noFill/>
        </p:spPr>
        <p:txBody>
          <a:bodyPr wrap="square" rtlCol="0">
            <a:spAutoFit/>
          </a:bodyPr>
          <a:lstStyle/>
          <a:p>
            <a:r>
              <a:rPr lang="en-GB" sz="2000" dirty="0">
                <a:solidFill>
                  <a:srgbClr val="3C3C3C"/>
                </a:solidFill>
              </a:rPr>
              <a:t>The event organisers can:</a:t>
            </a:r>
          </a:p>
          <a:p>
            <a:pPr marL="457200" indent="-457200">
              <a:buFont typeface="Arial" panose="020B0604020202020204" pitchFamily="34" charset="0"/>
              <a:buChar char="•"/>
            </a:pPr>
            <a:r>
              <a:rPr lang="en-GB" sz="2000" dirty="0">
                <a:solidFill>
                  <a:srgbClr val="3C3C3C"/>
                </a:solidFill>
              </a:rPr>
              <a:t>provide mist sprays, ice packs, ice baths and slush drinks</a:t>
            </a:r>
          </a:p>
          <a:p>
            <a:pPr marL="457200" indent="-457200">
              <a:buFont typeface="Arial" panose="020B0604020202020204" pitchFamily="34" charset="0"/>
              <a:buChar char="•"/>
            </a:pPr>
            <a:r>
              <a:rPr lang="en-GB" sz="2000" dirty="0">
                <a:solidFill>
                  <a:srgbClr val="3C3C3C"/>
                </a:solidFill>
              </a:rPr>
              <a:t>schedule events in the coolest parts of the day</a:t>
            </a:r>
          </a:p>
          <a:p>
            <a:pPr marL="457200" indent="-457200">
              <a:buFont typeface="Arial" panose="020B0604020202020204" pitchFamily="34" charset="0"/>
              <a:buChar char="•"/>
            </a:pPr>
            <a:r>
              <a:rPr lang="en-GB" sz="2000" dirty="0">
                <a:solidFill>
                  <a:srgbClr val="3C3C3C"/>
                </a:solidFill>
              </a:rPr>
              <a:t>plan breaks for high intensity sports</a:t>
            </a:r>
          </a:p>
          <a:p>
            <a:pPr marL="457200" indent="-457200">
              <a:buFont typeface="Arial" panose="020B0604020202020204" pitchFamily="34" charset="0"/>
              <a:buChar char="•"/>
            </a:pPr>
            <a:r>
              <a:rPr lang="en-GB" sz="2000" dirty="0">
                <a:solidFill>
                  <a:srgbClr val="3C3C3C"/>
                </a:solidFill>
              </a:rPr>
              <a:t>move some events to cooler locations</a:t>
            </a:r>
          </a:p>
        </p:txBody>
      </p:sp>
      <p:pic>
        <p:nvPicPr>
          <p:cNvPr id="7" name="Image1" descr="A person running in a race&#10;&#10;Description automatically generated">
            <a:extLst>
              <a:ext uri="{FF2B5EF4-FFF2-40B4-BE49-F238E27FC236}">
                <a16:creationId xmlns:a16="http://schemas.microsoft.com/office/drawing/2014/main" id="{AD7C2A9C-18EC-2DB4-47BC-52146D85196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bwMode="auto">
          <a:xfrm>
            <a:off x="5156168" y="3128492"/>
            <a:ext cx="3425864" cy="2751124"/>
          </a:xfrm>
          <a:prstGeom prst="rect">
            <a:avLst/>
          </a:prstGeom>
        </p:spPr>
      </p:pic>
      <p:sp>
        <p:nvSpPr>
          <p:cNvPr id="6" name="TextBox 5">
            <a:extLst>
              <a:ext uri="{FF2B5EF4-FFF2-40B4-BE49-F238E27FC236}">
                <a16:creationId xmlns:a16="http://schemas.microsoft.com/office/drawing/2014/main" id="{8C05C09F-5D39-ABE8-C68D-34477B887AF3}"/>
              </a:ext>
            </a:extLst>
          </p:cNvPr>
          <p:cNvSpPr txBox="1"/>
          <p:nvPr/>
        </p:nvSpPr>
        <p:spPr>
          <a:xfrm>
            <a:off x="5156168" y="5879616"/>
            <a:ext cx="1402397" cy="276999"/>
          </a:xfrm>
          <a:prstGeom prst="rect">
            <a:avLst/>
          </a:prstGeom>
          <a:noFill/>
        </p:spPr>
        <p:txBody>
          <a:bodyPr wrap="square">
            <a:spAutoFit/>
          </a:bodyPr>
          <a:lstStyle/>
          <a:p>
            <a:r>
              <a:rPr lang="en-GB" sz="1200" dirty="0"/>
              <a:t>© </a:t>
            </a:r>
            <a:r>
              <a:rPr lang="en-GB" sz="1200" dirty="0">
                <a:hlinkClick r:id="rId4"/>
              </a:rPr>
              <a:t>Visa </a:t>
            </a:r>
            <a:r>
              <a:rPr lang="en-GB" sz="1200" dirty="0" err="1">
                <a:hlinkClick r:id="rId4"/>
              </a:rPr>
              <a:t>Kopu</a:t>
            </a:r>
            <a:endParaRPr lang="en-GB" sz="1200" dirty="0"/>
          </a:p>
        </p:txBody>
      </p:sp>
    </p:spTree>
    <p:extLst>
      <p:ext uri="{BB962C8B-B14F-4D97-AF65-F5344CB8AC3E}">
        <p14:creationId xmlns:p14="http://schemas.microsoft.com/office/powerpoint/2010/main" val="277738252"/>
      </p:ext>
    </p:extLst>
  </p:cSld>
  <p:clrMapOvr>
    <a:masterClrMapping/>
  </p:clrMapOvr>
</p:sld>
</file>

<file path=ppt/theme/theme1.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Office Theme">
  <a:themeElements>
    <a:clrScheme name="PSTT Branding Colours">
      <a:dk1>
        <a:sysClr val="windowText" lastClr="000000"/>
      </a:dk1>
      <a:lt1>
        <a:srgbClr val="00205B"/>
      </a:lt1>
      <a:dk2>
        <a:srgbClr val="44546A"/>
      </a:dk2>
      <a:lt2>
        <a:srgbClr val="E1CD00"/>
      </a:lt2>
      <a:accent1>
        <a:srgbClr val="FA4616"/>
      </a:accent1>
      <a:accent2>
        <a:srgbClr val="84BD00"/>
      </a:accent2>
      <a:accent3>
        <a:srgbClr val="E10098"/>
      </a:accent3>
      <a:accent4>
        <a:srgbClr val="00205B"/>
      </a:accent4>
      <a:accent5>
        <a:srgbClr val="3EB1C8"/>
      </a:accent5>
      <a:accent6>
        <a:srgbClr val="4C8C2B"/>
      </a:accent6>
      <a:hlink>
        <a:srgbClr val="00205B"/>
      </a:hlink>
      <a:folHlink>
        <a:srgbClr val="0070C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51cf1bba-0ff5-42e2-8005-60d9d9512cef">
      <Terms xmlns="http://schemas.microsoft.com/office/infopath/2007/PartnerControls"/>
    </lcf76f155ced4ddcb4097134ff3c332f>
    <TaxCatchAll xmlns="7705360a-025e-40d4-a4f7-46b65681b513" xsi:nil="true"/>
    <SharedWithUsers xmlns="7705360a-025e-40d4-a4f7-46b65681b513">
      <UserInfo>
        <DisplayName>Barbara French</DisplayName>
        <AccountId>180</AccountId>
        <AccountType/>
      </UserInfo>
      <UserInfo>
        <DisplayName>Sue Martin</DisplayName>
        <AccountId>13</AccountId>
        <AccountType/>
      </UserInfo>
      <UserInfo>
        <DisplayName>Robin James</DisplayName>
        <AccountId>193</AccountId>
        <AccountType/>
      </UserInfo>
    </SharedWithUsers>
    <Note xmlns="51cf1bba-0ff5-42e2-8005-60d9d9512cef"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3007297486795B42A72494E499C3B7DD" ma:contentTypeVersion="20" ma:contentTypeDescription="Create a new document." ma:contentTypeScope="" ma:versionID="cc43a52d947b3a3140f37e394e76506f">
  <xsd:schema xmlns:xsd="http://www.w3.org/2001/XMLSchema" xmlns:xs="http://www.w3.org/2001/XMLSchema" xmlns:p="http://schemas.microsoft.com/office/2006/metadata/properties" xmlns:ns2="7705360a-025e-40d4-a4f7-46b65681b513" xmlns:ns3="51cf1bba-0ff5-42e2-8005-60d9d9512cef" targetNamespace="http://schemas.microsoft.com/office/2006/metadata/properties" ma:root="true" ma:fieldsID="ddc7aaf3cf7df08ae8f8a2dd3822b38d" ns2:_="" ns3:_="">
    <xsd:import namespace="7705360a-025e-40d4-a4f7-46b65681b513"/>
    <xsd:import namespace="51cf1bba-0ff5-42e2-8005-60d9d9512cef"/>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3:Note" minOccurs="0"/>
                <xsd:element ref="ns3:MediaServiceAutoKeyPoints" minOccurs="0"/>
                <xsd:element ref="ns3:MediaServiceKeyPoints" minOccurs="0"/>
                <xsd:element ref="ns3:MediaLengthInSeconds" minOccurs="0"/>
                <xsd:element ref="ns3:lcf76f155ced4ddcb4097134ff3c332f" minOccurs="0"/>
                <xsd:element ref="ns2: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705360a-025e-40d4-a4f7-46b65681b513"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TaxCatchAll" ma:index="24" nillable="true" ma:displayName="Taxonomy Catch All Column" ma:hidden="true" ma:list="{5b49787c-f2a6-4fab-9402-1a683a231c7c}" ma:internalName="TaxCatchAll" ma:showField="CatchAllData" ma:web="7705360a-025e-40d4-a4f7-46b65681b513">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51cf1bba-0ff5-42e2-8005-60d9d9512cef"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DateTaken" ma:index="12" nillable="true" ma:displayName="MediaServiceDateTaken" ma:description="" ma:hidden="true" ma:internalName="MediaServiceDateTaken" ma:readOnly="true">
      <xsd:simpleType>
        <xsd:restriction base="dms:Text"/>
      </xsd:simpleType>
    </xsd:element>
    <xsd:element name="MediaServiceAutoTags" ma:index="13" nillable="true" ma:displayName="MediaServiceAutoTags" ma:description="" ma:internalName="MediaServiceAutoTags" ma:readOnly="true">
      <xsd:simpleType>
        <xsd:restriction base="dms:Text"/>
      </xsd:simpleType>
    </xsd:element>
    <xsd:element name="MediaServiceLocation" ma:index="14" nillable="true" ma:displayName="MediaServiceLocation" ma:description="" ma:internalName="MediaServiceLocation"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Note" ma:index="18" nillable="true" ma:displayName="Note" ma:format="Dropdown" ma:internalName="Note">
      <xsd:simpleType>
        <xsd:restriction base="dms:Text">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1"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54495e26-79e2-4f79-a38f-ec90355601e1"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MediaServiceBillingMetadata" ma:index="27"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53AB155-FD45-400F-89C4-CD46A5BAE941}">
  <ds:schemaRefs>
    <ds:schemaRef ds:uri="http://schemas.microsoft.com/office/infopath/2007/PartnerControls"/>
    <ds:schemaRef ds:uri="56010c2e-e7df-43f9-b9a0-0c299b337b10"/>
    <ds:schemaRef ds:uri="http://schemas.openxmlformats.org/package/2006/metadata/core-properties"/>
    <ds:schemaRef ds:uri="f6a294d8-0227-4a1f-9f82-c7d0e374c362"/>
    <ds:schemaRef ds:uri="http://purl.org/dc/dcmitype/"/>
    <ds:schemaRef ds:uri="http://schemas.microsoft.com/office/2006/documentManagement/types"/>
    <ds:schemaRef ds:uri="http://purl.org/dc/elements/1.1/"/>
    <ds:schemaRef ds:uri="http://schemas.microsoft.com/office/2006/metadata/properties"/>
    <ds:schemaRef ds:uri="http://www.w3.org/XML/1998/namespace"/>
    <ds:schemaRef ds:uri="http://purl.org/dc/terms/"/>
    <ds:schemaRef ds:uri="51cf1bba-0ff5-42e2-8005-60d9d9512cef"/>
    <ds:schemaRef ds:uri="7705360a-025e-40d4-a4f7-46b65681b513"/>
  </ds:schemaRefs>
</ds:datastoreItem>
</file>

<file path=customXml/itemProps2.xml><?xml version="1.0" encoding="utf-8"?>
<ds:datastoreItem xmlns:ds="http://schemas.openxmlformats.org/officeDocument/2006/customXml" ds:itemID="{FD920BA0-0A4C-42B9-95DD-D8A20D716C74}">
  <ds:schemaRefs>
    <ds:schemaRef ds:uri="http://schemas.microsoft.com/sharepoint/v3/contenttype/forms"/>
  </ds:schemaRefs>
</ds:datastoreItem>
</file>

<file path=customXml/itemProps3.xml><?xml version="1.0" encoding="utf-8"?>
<ds:datastoreItem xmlns:ds="http://schemas.openxmlformats.org/officeDocument/2006/customXml" ds:itemID="{EDDC0BB1-C5D6-4202-9845-A14043105AA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705360a-025e-40d4-a4f7-46b65681b513"/>
    <ds:schemaRef ds:uri="51cf1bba-0ff5-42e2-8005-60d9d9512ce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1211</TotalTime>
  <Words>2797</Words>
  <Application>Microsoft Office PowerPoint</Application>
  <PresentationFormat>On-screen Show (4:3)</PresentationFormat>
  <Paragraphs>319</Paragraphs>
  <Slides>24</Slides>
  <Notes>23</Notes>
  <HiddenSlides>0</HiddenSlides>
  <MMClips>0</MMClips>
  <ScaleCrop>false</ScaleCrop>
  <HeadingPairs>
    <vt:vector size="6" baseType="variant">
      <vt:variant>
        <vt:lpstr>Fonts Used</vt:lpstr>
      </vt:variant>
      <vt:variant>
        <vt:i4>12</vt:i4>
      </vt:variant>
      <vt:variant>
        <vt:lpstr>Theme</vt:lpstr>
      </vt:variant>
      <vt:variant>
        <vt:i4>3</vt:i4>
      </vt:variant>
      <vt:variant>
        <vt:lpstr>Slide Titles</vt:lpstr>
      </vt:variant>
      <vt:variant>
        <vt:i4>24</vt:i4>
      </vt:variant>
    </vt:vector>
  </HeadingPairs>
  <TitlesOfParts>
    <vt:vector size="39" baseType="lpstr">
      <vt:lpstr>Aptos</vt:lpstr>
      <vt:lpstr>Arial</vt:lpstr>
      <vt:lpstr>Calibri</vt:lpstr>
      <vt:lpstr>Google Sans</vt:lpstr>
      <vt:lpstr>Helvetica Neue</vt:lpstr>
      <vt:lpstr>InterFace</vt:lpstr>
      <vt:lpstr>Interface-Regular</vt:lpstr>
      <vt:lpstr>Plus Jakarta Sans</vt:lpstr>
      <vt:lpstr>Plus Jakarta Sans ExtraBold</vt:lpstr>
      <vt:lpstr>Plus Jakarta Sans Medium</vt:lpstr>
      <vt:lpstr>Trebuchet MS</vt:lpstr>
      <vt:lpstr>Wingdings</vt:lpstr>
      <vt:lpstr>2_Office Theme</vt:lpstr>
      <vt:lpstr>1_Office Theme</vt:lpstr>
      <vt:lpstr>3_Office Theme</vt:lpstr>
      <vt:lpstr> Climate models help us plan sports events</vt:lpstr>
      <vt:lpstr>Climate models help us plan sports events</vt:lpstr>
      <vt:lpstr>Key vocabulary</vt:lpstr>
      <vt:lpstr>Quick Starter</vt:lpstr>
      <vt:lpstr>Where can you feel your pulse?</vt:lpstr>
      <vt:lpstr>What do scientists know about climate change?</vt:lpstr>
      <vt:lpstr>What do scientists know about how our bodies cope with heat?</vt:lpstr>
      <vt:lpstr>How can we stay healthy in extreme heat?</vt:lpstr>
      <vt:lpstr>How can we plan sports events so that we are prepared for increased temperatures?</vt:lpstr>
      <vt:lpstr>What could you do to stay healthy at a sports event? </vt:lpstr>
      <vt:lpstr>Who were the scientists?</vt:lpstr>
      <vt:lpstr>What did they do?</vt:lpstr>
      <vt:lpstr>What did the climate scientists find out?</vt:lpstr>
      <vt:lpstr>PowerPoint Presentation</vt:lpstr>
      <vt:lpstr>Your turn to investigate</vt:lpstr>
      <vt:lpstr>Plan your next activity</vt:lpstr>
      <vt:lpstr>How could  you record your findings?</vt:lpstr>
      <vt:lpstr>What did you find out?</vt:lpstr>
      <vt:lpstr>How will the climate models help us?</vt:lpstr>
      <vt:lpstr>If you are planning a sports event,  what impact could climate change have?</vt:lpstr>
      <vt:lpstr>Children’s ideas</vt:lpstr>
      <vt:lpstr>Cross-curricular links</vt:lpstr>
      <vt:lpstr>PowerPoint Presentation</vt:lpstr>
      <vt:lpstr>PowerPoint Presentation</vt:lpstr>
    </vt:vector>
  </TitlesOfParts>
  <Company>University of Bristol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c:creator>
  <cp:lastModifiedBy>Sophie Stewart</cp:lastModifiedBy>
  <cp:revision>157</cp:revision>
  <dcterms:created xsi:type="dcterms:W3CDTF">2016-06-16T08:43:18Z</dcterms:created>
  <dcterms:modified xsi:type="dcterms:W3CDTF">2025-07-24T09:56:33Z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0x0101003007297486795B42A72494E499C3B7DD</vt:lpwstr>
  </property>
  <property fmtid="{D5CDD505-2E9C-101B-9397-08002B2CF9AE}" pid="3" name="MediaServiceImageTags">
    <vt:lpwstr/>
  </property>
</Properties>
</file>