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 id="2147483773" r:id="rId6"/>
  </p:sldMasterIdLst>
  <p:notesMasterIdLst>
    <p:notesMasterId r:id="rId26"/>
  </p:notesMasterIdLst>
  <p:sldIdLst>
    <p:sldId id="294" r:id="rId7"/>
    <p:sldId id="329" r:id="rId8"/>
    <p:sldId id="330" r:id="rId9"/>
    <p:sldId id="259" r:id="rId10"/>
    <p:sldId id="346" r:id="rId11"/>
    <p:sldId id="332" r:id="rId12"/>
    <p:sldId id="281" r:id="rId13"/>
    <p:sldId id="286" r:id="rId14"/>
    <p:sldId id="284" r:id="rId15"/>
    <p:sldId id="257" r:id="rId16"/>
    <p:sldId id="349" r:id="rId17"/>
    <p:sldId id="267" r:id="rId18"/>
    <p:sldId id="262" r:id="rId19"/>
    <p:sldId id="289" r:id="rId20"/>
    <p:sldId id="263" r:id="rId21"/>
    <p:sldId id="347" r:id="rId22"/>
    <p:sldId id="348" r:id="rId23"/>
    <p:sldId id="333" r:id="rId24"/>
    <p:sldId id="33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0" clrIdx="0">
    <p:extLst>
      <p:ext uri="{19B8F6BF-5375-455C-9EA6-DF929625EA0E}">
        <p15:presenceInfo xmlns:p15="http://schemas.microsoft.com/office/powerpoint/2012/main" userId="S::Alison.Trew@pstt.org.uk::501ad152-89bb-4882-ac72-f31826cb2e78" providerId="AD"/>
      </p:ext>
    </p:extLst>
  </p:cmAuthor>
  <p:cmAuthor id="2" name="Alison" initials="A" lastIdx="9" clrIdx="1">
    <p:extLst>
      <p:ext uri="{19B8F6BF-5375-455C-9EA6-DF929625EA0E}">
        <p15:presenceInfo xmlns:p15="http://schemas.microsoft.com/office/powerpoint/2012/main" userId="Alison" providerId="None"/>
      </p:ext>
    </p:extLst>
  </p:cmAuthor>
  <p:cmAuthor id="3" name="Sue Martin" initials="SM" lastIdx="11" clrIdx="2">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4C8C2B"/>
    <a:srgbClr val="CC9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B61CB2-178F-45A7-BF86-2D12822C051F}" v="4" dt="2025-07-18T15:54:31.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56169" autoAdjust="0"/>
  </p:normalViewPr>
  <p:slideViewPr>
    <p:cSldViewPr snapToGrid="0" snapToObjects="1">
      <p:cViewPr varScale="1">
        <p:scale>
          <a:sx n="62" d="100"/>
          <a:sy n="62" d="100"/>
        </p:scale>
        <p:origin x="3024"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F1834E5E-1D31-4601-82DD-0163AE2D8BA9}"/>
    <pc:docChg chg="undo custSel addSld delSld modSld sldOrd delMainMaster">
      <pc:chgData name="Alison Trew" userId="501ad152-89bb-4882-ac72-f31826cb2e78" providerId="ADAL" clId="{F1834E5E-1D31-4601-82DD-0163AE2D8BA9}" dt="2023-12-08T14:24:12.413" v="4647" actId="115"/>
      <pc:docMkLst>
        <pc:docMk/>
      </pc:docMkLst>
      <pc:sldChg chg="modSp mod ord modNotesTx">
        <pc:chgData name="Alison Trew" userId="501ad152-89bb-4882-ac72-f31826cb2e78" providerId="ADAL" clId="{F1834E5E-1D31-4601-82DD-0163AE2D8BA9}" dt="2023-12-08T14:22:41.959" v="4591" actId="692"/>
        <pc:sldMkLst>
          <pc:docMk/>
          <pc:sldMk cId="4121939817" sldId="257"/>
        </pc:sldMkLst>
      </pc:sldChg>
      <pc:sldChg chg="modSp mod">
        <pc:chgData name="Alison Trew" userId="501ad152-89bb-4882-ac72-f31826cb2e78" providerId="ADAL" clId="{F1834E5E-1D31-4601-82DD-0163AE2D8BA9}" dt="2023-12-08T14:23:32.090" v="4633" actId="692"/>
        <pc:sldMkLst>
          <pc:docMk/>
          <pc:sldMk cId="0" sldId="259"/>
        </pc:sldMkLst>
      </pc:sldChg>
      <pc:sldChg chg="addSp delSp modSp add mod modNotesTx">
        <pc:chgData name="Alison Trew" userId="501ad152-89bb-4882-ac72-f31826cb2e78" providerId="ADAL" clId="{F1834E5E-1D31-4601-82DD-0163AE2D8BA9}" dt="2023-12-08T12:45:58.927" v="3190" actId="20577"/>
        <pc:sldMkLst>
          <pc:docMk/>
          <pc:sldMk cId="1191644088" sldId="262"/>
        </pc:sldMkLst>
      </pc:sldChg>
      <pc:sldChg chg="del">
        <pc:chgData name="Alison Trew" userId="501ad152-89bb-4882-ac72-f31826cb2e78" providerId="ADAL" clId="{F1834E5E-1D31-4601-82DD-0163AE2D8BA9}" dt="2023-12-07T17:40:37.994" v="388" actId="2696"/>
        <pc:sldMkLst>
          <pc:docMk/>
          <pc:sldMk cId="1864309039" sldId="262"/>
        </pc:sldMkLst>
      </pc:sldChg>
      <pc:sldChg chg="addSp delSp modSp mod delAnim modAnim modNotesTx">
        <pc:chgData name="Alison Trew" userId="501ad152-89bb-4882-ac72-f31826cb2e78" providerId="ADAL" clId="{F1834E5E-1D31-4601-82DD-0163AE2D8BA9}" dt="2023-12-08T14:22:24.808" v="4571" actId="692"/>
        <pc:sldMkLst>
          <pc:docMk/>
          <pc:sldMk cId="3098103686" sldId="263"/>
        </pc:sldMkLst>
      </pc:sldChg>
      <pc:sldChg chg="modSp del mod">
        <pc:chgData name="Alison Trew" userId="501ad152-89bb-4882-ac72-f31826cb2e78" providerId="ADAL" clId="{F1834E5E-1D31-4601-82DD-0163AE2D8BA9}" dt="2023-12-08T13:57:54.242" v="4142" actId="47"/>
        <pc:sldMkLst>
          <pc:docMk/>
          <pc:sldMk cId="199569961" sldId="264"/>
        </pc:sldMkLst>
      </pc:sldChg>
      <pc:sldChg chg="del">
        <pc:chgData name="Alison Trew" userId="501ad152-89bb-4882-ac72-f31826cb2e78" providerId="ADAL" clId="{F1834E5E-1D31-4601-82DD-0163AE2D8BA9}" dt="2023-12-08T13:57:55.345" v="4143" actId="47"/>
        <pc:sldMkLst>
          <pc:docMk/>
          <pc:sldMk cId="780145735" sldId="265"/>
        </pc:sldMkLst>
      </pc:sldChg>
      <pc:sldChg chg="addSp modSp add mod modNotesTx">
        <pc:chgData name="Alison Trew" userId="501ad152-89bb-4882-ac72-f31826cb2e78" providerId="ADAL" clId="{F1834E5E-1D31-4601-82DD-0163AE2D8BA9}" dt="2023-12-08T14:24:12.413" v="4647" actId="115"/>
        <pc:sldMkLst>
          <pc:docMk/>
          <pc:sldMk cId="1441874213" sldId="267"/>
        </pc:sldMkLst>
      </pc:sldChg>
      <pc:sldChg chg="del">
        <pc:chgData name="Alison Trew" userId="501ad152-89bb-4882-ac72-f31826cb2e78" providerId="ADAL" clId="{F1834E5E-1D31-4601-82DD-0163AE2D8BA9}" dt="2023-12-07T17:40:37.994" v="388" actId="2696"/>
        <pc:sldMkLst>
          <pc:docMk/>
          <pc:sldMk cId="2655144796" sldId="267"/>
        </pc:sldMkLst>
      </pc:sldChg>
      <pc:sldChg chg="del">
        <pc:chgData name="Alison Trew" userId="501ad152-89bb-4882-ac72-f31826cb2e78" providerId="ADAL" clId="{F1834E5E-1D31-4601-82DD-0163AE2D8BA9}" dt="2023-12-08T14:09:59.993" v="4331" actId="47"/>
        <pc:sldMkLst>
          <pc:docMk/>
          <pc:sldMk cId="1125326587" sldId="279"/>
        </pc:sldMkLst>
      </pc:sldChg>
      <pc:sldChg chg="modNotesTx">
        <pc:chgData name="Alison Trew" userId="501ad152-89bb-4882-ac72-f31826cb2e78" providerId="ADAL" clId="{F1834E5E-1D31-4601-82DD-0163AE2D8BA9}" dt="2023-12-08T12:03:23.605" v="1333" actId="20577"/>
        <pc:sldMkLst>
          <pc:docMk/>
          <pc:sldMk cId="2628312876" sldId="281"/>
        </pc:sldMkLst>
      </pc:sldChg>
      <pc:sldChg chg="addSp delSp modSp mod ord modNotesTx">
        <pc:chgData name="Alison Trew" userId="501ad152-89bb-4882-ac72-f31826cb2e78" providerId="ADAL" clId="{F1834E5E-1D31-4601-82DD-0163AE2D8BA9}" dt="2023-12-08T14:22:53.494" v="4601" actId="692"/>
        <pc:sldMkLst>
          <pc:docMk/>
          <pc:sldMk cId="1050598519" sldId="284"/>
        </pc:sldMkLst>
      </pc:sldChg>
      <pc:sldChg chg="addSp delSp modSp mod modNotesTx">
        <pc:chgData name="Alison Trew" userId="501ad152-89bb-4882-ac72-f31826cb2e78" providerId="ADAL" clId="{F1834E5E-1D31-4601-82DD-0163AE2D8BA9}" dt="2023-12-08T14:23:07.038" v="4613" actId="692"/>
        <pc:sldMkLst>
          <pc:docMk/>
          <pc:sldMk cId="1565422928" sldId="286"/>
        </pc:sldMkLst>
      </pc:sldChg>
      <pc:sldChg chg="modNotesTx">
        <pc:chgData name="Alison Trew" userId="501ad152-89bb-4882-ac72-f31826cb2e78" providerId="ADAL" clId="{F1834E5E-1D31-4601-82DD-0163AE2D8BA9}" dt="2023-12-08T12:42:26.705" v="3072" actId="113"/>
        <pc:sldMkLst>
          <pc:docMk/>
          <pc:sldMk cId="4288211118" sldId="289"/>
        </pc:sldMkLst>
      </pc:sldChg>
      <pc:sldChg chg="delSp modSp del mod">
        <pc:chgData name="Alison Trew" userId="501ad152-89bb-4882-ac72-f31826cb2e78" providerId="ADAL" clId="{F1834E5E-1D31-4601-82DD-0163AE2D8BA9}" dt="2023-12-08T13:43:10.916" v="3503" actId="47"/>
        <pc:sldMkLst>
          <pc:docMk/>
          <pc:sldMk cId="4035419937" sldId="290"/>
        </pc:sldMkLst>
      </pc:sldChg>
      <pc:sldChg chg="delSp del mod delAnim modNotesTx">
        <pc:chgData name="Alison Trew" userId="501ad152-89bb-4882-ac72-f31826cb2e78" providerId="ADAL" clId="{F1834E5E-1D31-4601-82DD-0163AE2D8BA9}" dt="2023-12-08T14:16:49.244" v="4468" actId="47"/>
        <pc:sldMkLst>
          <pc:docMk/>
          <pc:sldMk cId="4083167342" sldId="291"/>
        </pc:sldMkLst>
      </pc:sldChg>
      <pc:sldChg chg="del">
        <pc:chgData name="Alison Trew" userId="501ad152-89bb-4882-ac72-f31826cb2e78" providerId="ADAL" clId="{F1834E5E-1D31-4601-82DD-0163AE2D8BA9}" dt="2023-12-08T13:41:06.236" v="3484" actId="47"/>
        <pc:sldMkLst>
          <pc:docMk/>
          <pc:sldMk cId="1956901485" sldId="293"/>
        </pc:sldMkLst>
      </pc:sldChg>
      <pc:sldChg chg="modSp mod">
        <pc:chgData name="Alison Trew" userId="501ad152-89bb-4882-ac72-f31826cb2e78" providerId="ADAL" clId="{F1834E5E-1D31-4601-82DD-0163AE2D8BA9}" dt="2023-12-07T17:23:50.098" v="9" actId="20577"/>
        <pc:sldMkLst>
          <pc:docMk/>
          <pc:sldMk cId="0" sldId="294"/>
        </pc:sldMkLst>
      </pc:sldChg>
      <pc:sldChg chg="modSp mod">
        <pc:chgData name="Alison Trew" userId="501ad152-89bb-4882-ac72-f31826cb2e78" providerId="ADAL" clId="{F1834E5E-1D31-4601-82DD-0163AE2D8BA9}" dt="2023-12-07T17:23:58.531" v="18" actId="20577"/>
        <pc:sldMkLst>
          <pc:docMk/>
          <pc:sldMk cId="2098176612" sldId="329"/>
        </pc:sldMkLst>
      </pc:sldChg>
      <pc:sldChg chg="addSp modSp mod">
        <pc:chgData name="Alison Trew" userId="501ad152-89bb-4882-ac72-f31826cb2e78" providerId="ADAL" clId="{F1834E5E-1D31-4601-82DD-0163AE2D8BA9}" dt="2023-12-08T14:13:26.759" v="4444" actId="113"/>
        <pc:sldMkLst>
          <pc:docMk/>
          <pc:sldMk cId="3540396738" sldId="330"/>
        </pc:sldMkLst>
      </pc:sldChg>
      <pc:sldChg chg="addSp modSp mod">
        <pc:chgData name="Alison Trew" userId="501ad152-89bb-4882-ac72-f31826cb2e78" providerId="ADAL" clId="{F1834E5E-1D31-4601-82DD-0163AE2D8BA9}" dt="2023-12-08T11:55:41.631" v="1045" actId="20577"/>
        <pc:sldMkLst>
          <pc:docMk/>
          <pc:sldMk cId="1670800489" sldId="332"/>
        </pc:sldMkLst>
      </pc:sldChg>
      <pc:sldChg chg="del">
        <pc:chgData name="Alison Trew" userId="501ad152-89bb-4882-ac72-f31826cb2e78" providerId="ADAL" clId="{F1834E5E-1D31-4601-82DD-0163AE2D8BA9}" dt="2023-12-08T12:42:12.618" v="3071" actId="47"/>
        <pc:sldMkLst>
          <pc:docMk/>
          <pc:sldMk cId="1075692895" sldId="333"/>
        </pc:sldMkLst>
      </pc:sldChg>
      <pc:sldChg chg="modSp mod">
        <pc:chgData name="Alison Trew" userId="501ad152-89bb-4882-ac72-f31826cb2e78" providerId="ADAL" clId="{F1834E5E-1D31-4601-82DD-0163AE2D8BA9}" dt="2023-12-08T14:10:25.209" v="4335" actId="20577"/>
        <pc:sldMkLst>
          <pc:docMk/>
          <pc:sldMk cId="1454519032" sldId="333"/>
        </pc:sldMkLst>
      </pc:sldChg>
      <pc:sldChg chg="del">
        <pc:chgData name="Alison Trew" userId="501ad152-89bb-4882-ac72-f31826cb2e78" providerId="ADAL" clId="{F1834E5E-1D31-4601-82DD-0163AE2D8BA9}" dt="2023-12-08T12:36:53.803" v="2513" actId="47"/>
        <pc:sldMkLst>
          <pc:docMk/>
          <pc:sldMk cId="859752134" sldId="334"/>
        </pc:sldMkLst>
      </pc:sldChg>
      <pc:sldChg chg="del">
        <pc:chgData name="Alison Trew" userId="501ad152-89bb-4882-ac72-f31826cb2e78" providerId="ADAL" clId="{F1834E5E-1D31-4601-82DD-0163AE2D8BA9}" dt="2023-12-08T13:36:32.100" v="3227" actId="47"/>
        <pc:sldMkLst>
          <pc:docMk/>
          <pc:sldMk cId="1144219466" sldId="335"/>
        </pc:sldMkLst>
      </pc:sldChg>
      <pc:sldChg chg="modSp del mod">
        <pc:chgData name="Alison Trew" userId="501ad152-89bb-4882-ac72-f31826cb2e78" providerId="ADAL" clId="{F1834E5E-1D31-4601-82DD-0163AE2D8BA9}" dt="2023-12-08T13:36:30.944" v="3226" actId="47"/>
        <pc:sldMkLst>
          <pc:docMk/>
          <pc:sldMk cId="3976997166" sldId="336"/>
        </pc:sldMkLst>
      </pc:sldChg>
      <pc:sldChg chg="delSp del mod">
        <pc:chgData name="Alison Trew" userId="501ad152-89bb-4882-ac72-f31826cb2e78" providerId="ADAL" clId="{F1834E5E-1D31-4601-82DD-0163AE2D8BA9}" dt="2023-12-08T13:40:48.169" v="3483" actId="47"/>
        <pc:sldMkLst>
          <pc:docMk/>
          <pc:sldMk cId="2274543484" sldId="337"/>
        </pc:sldMkLst>
      </pc:sldChg>
      <pc:sldChg chg="del">
        <pc:chgData name="Alison Trew" userId="501ad152-89bb-4882-ac72-f31826cb2e78" providerId="ADAL" clId="{F1834E5E-1D31-4601-82DD-0163AE2D8BA9}" dt="2023-12-08T13:36:47.752" v="3229" actId="47"/>
        <pc:sldMkLst>
          <pc:docMk/>
          <pc:sldMk cId="2890000243" sldId="338"/>
        </pc:sldMkLst>
      </pc:sldChg>
      <pc:sldChg chg="del">
        <pc:chgData name="Alison Trew" userId="501ad152-89bb-4882-ac72-f31826cb2e78" providerId="ADAL" clId="{F1834E5E-1D31-4601-82DD-0163AE2D8BA9}" dt="2023-12-08T13:43:14.053" v="3504" actId="47"/>
        <pc:sldMkLst>
          <pc:docMk/>
          <pc:sldMk cId="2060187874" sldId="339"/>
        </pc:sldMkLst>
      </pc:sldChg>
      <pc:sldChg chg="del">
        <pc:chgData name="Alison Trew" userId="501ad152-89bb-4882-ac72-f31826cb2e78" providerId="ADAL" clId="{F1834E5E-1D31-4601-82DD-0163AE2D8BA9}" dt="2023-12-08T13:36:44.188" v="3228" actId="47"/>
        <pc:sldMkLst>
          <pc:docMk/>
          <pc:sldMk cId="3798567584" sldId="340"/>
        </pc:sldMkLst>
      </pc:sldChg>
      <pc:sldChg chg="del">
        <pc:chgData name="Alison Trew" userId="501ad152-89bb-4882-ac72-f31826cb2e78" providerId="ADAL" clId="{F1834E5E-1D31-4601-82DD-0163AE2D8BA9}" dt="2023-12-07T17:23:35.373" v="0" actId="47"/>
        <pc:sldMkLst>
          <pc:docMk/>
          <pc:sldMk cId="409413244" sldId="341"/>
        </pc:sldMkLst>
      </pc:sldChg>
      <pc:sldChg chg="del">
        <pc:chgData name="Alison Trew" userId="501ad152-89bb-4882-ac72-f31826cb2e78" providerId="ADAL" clId="{F1834E5E-1D31-4601-82DD-0163AE2D8BA9}" dt="2023-12-07T17:23:35.373" v="0" actId="47"/>
        <pc:sldMkLst>
          <pc:docMk/>
          <pc:sldMk cId="3709236563" sldId="342"/>
        </pc:sldMkLst>
      </pc:sldChg>
      <pc:sldChg chg="del">
        <pc:chgData name="Alison Trew" userId="501ad152-89bb-4882-ac72-f31826cb2e78" providerId="ADAL" clId="{F1834E5E-1D31-4601-82DD-0163AE2D8BA9}" dt="2023-12-07T17:23:35.373" v="0" actId="47"/>
        <pc:sldMkLst>
          <pc:docMk/>
          <pc:sldMk cId="2311293220" sldId="343"/>
        </pc:sldMkLst>
      </pc:sldChg>
      <pc:sldChg chg="del">
        <pc:chgData name="Alison Trew" userId="501ad152-89bb-4882-ac72-f31826cb2e78" providerId="ADAL" clId="{F1834E5E-1D31-4601-82DD-0163AE2D8BA9}" dt="2023-12-07T17:23:35.373" v="0" actId="47"/>
        <pc:sldMkLst>
          <pc:docMk/>
          <pc:sldMk cId="2051984653" sldId="344"/>
        </pc:sldMkLst>
      </pc:sldChg>
      <pc:sldChg chg="del">
        <pc:chgData name="Alison Trew" userId="501ad152-89bb-4882-ac72-f31826cb2e78" providerId="ADAL" clId="{F1834E5E-1D31-4601-82DD-0163AE2D8BA9}" dt="2023-12-08T12:46:11.602" v="3191" actId="47"/>
        <pc:sldMkLst>
          <pc:docMk/>
          <pc:sldMk cId="918256925" sldId="345"/>
        </pc:sldMkLst>
      </pc:sldChg>
      <pc:sldChg chg="addSp delSp modSp new mod modClrScheme chgLayout modNotesTx">
        <pc:chgData name="Alison Trew" userId="501ad152-89bb-4882-ac72-f31826cb2e78" providerId="ADAL" clId="{F1834E5E-1D31-4601-82DD-0163AE2D8BA9}" dt="2023-12-08T14:23:22.720" v="4623" actId="692"/>
        <pc:sldMkLst>
          <pc:docMk/>
          <pc:sldMk cId="3264023087" sldId="346"/>
        </pc:sldMkLst>
      </pc:sldChg>
      <pc:sldChg chg="addSp modSp new mod modAnim modNotesTx">
        <pc:chgData name="Alison Trew" userId="501ad152-89bb-4882-ac72-f31826cb2e78" providerId="ADAL" clId="{F1834E5E-1D31-4601-82DD-0163AE2D8BA9}" dt="2023-12-08T14:09:17.131" v="4330" actId="20577"/>
        <pc:sldMkLst>
          <pc:docMk/>
          <pc:sldMk cId="3431277832" sldId="347"/>
        </pc:sldMkLst>
      </pc:sldChg>
      <pc:sldChg chg="addSp modSp new mod">
        <pc:chgData name="Alison Trew" userId="501ad152-89bb-4882-ac72-f31826cb2e78" providerId="ADAL" clId="{F1834E5E-1D31-4601-82DD-0163AE2D8BA9}" dt="2023-12-08T14:22:00.342" v="4549" actId="14100"/>
        <pc:sldMkLst>
          <pc:docMk/>
          <pc:sldMk cId="442686790" sldId="348"/>
        </pc:sldMkLst>
      </pc:sldChg>
      <pc:sldChg chg="add del">
        <pc:chgData name="Alison Trew" userId="501ad152-89bb-4882-ac72-f31826cb2e78" providerId="ADAL" clId="{F1834E5E-1D31-4601-82DD-0163AE2D8BA9}" dt="2023-12-08T13:55:02.028" v="4082" actId="47"/>
        <pc:sldMkLst>
          <pc:docMk/>
          <pc:sldMk cId="744796167" sldId="348"/>
        </pc:sldMkLst>
      </pc:sldChg>
      <pc:sldMasterChg chg="del delSldLayout">
        <pc:chgData name="Alison Trew" userId="501ad152-89bb-4882-ac72-f31826cb2e78" providerId="ADAL" clId="{F1834E5E-1D31-4601-82DD-0163AE2D8BA9}" dt="2023-12-08T14:09:59.993" v="4331" actId="47"/>
        <pc:sldMasterMkLst>
          <pc:docMk/>
          <pc:sldMasterMk cId="0" sldId="2147483648"/>
        </pc:sldMasterMkLst>
        <pc:sldLayoutChg chg="del">
          <pc:chgData name="Alison Trew" userId="501ad152-89bb-4882-ac72-f31826cb2e78" providerId="ADAL" clId="{F1834E5E-1D31-4601-82DD-0163AE2D8BA9}" dt="2023-12-08T14:09:59.993" v="4331" actId="47"/>
          <pc:sldLayoutMkLst>
            <pc:docMk/>
            <pc:sldMasterMk cId="0" sldId="2147483648"/>
            <pc:sldLayoutMk cId="0" sldId="2147483649"/>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0"/>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1"/>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2"/>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3"/>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4"/>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5"/>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6"/>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7"/>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8"/>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59"/>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0"/>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1"/>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2"/>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3"/>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4"/>
          </pc:sldLayoutMkLst>
        </pc:sldLayoutChg>
        <pc:sldLayoutChg chg="del">
          <pc:chgData name="Alison Trew" userId="501ad152-89bb-4882-ac72-f31826cb2e78" providerId="ADAL" clId="{F1834E5E-1D31-4601-82DD-0163AE2D8BA9}" dt="2023-12-08T14:09:59.993" v="4331" actId="47"/>
          <pc:sldLayoutMkLst>
            <pc:docMk/>
            <pc:sldMasterMk cId="0" sldId="2147483648"/>
            <pc:sldLayoutMk cId="0" sldId="2147483665"/>
          </pc:sldLayoutMkLst>
        </pc:sldLayoutChg>
      </pc:sldMasterChg>
    </pc:docChg>
  </pc:docChgLst>
  <pc:docChgLst>
    <pc:chgData name="Sophie Stewart" userId="1764df6f-81fd-4433-9d0a-2ea9194921a4" providerId="ADAL" clId="{66B61CB2-178F-45A7-BF86-2D12822C051F}"/>
    <pc:docChg chg="custSel addSld modSld modMainMaster">
      <pc:chgData name="Sophie Stewart" userId="1764df6f-81fd-4433-9d0a-2ea9194921a4" providerId="ADAL" clId="{66B61CB2-178F-45A7-BF86-2D12822C051F}" dt="2025-07-18T15:55:16.522" v="14" actId="1076"/>
      <pc:docMkLst>
        <pc:docMk/>
      </pc:docMkLst>
      <pc:sldChg chg="delSp modSp mod">
        <pc:chgData name="Sophie Stewart" userId="1764df6f-81fd-4433-9d0a-2ea9194921a4" providerId="ADAL" clId="{66B61CB2-178F-45A7-BF86-2D12822C051F}" dt="2025-07-18T15:55:16.522" v="14" actId="1076"/>
        <pc:sldMkLst>
          <pc:docMk/>
          <pc:sldMk cId="1454519032" sldId="333"/>
        </pc:sldMkLst>
        <pc:spChg chg="del mod">
          <ac:chgData name="Sophie Stewart" userId="1764df6f-81fd-4433-9d0a-2ea9194921a4" providerId="ADAL" clId="{66B61CB2-178F-45A7-BF86-2D12822C051F}" dt="2025-07-18T15:55:09.203" v="11" actId="478"/>
          <ac:spMkLst>
            <pc:docMk/>
            <pc:sldMk cId="1454519032" sldId="333"/>
            <ac:spMk id="3" creationId="{EBE9A749-B1E4-4BE0-8102-2EFF9A9DDFE4}"/>
          </ac:spMkLst>
        </pc:spChg>
        <pc:spChg chg="del">
          <ac:chgData name="Sophie Stewart" userId="1764df6f-81fd-4433-9d0a-2ea9194921a4" providerId="ADAL" clId="{66B61CB2-178F-45A7-BF86-2D12822C051F}" dt="2025-07-18T15:54:54.747" v="5" actId="478"/>
          <ac:spMkLst>
            <pc:docMk/>
            <pc:sldMk cId="1454519032" sldId="333"/>
            <ac:spMk id="4" creationId="{DC449E50-D10E-484B-830F-FBDA3FD8D5DB}"/>
          </ac:spMkLst>
        </pc:spChg>
        <pc:spChg chg="mod">
          <ac:chgData name="Sophie Stewart" userId="1764df6f-81fd-4433-9d0a-2ea9194921a4" providerId="ADAL" clId="{66B61CB2-178F-45A7-BF86-2D12822C051F}" dt="2025-07-18T15:55:16.522" v="14" actId="1076"/>
          <ac:spMkLst>
            <pc:docMk/>
            <pc:sldMk cId="1454519032" sldId="333"/>
            <ac:spMk id="5" creationId="{8DDA5A8F-916F-4B0A-89B9-F55C61E55418}"/>
          </ac:spMkLst>
        </pc:spChg>
      </pc:sldChg>
      <pc:sldChg chg="new">
        <pc:chgData name="Sophie Stewart" userId="1764df6f-81fd-4433-9d0a-2ea9194921a4" providerId="ADAL" clId="{66B61CB2-178F-45A7-BF86-2D12822C051F}" dt="2025-07-18T15:54:40.151" v="4" actId="680"/>
        <pc:sldMkLst>
          <pc:docMk/>
          <pc:sldMk cId="2922254936" sldId="349"/>
        </pc:sldMkLst>
      </pc:sldChg>
      <pc:sldMasterChg chg="modSldLayout sldLayoutOrd">
        <pc:chgData name="Sophie Stewart" userId="1764df6f-81fd-4433-9d0a-2ea9194921a4" providerId="ADAL" clId="{66B61CB2-178F-45A7-BF86-2D12822C051F}" dt="2025-07-18T15:54:22.117" v="3" actId="20578"/>
        <pc:sldMasterMkLst>
          <pc:docMk/>
          <pc:sldMasterMk cId="3792276833" sldId="2147483773"/>
        </pc:sldMasterMkLst>
        <pc:sldLayoutChg chg="ord">
          <pc:chgData name="Sophie Stewart" userId="1764df6f-81fd-4433-9d0a-2ea9194921a4" providerId="ADAL" clId="{66B61CB2-178F-45A7-BF86-2D12822C051F}" dt="2025-07-18T15:54:22.117" v="3" actId="20578"/>
          <pc:sldLayoutMkLst>
            <pc:docMk/>
            <pc:sldMasterMk cId="3792276833" sldId="2147483773"/>
            <pc:sldLayoutMk cId="4003088780" sldId="2147483827"/>
          </pc:sldLayoutMkLst>
        </pc:sldLayoutChg>
      </pc:sldMasterChg>
    </pc:docChg>
  </pc:docChgLst>
  <pc:docChgLst>
    <pc:chgData name="Wendy Woodsford" userId="dd4886fa-f0a0-4f18-8f65-16d3fbb360dd" providerId="ADAL" clId="{751B3376-F83A-4F63-ACA3-428DE36FEF14}"/>
    <pc:docChg chg="undo custSel modSld">
      <pc:chgData name="Wendy Woodsford" userId="dd4886fa-f0a0-4f18-8f65-16d3fbb360dd" providerId="ADAL" clId="{751B3376-F83A-4F63-ACA3-428DE36FEF14}" dt="2023-12-12T22:06:07.658" v="77" actId="1076"/>
      <pc:docMkLst>
        <pc:docMk/>
      </pc:docMkLst>
      <pc:sldChg chg="modSp mod">
        <pc:chgData name="Wendy Woodsford" userId="dd4886fa-f0a0-4f18-8f65-16d3fbb360dd" providerId="ADAL" clId="{751B3376-F83A-4F63-ACA3-428DE36FEF14}" dt="2023-12-12T22:03:11.128" v="55" actId="1035"/>
        <pc:sldMkLst>
          <pc:docMk/>
          <pc:sldMk cId="4121939817" sldId="257"/>
        </pc:sldMkLst>
      </pc:sldChg>
      <pc:sldChg chg="modSp mod">
        <pc:chgData name="Wendy Woodsford" userId="dd4886fa-f0a0-4f18-8f65-16d3fbb360dd" providerId="ADAL" clId="{751B3376-F83A-4F63-ACA3-428DE36FEF14}" dt="2023-12-12T22:05:08.068" v="72" actId="1076"/>
        <pc:sldMkLst>
          <pc:docMk/>
          <pc:sldMk cId="1191644088" sldId="262"/>
        </pc:sldMkLst>
      </pc:sldChg>
      <pc:sldChg chg="modSp mod">
        <pc:chgData name="Wendy Woodsford" userId="dd4886fa-f0a0-4f18-8f65-16d3fbb360dd" providerId="ADAL" clId="{751B3376-F83A-4F63-ACA3-428DE36FEF14}" dt="2023-12-12T22:06:07.658" v="77" actId="1076"/>
        <pc:sldMkLst>
          <pc:docMk/>
          <pc:sldMk cId="3098103686" sldId="263"/>
        </pc:sldMkLst>
      </pc:sldChg>
      <pc:sldChg chg="modSp mod">
        <pc:chgData name="Wendy Woodsford" userId="dd4886fa-f0a0-4f18-8f65-16d3fbb360dd" providerId="ADAL" clId="{751B3376-F83A-4F63-ACA3-428DE36FEF14}" dt="2023-12-12T22:04:09.639" v="63" actId="1076"/>
        <pc:sldMkLst>
          <pc:docMk/>
          <pc:sldMk cId="1441874213" sldId="267"/>
        </pc:sldMkLst>
      </pc:sldChg>
      <pc:sldChg chg="modSp mod">
        <pc:chgData name="Wendy Woodsford" userId="dd4886fa-f0a0-4f18-8f65-16d3fbb360dd" providerId="ADAL" clId="{751B3376-F83A-4F63-ACA3-428DE36FEF14}" dt="2023-12-12T22:01:09.674" v="36" actId="14100"/>
        <pc:sldMkLst>
          <pc:docMk/>
          <pc:sldMk cId="2628312876" sldId="281"/>
        </pc:sldMkLst>
      </pc:sldChg>
      <pc:sldChg chg="modSp mod">
        <pc:chgData name="Wendy Woodsford" userId="dd4886fa-f0a0-4f18-8f65-16d3fbb360dd" providerId="ADAL" clId="{751B3376-F83A-4F63-ACA3-428DE36FEF14}" dt="2023-12-12T22:01:59.679" v="39" actId="1076"/>
        <pc:sldMkLst>
          <pc:docMk/>
          <pc:sldMk cId="1050598519" sldId="284"/>
        </pc:sldMkLst>
      </pc:sldChg>
      <pc:sldChg chg="modSp mod">
        <pc:chgData name="Wendy Woodsford" userId="dd4886fa-f0a0-4f18-8f65-16d3fbb360dd" providerId="ADAL" clId="{751B3376-F83A-4F63-ACA3-428DE36FEF14}" dt="2023-12-12T22:01:46.905" v="38" actId="14100"/>
        <pc:sldMkLst>
          <pc:docMk/>
          <pc:sldMk cId="1565422928" sldId="286"/>
        </pc:sldMkLst>
      </pc:sldChg>
      <pc:sldChg chg="modSp mod">
        <pc:chgData name="Wendy Woodsford" userId="dd4886fa-f0a0-4f18-8f65-16d3fbb360dd" providerId="ADAL" clId="{751B3376-F83A-4F63-ACA3-428DE36FEF14}" dt="2023-12-12T22:05:27.429" v="74" actId="1076"/>
        <pc:sldMkLst>
          <pc:docMk/>
          <pc:sldMk cId="4288211118" sldId="289"/>
        </pc:sldMkLst>
      </pc:sldChg>
      <pc:sldChg chg="modSp mod">
        <pc:chgData name="Wendy Woodsford" userId="dd4886fa-f0a0-4f18-8f65-16d3fbb360dd" providerId="ADAL" clId="{751B3376-F83A-4F63-ACA3-428DE36FEF14}" dt="2023-12-12T21:58:09.714" v="20" actId="255"/>
        <pc:sldMkLst>
          <pc:docMk/>
          <pc:sldMk cId="0" sldId="294"/>
        </pc:sldMkLst>
      </pc:sldChg>
      <pc:sldChg chg="modSp mod">
        <pc:chgData name="Wendy Woodsford" userId="dd4886fa-f0a0-4f18-8f65-16d3fbb360dd" providerId="ADAL" clId="{751B3376-F83A-4F63-ACA3-428DE36FEF14}" dt="2023-12-12T22:00:54.606" v="33" actId="1076"/>
        <pc:sldMkLst>
          <pc:docMk/>
          <pc:sldMk cId="2098176612" sldId="329"/>
        </pc:sldMkLst>
      </pc:sldChg>
      <pc:sldChg chg="addSp modSp mod">
        <pc:chgData name="Wendy Woodsford" userId="dd4886fa-f0a0-4f18-8f65-16d3fbb360dd" providerId="ADAL" clId="{751B3376-F83A-4F63-ACA3-428DE36FEF14}" dt="2023-12-12T22:00:41.022" v="30" actId="14100"/>
        <pc:sldMkLst>
          <pc:docMk/>
          <pc:sldMk cId="3540396738" sldId="330"/>
        </pc:sldMkLst>
      </pc:sldChg>
      <pc:sldChg chg="modSp mod">
        <pc:chgData name="Wendy Woodsford" userId="dd4886fa-f0a0-4f18-8f65-16d3fbb360dd" providerId="ADAL" clId="{751B3376-F83A-4F63-ACA3-428DE36FEF14}" dt="2023-12-12T22:01:03.013" v="34" actId="14100"/>
        <pc:sldMkLst>
          <pc:docMk/>
          <pc:sldMk cId="1670800489" sldId="332"/>
        </pc:sldMkLst>
      </pc:sldChg>
      <pc:sldChg chg="modSp mod">
        <pc:chgData name="Wendy Woodsford" userId="dd4886fa-f0a0-4f18-8f65-16d3fbb360dd" providerId="ADAL" clId="{751B3376-F83A-4F63-ACA3-428DE36FEF14}" dt="2023-12-12T21:59:24.407" v="28" actId="1076"/>
        <pc:sldMkLst>
          <pc:docMk/>
          <pc:sldMk cId="3264023087" sldId="34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meche.org/careers-education/supporting-teachers/resources-and-activitie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ducation.theiet.org/primary/" TargetMode="External"/><Relationship Id="rId5" Type="http://schemas.openxmlformats.org/officeDocument/2006/relationships/hyperlink" Target="https://www.ice.org.uk/what-is-civil-engineering" TargetMode="External"/><Relationship Id="rId4" Type="http://schemas.openxmlformats.org/officeDocument/2006/relationships/hyperlink" Target="https://www.icheme.org/education/whynotchemeng/"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magneticcoins.info/magneticcoindirectory.ht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LncMVXrA-iw"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Click on the links to see more images of Xuanhe Zhao’s and Yoonho Kim’s 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dirty="0">
                <a:latin typeface="Calibri" panose="020F0502020204030204" pitchFamily="34" charset="0"/>
                <a:ea typeface="Calibri" panose="020F0502020204030204" pitchFamily="34" charset="0"/>
                <a:cs typeface="Times New Roman" panose="02020603050405020304" pitchFamily="18" charset="0"/>
              </a:rPr>
              <a:t>They published - </a:t>
            </a:r>
            <a:r>
              <a:rPr lang="en-GB" sz="1200" i="1" dirty="0"/>
              <a:t>Ferromagnetic soft continuum robots - </a:t>
            </a:r>
            <a:r>
              <a:rPr lang="en-GB" sz="1200" dirty="0"/>
              <a:t>in</a:t>
            </a:r>
            <a:r>
              <a:rPr lang="en-GB" sz="1200" i="1" dirty="0"/>
              <a:t>: </a:t>
            </a:r>
            <a:r>
              <a:rPr lang="pl-PL" sz="1200" i="1" dirty="0"/>
              <a:t>Sci</a:t>
            </a:r>
            <a:r>
              <a:rPr lang="en-GB" sz="1200" i="1" dirty="0" err="1"/>
              <a:t>ence</a:t>
            </a:r>
            <a:r>
              <a:rPr lang="pl-PL" sz="1200" i="1" dirty="0"/>
              <a:t> Robot</a:t>
            </a:r>
            <a:r>
              <a:rPr lang="en-GB" sz="1200" i="1" dirty="0" err="1"/>
              <a:t>ics</a:t>
            </a:r>
            <a:r>
              <a:rPr lang="pl-PL" sz="1200" i="1" dirty="0"/>
              <a:t> </a:t>
            </a:r>
            <a:r>
              <a:rPr lang="pl-PL" sz="1200" b="1" dirty="0"/>
              <a:t>4</a:t>
            </a:r>
            <a:r>
              <a:rPr lang="pl-PL" sz="1200" dirty="0"/>
              <a:t>, eaax7329 (2019)</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Yoonho Kim</a:t>
            </a:r>
            <a:r>
              <a:rPr lang="en-GB" b="1" baseline="30000" dirty="0"/>
              <a:t>1</a:t>
            </a:r>
            <a:r>
              <a:rPr lang="en-GB" b="0" dirty="0"/>
              <a:t>, German A. Parada</a:t>
            </a:r>
            <a:r>
              <a:rPr lang="en-GB" b="0" baseline="30000" dirty="0"/>
              <a:t>1,2</a:t>
            </a:r>
            <a:r>
              <a:rPr lang="en-GB" b="0" dirty="0"/>
              <a:t>, </a:t>
            </a:r>
            <a:r>
              <a:rPr lang="en-GB" b="0" dirty="0" err="1"/>
              <a:t>Shengduo</a:t>
            </a:r>
            <a:r>
              <a:rPr lang="en-GB" b="0" dirty="0"/>
              <a:t> Liu</a:t>
            </a:r>
            <a:r>
              <a:rPr lang="en-GB" b="0" baseline="30000" dirty="0"/>
              <a:t>1</a:t>
            </a:r>
            <a:r>
              <a:rPr lang="en-GB" b="0" dirty="0"/>
              <a:t>, </a:t>
            </a:r>
            <a:r>
              <a:rPr lang="en-GB" b="1" dirty="0"/>
              <a:t>Xuanhe Zhao</a:t>
            </a:r>
            <a:r>
              <a:rPr lang="en-GB" b="1" baseline="30000" dirty="0"/>
              <a:t>1,3</a:t>
            </a:r>
          </a:p>
          <a:p>
            <a:pPr marL="342900" indent="-342900">
              <a:buFont typeface="+mj-lt"/>
              <a:buAutoNum type="arabicPeriod"/>
            </a:pPr>
            <a:r>
              <a:rPr lang="en-GB" b="0" dirty="0"/>
              <a:t>Department of Mechanical Engineering</a:t>
            </a:r>
          </a:p>
          <a:p>
            <a:pPr marL="342900" indent="-342900">
              <a:buFont typeface="+mj-lt"/>
              <a:buAutoNum type="arabicPeriod"/>
            </a:pPr>
            <a:r>
              <a:rPr lang="en-GB" b="0" dirty="0"/>
              <a:t>Department of Chemical Engineering</a:t>
            </a:r>
          </a:p>
          <a:p>
            <a:pPr marL="342900" indent="-342900">
              <a:buFont typeface="+mj-lt"/>
              <a:buAutoNum type="arabicPeriod"/>
            </a:pPr>
            <a:r>
              <a:rPr lang="en-GB" b="0" dirty="0"/>
              <a:t>Department of Civil and Environmental Engineering</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In the past, engineering was divided into </a:t>
            </a:r>
            <a:r>
              <a:rPr lang="en-GB" b="1" dirty="0"/>
              <a:t>chemical, mechanical, civil </a:t>
            </a:r>
            <a:r>
              <a:rPr lang="en-GB" dirty="0"/>
              <a:t>and </a:t>
            </a:r>
            <a:r>
              <a:rPr lang="en-GB" b="1" dirty="0"/>
              <a:t>electrical</a:t>
            </a:r>
            <a:r>
              <a:rPr lang="en-GB" dirty="0"/>
              <a:t>. Nowadays there are many more types of engineering. Here are details of some.</a:t>
            </a:r>
            <a:endParaRPr lang="en-GB" b="1" dirty="0"/>
          </a:p>
          <a:p>
            <a:pPr marL="171450" indent="-171450">
              <a:buFont typeface="Arial" panose="020B0604020202020204" pitchFamily="34" charset="0"/>
              <a:buChar char="•"/>
            </a:pPr>
            <a:r>
              <a:rPr lang="en-GB" b="1" dirty="0"/>
              <a:t>Mechanical engineers </a:t>
            </a:r>
            <a:r>
              <a:rPr lang="en-GB" dirty="0"/>
              <a:t>– design machinery and components for machinery (e.g. hip joints for surgery). The </a:t>
            </a:r>
            <a:r>
              <a:rPr lang="en-GB" b="1" dirty="0"/>
              <a:t>Institute of Mechanical Engineers (IMechE)</a:t>
            </a:r>
            <a:r>
              <a:rPr lang="en-GB" dirty="0"/>
              <a:t> support ambassadors and teachers with a range of resources and initiatives. </a:t>
            </a:r>
            <a:r>
              <a:rPr lang="en-GB" dirty="0">
                <a:hlinkClick r:id="rId3"/>
              </a:rPr>
              <a:t>https://www.imeche.org/careers-education/supporting-teachers/resources-and-activities</a:t>
            </a:r>
            <a:endParaRPr lang="en-GB" b="1" dirty="0"/>
          </a:p>
          <a:p>
            <a:pPr marL="171450" indent="-171450">
              <a:buFont typeface="Arial" panose="020B0604020202020204" pitchFamily="34" charset="0"/>
              <a:buChar char="•"/>
            </a:pPr>
            <a:r>
              <a:rPr lang="en-GB" b="1" dirty="0"/>
              <a:t>Chemical engineers </a:t>
            </a:r>
            <a:r>
              <a:rPr lang="en-GB" dirty="0"/>
              <a:t>– change raw materials into useful products (e.g. petrol, plastics and synthetic fibres all come from oil). The </a:t>
            </a:r>
            <a:r>
              <a:rPr lang="en-GB" b="1" dirty="0"/>
              <a:t>Institute of Chemical Engineering (</a:t>
            </a:r>
            <a:r>
              <a:rPr lang="en-GB" b="1" dirty="0" err="1"/>
              <a:t>ICHemE</a:t>
            </a:r>
            <a:r>
              <a:rPr lang="en-GB" b="1" dirty="0"/>
              <a:t>) </a:t>
            </a:r>
            <a:r>
              <a:rPr lang="en-GB" dirty="0"/>
              <a:t>explains how many different types of chemical engineers improve our world and has information on registering with a STEM Ambassador. Note this website is not suitable for primary age children. </a:t>
            </a:r>
            <a:r>
              <a:rPr lang="en-GB" dirty="0">
                <a:hlinkClick r:id="rId4"/>
              </a:rPr>
              <a:t>https://www.icheme.org/education/whynotchemeng/</a:t>
            </a:r>
            <a:endParaRPr lang="en-GB" dirty="0"/>
          </a:p>
          <a:p>
            <a:pPr marL="171450" indent="-171450">
              <a:buFont typeface="Arial" panose="020B0604020202020204" pitchFamily="34" charset="0"/>
              <a:buChar char="•"/>
            </a:pPr>
            <a:r>
              <a:rPr lang="en-GB" b="1" dirty="0"/>
              <a:t>Civil engineers </a:t>
            </a:r>
            <a:r>
              <a:rPr lang="en-GB" dirty="0"/>
              <a:t>– design, create and connect up the world around us. They plan and manage building projects (e.g. airports, buildings, roads, bridges, rail networks). The </a:t>
            </a:r>
            <a:r>
              <a:rPr lang="en-GB" b="1" dirty="0"/>
              <a:t>Institute of Civil Engineering (ICE) </a:t>
            </a:r>
            <a:r>
              <a:rPr lang="en-GB" dirty="0"/>
              <a:t>provide examples of engineering projects with images and profiles of real engineers. These examples would be suitable to share with older children. </a:t>
            </a:r>
            <a:r>
              <a:rPr lang="en-GB" dirty="0">
                <a:hlinkClick r:id="rId5"/>
              </a:rPr>
              <a:t>https://www.ice.org.uk/what-is-civil-engineering</a:t>
            </a:r>
            <a:endParaRPr lang="en-GB" b="0" dirty="0"/>
          </a:p>
          <a:p>
            <a:pPr marL="171450" indent="-171450">
              <a:buFont typeface="Arial" panose="020B0604020202020204" pitchFamily="34" charset="0"/>
              <a:buChar char="•"/>
            </a:pPr>
            <a:r>
              <a:rPr lang="en-GB" b="1" dirty="0"/>
              <a:t>Environmental engineers </a:t>
            </a:r>
            <a:r>
              <a:rPr lang="en-GB" dirty="0"/>
              <a:t>– devise solutions for protecting and improving human health and beneficial ecosystems (e.g. wastewater management, waste disposal, air pollution control). Environmental engineering is a sub-discipline of civil engineering, chemical and mechanical engineering. </a:t>
            </a:r>
            <a:endParaRPr lang="en-GB" b="1" dirty="0"/>
          </a:p>
          <a:p>
            <a:pPr marL="171450" indent="-171450">
              <a:buFont typeface="Arial" panose="020B0604020202020204" pitchFamily="34" charset="0"/>
              <a:buChar char="•"/>
            </a:pPr>
            <a:r>
              <a:rPr lang="en-GB" b="1" dirty="0"/>
              <a:t>Electrical engineers </a:t>
            </a:r>
            <a:r>
              <a:rPr lang="en-GB" dirty="0"/>
              <a:t>– design and make all kinds of electrical equipment. The </a:t>
            </a:r>
            <a:r>
              <a:rPr lang="en-GB" b="1" dirty="0"/>
              <a:t>Institute of Engineering and Technology (ITE) </a:t>
            </a:r>
            <a:r>
              <a:rPr lang="en-GB" dirty="0"/>
              <a:t>has free teaching resources and classroom activities for children aged 5-11 years including lesson plans, handouts and film clips. </a:t>
            </a:r>
            <a:r>
              <a:rPr lang="en-GB" dirty="0">
                <a:hlinkClick r:id="rId6"/>
              </a:rPr>
              <a:t>https://education.theiet.org/primary/</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26593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Magnets*, a selection of magnetic/non-magnetic objects. T’s worth including aluminium foil because many children will think that all metals are magnetic (in fact most metals are not magnetic, and aluminium is a good example of a non-magnetic metal).</a:t>
            </a:r>
            <a:endParaRPr lang="en-GB"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Subject knowledge</a:t>
            </a:r>
            <a:endParaRPr lang="en-US"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Magnetic materials are always made of metal, but </a:t>
            </a:r>
            <a:r>
              <a:rPr lang="en-GB" sz="1200" b="1" i="0" kern="1200" dirty="0">
                <a:solidFill>
                  <a:schemeClr val="tx1"/>
                </a:solidFill>
                <a:effectLst/>
                <a:latin typeface="+mn-lt"/>
                <a:ea typeface="+mn-ea"/>
                <a:cs typeface="+mn-cs"/>
              </a:rPr>
              <a:t>not all metals are magnetic.</a:t>
            </a:r>
            <a:endParaRPr lang="en-GB"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Materials that can be magnetized, which are also the ones that are strongly attracted to a magnet, are called </a:t>
            </a:r>
            <a:r>
              <a:rPr lang="en-GB" sz="1200" b="1" i="0" kern="1200" dirty="0">
                <a:solidFill>
                  <a:schemeClr val="tx1"/>
                </a:solidFill>
                <a:effectLst/>
                <a:latin typeface="+mn-lt"/>
                <a:ea typeface="+mn-ea"/>
                <a:cs typeface="+mn-cs"/>
              </a:rPr>
              <a:t>ferromagnetic</a:t>
            </a:r>
            <a:r>
              <a:rPr lang="en-GB" sz="1200" b="0" i="0" kern="1200" dirty="0">
                <a:solidFill>
                  <a:schemeClr val="tx1"/>
                </a:solidFill>
                <a:effectLst/>
                <a:latin typeface="+mn-lt"/>
                <a:ea typeface="+mn-ea"/>
                <a:cs typeface="+mn-cs"/>
              </a:rPr>
              <a:t> (or ferrimagnetic). These include the elements </a:t>
            </a:r>
            <a:r>
              <a:rPr lang="en-GB" sz="1200" b="1" i="0" kern="1200" dirty="0">
                <a:solidFill>
                  <a:schemeClr val="tx1"/>
                </a:solidFill>
                <a:effectLst/>
                <a:latin typeface="+mn-lt"/>
                <a:ea typeface="+mn-ea"/>
                <a:cs typeface="+mn-cs"/>
              </a:rPr>
              <a:t>iron</a:t>
            </a:r>
            <a:r>
              <a:rPr lang="en-GB" sz="1200" b="0" i="0" kern="1200" dirty="0">
                <a:solidFill>
                  <a:schemeClr val="tx1"/>
                </a:solidFill>
                <a:effectLst/>
                <a:latin typeface="+mn-lt"/>
                <a:ea typeface="+mn-ea"/>
                <a:cs typeface="+mn-cs"/>
              </a:rPr>
              <a:t>, </a:t>
            </a:r>
            <a:r>
              <a:rPr lang="en-GB" sz="1200" b="1" i="0" kern="1200" dirty="0">
                <a:solidFill>
                  <a:schemeClr val="tx1"/>
                </a:solidFill>
                <a:effectLst/>
                <a:latin typeface="+mn-lt"/>
                <a:ea typeface="+mn-ea"/>
                <a:cs typeface="+mn-cs"/>
              </a:rPr>
              <a:t>nickel</a:t>
            </a:r>
            <a:r>
              <a:rPr lang="en-GB" sz="1200" b="0" i="0" kern="1200" dirty="0">
                <a:solidFill>
                  <a:schemeClr val="tx1"/>
                </a:solidFill>
                <a:effectLst/>
                <a:latin typeface="+mn-lt"/>
                <a:ea typeface="+mn-ea"/>
                <a:cs typeface="+mn-cs"/>
              </a:rPr>
              <a:t> and </a:t>
            </a:r>
            <a:r>
              <a:rPr lang="en-GB" sz="1200" b="1" i="0" kern="1200" dirty="0">
                <a:solidFill>
                  <a:schemeClr val="tx1"/>
                </a:solidFill>
                <a:effectLst/>
                <a:latin typeface="+mn-lt"/>
                <a:ea typeface="+mn-ea"/>
                <a:cs typeface="+mn-cs"/>
              </a:rPr>
              <a:t>cobalt</a:t>
            </a:r>
            <a:r>
              <a:rPr lang="en-GB" sz="1200" b="0" i="0" kern="1200" dirty="0">
                <a:solidFill>
                  <a:schemeClr val="tx1"/>
                </a:solidFill>
                <a:effectLst/>
                <a:latin typeface="+mn-lt"/>
                <a:ea typeface="+mn-ea"/>
                <a:cs typeface="+mn-cs"/>
              </a:rPr>
              <a:t> and their </a:t>
            </a:r>
            <a:r>
              <a:rPr lang="en-GB" sz="1200" b="1" i="0" kern="1200" dirty="0">
                <a:solidFill>
                  <a:schemeClr val="tx1"/>
                </a:solidFill>
                <a:effectLst/>
                <a:latin typeface="+mn-lt"/>
                <a:ea typeface="+mn-ea"/>
                <a:cs typeface="+mn-cs"/>
              </a:rPr>
              <a:t>alloys (e.g., steel)</a:t>
            </a:r>
            <a:r>
              <a:rPr lang="en-GB" sz="1200" b="0" i="0" kern="1200" dirty="0">
                <a:solidFill>
                  <a:schemeClr val="tx1"/>
                </a:solidFill>
                <a:effectLst/>
                <a:latin typeface="+mn-lt"/>
                <a:ea typeface="+mn-ea"/>
                <a:cs typeface="+mn-cs"/>
              </a:rPr>
              <a:t>, some </a:t>
            </a:r>
            <a:r>
              <a:rPr lang="en-GB" sz="1200" b="1" i="0" kern="1200" dirty="0">
                <a:solidFill>
                  <a:schemeClr val="tx1"/>
                </a:solidFill>
                <a:effectLst/>
                <a:latin typeface="+mn-lt"/>
                <a:ea typeface="+mn-ea"/>
                <a:cs typeface="+mn-cs"/>
              </a:rPr>
              <a:t>alloys</a:t>
            </a:r>
            <a:r>
              <a:rPr lang="en-GB" sz="1200" b="0" i="0" kern="1200" dirty="0">
                <a:solidFill>
                  <a:schemeClr val="tx1"/>
                </a:solidFill>
                <a:effectLst/>
                <a:latin typeface="+mn-lt"/>
                <a:ea typeface="+mn-ea"/>
                <a:cs typeface="+mn-cs"/>
              </a:rPr>
              <a:t> of rare-earth metals, and some naturally occurring minerals such as</a:t>
            </a:r>
            <a:r>
              <a:rPr lang="en-GB" sz="1200" b="1" i="0" kern="1200" dirty="0">
                <a:solidFill>
                  <a:schemeClr val="tx1"/>
                </a:solidFill>
                <a:effectLst/>
                <a:latin typeface="+mn-lt"/>
                <a:ea typeface="+mn-ea"/>
                <a:cs typeface="+mn-cs"/>
              </a:rPr>
              <a:t> lodestone</a:t>
            </a:r>
            <a:r>
              <a:rPr lang="en-GB" sz="1200" b="0" i="0" kern="1200" dirty="0">
                <a:solidFill>
                  <a:schemeClr val="tx1"/>
                </a:solidFill>
                <a:effectLst/>
                <a:latin typeface="+mn-lt"/>
                <a:ea typeface="+mn-ea"/>
                <a:cs typeface="+mn-cs"/>
              </a:rPr>
              <a:t>. </a:t>
            </a:r>
            <a:r>
              <a:rPr lang="en-GB" b="0" u="sng" dirty="0"/>
              <a:t>The most common metals used for making permanent magnets are iron, nickel, cobalt and some alloys of rare earth materials</a:t>
            </a:r>
            <a:r>
              <a:rPr lang="en-GB" b="0" dirty="0"/>
              <a:t>.</a:t>
            </a:r>
            <a:r>
              <a:rPr lang="en-GB" sz="1200" b="0" i="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Most other metals, for example aluminium, copper and gold, are NOT magnetic.</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tx1"/>
                </a:solidFill>
              </a:rPr>
              <a:t>*Note</a:t>
            </a:r>
            <a:r>
              <a:rPr lang="en-US" b="1" i="1" dirty="0">
                <a:solidFill>
                  <a:schemeClr val="tx1"/>
                </a:solidFill>
              </a:rPr>
              <a:t>: </a:t>
            </a:r>
            <a:r>
              <a:rPr lang="en-US" dirty="0">
                <a:solidFill>
                  <a:schemeClr val="tx1"/>
                </a:solidFill>
              </a:rPr>
              <a:t>a collection of old/foreign coins can produce some interesting results. However, </a:t>
            </a:r>
            <a:r>
              <a:rPr lang="en-GB" sz="1200" b="0" i="0" kern="1200" dirty="0">
                <a:solidFill>
                  <a:schemeClr val="tx1"/>
                </a:solidFill>
                <a:effectLst/>
                <a:latin typeface="+mn-lt"/>
                <a:ea typeface="+mn-ea"/>
                <a:cs typeface="+mn-cs"/>
              </a:rPr>
              <a:t>most household magnets such as those found on a fridge will be too weak to pick up coins. To collect coins, you will need a rare-earth magnet. Rare-earth magnets (e.g. neodymium magnets) are very powerful. </a:t>
            </a:r>
            <a:r>
              <a:rPr lang="en-GB" b="0" dirty="0"/>
              <a:t>The following could be explored: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are some UK coins magnetic?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1p and 2p coins used to made from a bronze alloy (copper, tin and zinc). These metals are not magnetic. Since September 1992 1p and 2p coins have been made from copper-plated steel. Both types of coins are the same colour, weight, diameter and design. However, only the newer coins are attracted to magnets. Steel contains iron which is what makes them magnetic.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5p and 10p coins used to be made of an alloy called cupronickel (75% copper and 25% nickel). Since January 2012, they have also been made from nickel-plated steel (due to the increasing price of the metal), making them magnetic.</a:t>
            </a:r>
          </a:p>
          <a:p>
            <a:endParaRPr lang="en-GB" b="1" dirty="0"/>
          </a:p>
          <a:p>
            <a:r>
              <a:rPr lang="en-GB" b="1" dirty="0"/>
              <a:t>Which foreign coins are magnetic?</a:t>
            </a:r>
          </a:p>
          <a:p>
            <a:r>
              <a:rPr lang="en-GB" dirty="0"/>
              <a:t>European 5 cent, 2 cent and 1 cent coins are made from copper covered steel and are magnetic.</a:t>
            </a:r>
          </a:p>
          <a:p>
            <a:r>
              <a:rPr lang="en-GB" dirty="0"/>
              <a:t>Bi-metal 1- and 2-euro coins have a magnetic inner part.</a:t>
            </a:r>
          </a:p>
          <a:p>
            <a:r>
              <a:rPr lang="en-GB" sz="1200" b="0" i="0" kern="1200" dirty="0">
                <a:solidFill>
                  <a:schemeClr val="tx1"/>
                </a:solidFill>
                <a:effectLst/>
                <a:latin typeface="+mn-lt"/>
                <a:ea typeface="+mn-ea"/>
                <a:cs typeface="+mn-cs"/>
              </a:rPr>
              <a:t>While current United States currency is not magnetic, coins from Canada, New Zealand and Israel, among others, possess magnetic properties.</a:t>
            </a:r>
            <a:endParaRPr lang="en-GB" dirty="0"/>
          </a:p>
          <a:p>
            <a:r>
              <a:rPr lang="en-GB" dirty="0"/>
              <a:t>Magnetic coins are listed here: </a:t>
            </a:r>
            <a:r>
              <a:rPr lang="en-GB" dirty="0">
                <a:hlinkClick r:id="rId3"/>
              </a:rPr>
              <a:t>http://www.magneticcoins.info/magneticcoindirectory.htm</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52595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How did the scientists stop their mini robot going rusty?</a:t>
            </a: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magnetic particles do contain a lot of iron (</a:t>
            </a:r>
            <a:r>
              <a:rPr lang="en-GB" sz="1200" b="1" i="0" u="none" strike="noStrike" kern="1200" baseline="0" dirty="0">
                <a:solidFill>
                  <a:schemeClr val="tx1"/>
                </a:solidFill>
                <a:latin typeface="+mn-lt"/>
                <a:ea typeface="+mn-ea"/>
                <a:cs typeface="+mn-cs"/>
              </a:rPr>
              <a:t>ferromagnetic particles</a:t>
            </a:r>
            <a:r>
              <a:rPr lang="en-GB" sz="1200" b="0" i="0" u="none" strike="noStrike" kern="1200" baseline="0" dirty="0">
                <a:solidFill>
                  <a:schemeClr val="tx1"/>
                </a:solidFill>
                <a:latin typeface="+mn-lt"/>
                <a:ea typeface="+mn-ea"/>
                <a:cs typeface="+mn-cs"/>
              </a:rPr>
              <a:t>). Because iron is highly corrosive (reactive) in a wet environment, the ferromagnetic particles could deteriorate (rust).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 needs to be coated with a waterproof material.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 the scientists investigated the decay of the ferromagnetic particles in a weak acid solution (also </a:t>
            </a:r>
            <a:r>
              <a:rPr lang="en-GB" sz="1200" b="1" i="0" u="none" strike="noStrike" kern="1200" baseline="0" dirty="0">
                <a:solidFill>
                  <a:schemeClr val="tx1"/>
                </a:solidFill>
                <a:latin typeface="+mn-lt"/>
                <a:ea typeface="+mn-ea"/>
                <a:cs typeface="+mn-cs"/>
              </a:rPr>
              <a:t>observation over time</a:t>
            </a:r>
            <a:r>
              <a:rPr lang="en-GB" sz="1200" b="0" i="0" u="none" strike="noStrike" kern="1200" baseline="0" dirty="0">
                <a:solidFill>
                  <a:schemeClr val="tx1"/>
                </a:solidFill>
                <a:latin typeface="+mn-lt"/>
                <a:ea typeface="+mn-ea"/>
                <a:cs typeface="+mn-cs"/>
              </a:rPr>
              <a:t>). They compared</a:t>
            </a:r>
            <a:r>
              <a:rPr lang="en-GB" sz="1200" b="0" i="0" u="sng" strike="noStrike" kern="1200" baseline="0" dirty="0">
                <a:solidFill>
                  <a:schemeClr val="tx1"/>
                </a:solidFill>
                <a:latin typeface="+mn-lt"/>
                <a:ea typeface="+mn-ea"/>
                <a:cs typeface="+mn-cs"/>
              </a:rPr>
              <a:t> silica-coated</a:t>
            </a:r>
            <a:r>
              <a:rPr lang="en-GB" sz="1200" b="0" i="0" u="none" strike="noStrike" kern="1200" baseline="0" dirty="0">
                <a:solidFill>
                  <a:schemeClr val="tx1"/>
                </a:solidFill>
                <a:latin typeface="+mn-lt"/>
                <a:ea typeface="+mn-ea"/>
                <a:cs typeface="+mn-cs"/>
              </a:rPr>
              <a:t> and </a:t>
            </a:r>
            <a:r>
              <a:rPr lang="en-GB" sz="1200" b="0" i="0" u="sng" strike="noStrike" kern="1200" baseline="0" dirty="0">
                <a:solidFill>
                  <a:schemeClr val="tx1"/>
                </a:solidFill>
                <a:latin typeface="+mn-lt"/>
                <a:ea typeface="+mn-ea"/>
                <a:cs typeface="+mn-cs"/>
              </a:rPr>
              <a:t>uncoated</a:t>
            </a:r>
            <a:r>
              <a:rPr lang="en-GB" sz="1200" b="0" i="0" u="none" strike="noStrike" kern="1200" baseline="0" dirty="0">
                <a:solidFill>
                  <a:schemeClr val="tx1"/>
                </a:solidFill>
                <a:latin typeface="+mn-lt"/>
                <a:ea typeface="+mn-ea"/>
                <a:cs typeface="+mn-cs"/>
              </a:rPr>
              <a:t> particles.</a:t>
            </a:r>
          </a:p>
          <a:p>
            <a:r>
              <a:rPr lang="en-GB" dirty="0"/>
              <a:t>They decided to cover the whole robot in a </a:t>
            </a:r>
            <a:r>
              <a:rPr lang="en-GB" dirty="0">
                <a:hlinkClick r:id="rId3"/>
              </a:rPr>
              <a:t>hydrogel</a:t>
            </a:r>
            <a:r>
              <a:rPr lang="en-GB" dirty="0"/>
              <a:t> skin.</a:t>
            </a:r>
          </a:p>
          <a:p>
            <a:r>
              <a:rPr lang="en-GB" dirty="0"/>
              <a:t>Hydrogel is a polymer gel.</a:t>
            </a:r>
          </a:p>
          <a:p>
            <a:r>
              <a:rPr lang="en-GB" dirty="0"/>
              <a:t>You can find out about hydrogel in this 2-minute video -  https://video.link/w/35KZKrW2RO8#</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EB1C8"/>
                </a:solidFill>
                <a:latin typeface="Calibri" panose="020F0502020204030204" pitchFamily="34" charset="0"/>
                <a:cs typeface="Calibri" panose="020F0502020204030204" pitchFamily="34" charset="0"/>
              </a:rPr>
              <a:t>Can you think of any other problems that the engineers had to overcome?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3EB1C8"/>
                </a:solidFill>
                <a:latin typeface="Calibri" panose="020F0502020204030204" pitchFamily="34" charset="0"/>
                <a:cs typeface="Calibri" panose="020F0502020204030204" pitchFamily="34" charset="0"/>
              </a:rPr>
              <a:t>Ask – what does it feel like when you try walk in a swimming pool?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ym typeface="Wingdings" panose="05000000000000000000" pitchFamily="2" charset="2"/>
              </a:rPr>
              <a:t>An object moving through liquid through liquid will experience resistance (a type of friction called water resistance)  scientists needed to choose a material that was smooth so that there was less friction when the robot moved through the phantom blood.</a:t>
            </a: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179084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Optional slide </a:t>
            </a:r>
            <a:r>
              <a:rPr lang="en-US" dirty="0"/>
              <a:t>– this diagram is complex and may not be helpful for all children but if children are interested, teachers could explain what the robot is made of and why the scientists chose these materials.</a:t>
            </a:r>
          </a:p>
          <a:p>
            <a:endParaRPr lang="en-GB" sz="1200" b="0" i="0"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Structure of the magnetic robot:</a:t>
            </a:r>
          </a:p>
          <a:p>
            <a:r>
              <a:rPr lang="en-GB" sz="1200" b="1" i="0" u="none" strike="noStrike" kern="1200" baseline="0" dirty="0">
                <a:solidFill>
                  <a:schemeClr val="tx1"/>
                </a:solidFill>
                <a:latin typeface="+mn-lt"/>
                <a:ea typeface="+mn-ea"/>
                <a:cs typeface="+mn-cs"/>
              </a:rPr>
              <a:t>Magnetic particles </a:t>
            </a:r>
            <a:r>
              <a:rPr lang="en-GB" sz="1200" b="0" i="0" u="none" strike="noStrike" kern="1200" baseline="0" dirty="0">
                <a:solidFill>
                  <a:schemeClr val="tx1"/>
                </a:solidFill>
                <a:latin typeface="+mn-lt"/>
                <a:ea typeface="+mn-ea"/>
                <a:cs typeface="+mn-cs"/>
              </a:rPr>
              <a:t>arranged in the same direction are mixed into a soft material (bottom left circle). </a:t>
            </a:r>
          </a:p>
          <a:p>
            <a:r>
              <a:rPr lang="en-GB" sz="1200" b="0" i="0" u="none" strike="noStrike" kern="1200" baseline="0" dirty="0">
                <a:solidFill>
                  <a:schemeClr val="tx1"/>
                </a:solidFill>
                <a:latin typeface="+mn-lt"/>
                <a:ea typeface="+mn-ea"/>
                <a:cs typeface="+mn-cs"/>
              </a:rPr>
              <a:t>Each magnetic particle is surrounded by a </a:t>
            </a:r>
            <a:r>
              <a:rPr lang="en-GB" sz="1200" b="1" i="0" u="none" strike="noStrike" kern="1200" baseline="0" dirty="0">
                <a:solidFill>
                  <a:schemeClr val="tx1"/>
                </a:solidFill>
                <a:latin typeface="+mn-lt"/>
                <a:ea typeface="+mn-ea"/>
                <a:cs typeface="+mn-cs"/>
              </a:rPr>
              <a:t>silica shell </a:t>
            </a:r>
            <a:r>
              <a:rPr lang="en-GB" sz="1200" b="0" i="0" u="none" strike="noStrike" kern="1200" baseline="0" dirty="0">
                <a:solidFill>
                  <a:schemeClr val="tx1"/>
                </a:solidFill>
                <a:latin typeface="+mn-lt"/>
                <a:ea typeface="+mn-ea"/>
                <a:cs typeface="+mn-cs"/>
              </a:rPr>
              <a:t>to prevent the magnets going rusty (bottom right circle). </a:t>
            </a:r>
          </a:p>
          <a:p>
            <a:r>
              <a:rPr lang="en-GB" sz="1200" b="0" i="0" u="none" strike="noStrike" kern="1200" baseline="0" dirty="0">
                <a:solidFill>
                  <a:schemeClr val="tx1"/>
                </a:solidFill>
                <a:latin typeface="+mn-lt"/>
                <a:ea typeface="+mn-ea"/>
                <a:cs typeface="+mn-cs"/>
              </a:rPr>
              <a:t>The surface of the robot is covered by a water-loving </a:t>
            </a:r>
            <a:r>
              <a:rPr lang="en-GB" sz="1200" b="1" i="0" u="none" strike="noStrike" kern="1200" baseline="0" dirty="0">
                <a:solidFill>
                  <a:schemeClr val="tx1"/>
                </a:solidFill>
                <a:latin typeface="+mn-lt"/>
                <a:ea typeface="+mn-ea"/>
                <a:cs typeface="+mn-cs"/>
              </a:rPr>
              <a:t>gel (hydrogel) skin </a:t>
            </a:r>
            <a:r>
              <a:rPr lang="en-GB" sz="1200" b="0" i="0" u="none" strike="noStrike" kern="1200" baseline="0" dirty="0">
                <a:solidFill>
                  <a:schemeClr val="tx1"/>
                </a:solidFill>
                <a:latin typeface="+mn-lt"/>
                <a:ea typeface="+mn-ea"/>
                <a:cs typeface="+mn-cs"/>
              </a:rPr>
              <a:t>to reduce friction when the robot moves through vessels (top circle).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magnetic tip of the continuum robot moves when a </a:t>
            </a:r>
            <a:r>
              <a:rPr lang="en-GB" sz="1200" b="1" i="0" u="none" strike="noStrike" kern="1200" baseline="0" dirty="0">
                <a:solidFill>
                  <a:schemeClr val="tx1"/>
                </a:solidFill>
                <a:latin typeface="+mn-lt"/>
                <a:ea typeface="+mn-ea"/>
                <a:cs typeface="+mn-cs"/>
              </a:rPr>
              <a:t>magnetic field </a:t>
            </a:r>
            <a:r>
              <a:rPr lang="en-GB" sz="1200" b="0" i="0" u="none" strike="noStrike" kern="1200" baseline="0" dirty="0">
                <a:solidFill>
                  <a:schemeClr val="tx1"/>
                </a:solidFill>
                <a:latin typeface="+mn-lt"/>
                <a:ea typeface="+mn-ea"/>
                <a:cs typeface="+mn-cs"/>
              </a:rPr>
              <a:t>is switched on.</a:t>
            </a:r>
            <a:endParaRPr lang="en-GB" i="0" dirty="0"/>
          </a:p>
          <a:p>
            <a:endParaRPr lang="en-GB" sz="1200" b="0" i="0"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Explanation of key terms:</a:t>
            </a:r>
          </a:p>
          <a:p>
            <a:r>
              <a:rPr lang="en-GB" sz="1200" b="1" kern="1200" dirty="0">
                <a:solidFill>
                  <a:schemeClr val="tx1"/>
                </a:solidFill>
                <a:latin typeface="+mn-lt"/>
                <a:ea typeface="+mn-ea"/>
                <a:cs typeface="+mn-cs"/>
              </a:rPr>
              <a:t>magnetic actuation </a:t>
            </a:r>
            <a:r>
              <a:rPr lang="en-GB" sz="1200" kern="1200" dirty="0">
                <a:solidFill>
                  <a:schemeClr val="tx1"/>
                </a:solidFill>
                <a:latin typeface="+mn-lt"/>
                <a:ea typeface="+mn-ea"/>
                <a:cs typeface="+mn-cs"/>
              </a:rPr>
              <a:t>= movement caused by magnets</a:t>
            </a:r>
          </a:p>
          <a:p>
            <a:r>
              <a:rPr lang="en-GB" sz="1200" b="1" kern="1200" dirty="0">
                <a:solidFill>
                  <a:schemeClr val="tx1"/>
                </a:solidFill>
                <a:latin typeface="+mn-lt"/>
                <a:ea typeface="+mn-ea"/>
                <a:cs typeface="+mn-cs"/>
              </a:rPr>
              <a:t>magnetic polarities </a:t>
            </a:r>
            <a:r>
              <a:rPr lang="en-GB" sz="1200" kern="1200" dirty="0">
                <a:solidFill>
                  <a:schemeClr val="tx1"/>
                </a:solidFill>
                <a:latin typeface="+mn-lt"/>
                <a:ea typeface="+mn-ea"/>
                <a:cs typeface="+mn-cs"/>
              </a:rPr>
              <a:t>= north or south pole of a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magnetic field </a:t>
            </a:r>
            <a:r>
              <a:rPr lang="en-GB" sz="1200" kern="1200" dirty="0">
                <a:solidFill>
                  <a:schemeClr val="tx1"/>
                </a:solidFill>
                <a:latin typeface="+mn-lt"/>
                <a:ea typeface="+mn-ea"/>
                <a:cs typeface="+mn-cs"/>
              </a:rPr>
              <a:t>= region around a magnet where the magnetic force has an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i="0" dirty="0"/>
              <a:t>: </a:t>
            </a:r>
            <a:r>
              <a:rPr lang="en-GB" sz="1200" b="1" i="0" u="none" strike="noStrike" kern="1200" baseline="0" dirty="0">
                <a:solidFill>
                  <a:schemeClr val="tx1"/>
                </a:solidFill>
                <a:latin typeface="+mn-lt"/>
                <a:ea typeface="+mn-ea"/>
                <a:cs typeface="+mn-cs"/>
              </a:rPr>
              <a:t>The structure of the magnetic robot. </a:t>
            </a:r>
            <a:r>
              <a:rPr lang="en-US" dirty="0"/>
              <a:t>© </a:t>
            </a:r>
            <a:r>
              <a:rPr lang="en-GB" sz="1200" b="0" i="0" u="none" strike="noStrike" kern="1200" baseline="0" dirty="0">
                <a:solidFill>
                  <a:schemeClr val="tx1"/>
                </a:solidFill>
                <a:latin typeface="+mn-lt"/>
                <a:ea typeface="+mn-ea"/>
                <a:cs typeface="+mn-cs"/>
              </a:rPr>
              <a:t>From</a:t>
            </a:r>
            <a:r>
              <a:rPr lang="da-DK" sz="1200" b="0" i="0" u="none" strike="noStrike" kern="1200" baseline="0" dirty="0">
                <a:solidFill>
                  <a:schemeClr val="tx1"/>
                </a:solidFill>
                <a:latin typeface="+mn-lt"/>
                <a:ea typeface="+mn-ea"/>
                <a:cs typeface="+mn-cs"/>
              </a:rPr>
              <a:t> Kim et al., </a:t>
            </a:r>
            <a:r>
              <a:rPr lang="da-DK" sz="1200" b="0" i="1" u="none" strike="noStrike" kern="1200" baseline="0" dirty="0">
                <a:solidFill>
                  <a:schemeClr val="tx1"/>
                </a:solidFill>
                <a:latin typeface="+mn-lt"/>
                <a:ea typeface="+mn-ea"/>
                <a:cs typeface="+mn-cs"/>
              </a:rPr>
              <a:t>Sci. Robot</a:t>
            </a:r>
            <a:r>
              <a:rPr lang="da-DK" sz="1200" b="0" i="0" u="none" strike="noStrike" kern="1200" baseline="0" dirty="0">
                <a:solidFill>
                  <a:schemeClr val="tx1"/>
                </a:solidFill>
                <a:latin typeface="+mn-lt"/>
                <a:ea typeface="+mn-ea"/>
                <a:cs typeface="+mn-cs"/>
              </a:rPr>
              <a:t>. </a:t>
            </a:r>
            <a:r>
              <a:rPr lang="da-DK" sz="1200" b="1" i="0" u="none" strike="noStrike" kern="1200" baseline="0" dirty="0">
                <a:solidFill>
                  <a:schemeClr val="tx1"/>
                </a:solidFill>
                <a:latin typeface="+mn-lt"/>
                <a:ea typeface="+mn-ea"/>
                <a:cs typeface="+mn-cs"/>
              </a:rPr>
              <a:t>4</a:t>
            </a:r>
            <a:r>
              <a:rPr lang="da-DK" sz="1200" b="0" i="0" u="none" strike="noStrike" kern="1200" baseline="0" dirty="0">
                <a:solidFill>
                  <a:schemeClr val="tx1"/>
                </a:solidFill>
                <a:latin typeface="+mn-lt"/>
                <a:ea typeface="+mn-ea"/>
                <a:cs typeface="+mn-cs"/>
              </a:rPr>
              <a:t>, eaax7329 (2019). </a:t>
            </a:r>
            <a:r>
              <a:rPr lang="en-GB" sz="1200" b="0" i="0" u="none" strike="noStrike" kern="1200" baseline="0" dirty="0">
                <a:solidFill>
                  <a:schemeClr val="tx1"/>
                </a:solidFill>
                <a:latin typeface="+mn-lt"/>
                <a:ea typeface="+mn-ea"/>
                <a:cs typeface="+mn-cs"/>
              </a:rPr>
              <a:t>Reprinted with permission from AAAS. This figure may be used for classroom purposes only. Permission must be obtained from AAAS for any other purpose.</a:t>
            </a:r>
          </a:p>
          <a:p>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867848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1. Can you make a model to demonstrate how a small ‘robot’ moves through a series of rings?</a:t>
            </a:r>
          </a:p>
          <a:p>
            <a:r>
              <a:rPr lang="en-GB" b="0" dirty="0"/>
              <a:t>The scientists tested the movement of their robot through a series of rings and then through some tubes. Click on the image to see a model.</a:t>
            </a:r>
          </a:p>
          <a:p>
            <a:r>
              <a:rPr lang="en-GB" b="0" dirty="0">
                <a:solidFill>
                  <a:srgbClr val="3EB1C8"/>
                </a:solidFill>
              </a:rPr>
              <a:t>Children could create their own models. </a:t>
            </a:r>
            <a:r>
              <a:rPr lang="en-GB" sz="1200" i="0" kern="1200" dirty="0">
                <a:solidFill>
                  <a:schemeClr val="tx1"/>
                </a:solidFill>
                <a:latin typeface="+mn-lt"/>
                <a:ea typeface="+mn-ea"/>
                <a:cs typeface="+mn-cs"/>
              </a:rPr>
              <a:t>Possible investigations (comparative testing):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mn-lt"/>
                <a:ea typeface="+mn-ea"/>
                <a:cs typeface="+mn-cs"/>
              </a:rPr>
              <a:t>Can you investigate whether the thickness (thick/thin/how many layers) of card affects the ability of the magnet to control the robot?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latin typeface="+mn-lt"/>
                <a:ea typeface="+mn-ea"/>
                <a:cs typeface="+mn-cs"/>
              </a:rPr>
              <a:t>Does the surface texture (rough/smooth) make a difference to the ease with which the magnet is controlled? </a:t>
            </a:r>
            <a:endParaRPr lang="en-GB" b="0" dirty="0">
              <a:solidFill>
                <a:srgbClr val="3EB1C8"/>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2. </a:t>
            </a:r>
            <a:r>
              <a:rPr lang="en-GB" b="1" dirty="0"/>
              <a:t>Which is the strongest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Children could measure the maximum distance between a paperclip and a magnet when it is attracted to the magnet.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Alternatively, children could count layers of materials (e/g/ paper/card/fabric) between the magnet and a paperclip to see which magnet if effective through the most layers.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3. Which metals can be made magnetic? </a:t>
            </a:r>
            <a:r>
              <a:rPr lang="en-GB" b="0" dirty="0"/>
              <a:t>(This could be done by children independently.)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Rubbing a nail with a permanent magnet will magnetise a nail. </a:t>
            </a:r>
            <a:r>
              <a:rPr lang="en-GB" b="1" dirty="0"/>
              <a:t>Note: </a:t>
            </a:r>
            <a:r>
              <a:rPr lang="en-GB" dirty="0"/>
              <a:t>One pole of the magnet must stroke the nail from one end to the other in a single direction. The magnet must be lifted completely off and away from the nail between each stroke before beginning the next stroke. This is because the permanent magnet aligns the atoms in the nail to ‘line up’ in the same polar direction, giving the nail a North and South magnetic pole. Expect to make 20-30 strokes before the nail will be sufficiently magnetised to pick up a paperclip. Nails containing iron can be magnetised.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r>
              <a:rPr lang="en-GB" b="1" dirty="0"/>
              <a:t>4. Which magnetic metals can survive best in a wet environment? </a:t>
            </a:r>
            <a:r>
              <a:rPr lang="en-GB" b="0" dirty="0"/>
              <a:t>(You could set this up a whole class investigation which children can observe during the following week.)</a:t>
            </a:r>
          </a:p>
          <a:p>
            <a:r>
              <a:rPr lang="en-GB" dirty="0"/>
              <a:t>The scientists coated the magnetic particles with silica to stop them corroding in a wet environment. </a:t>
            </a:r>
          </a:p>
          <a:p>
            <a:r>
              <a:rPr lang="en-GB" i="1" dirty="0"/>
              <a:t>Possible investigation:</a:t>
            </a:r>
            <a:r>
              <a:rPr lang="en-GB" b="0" i="1" dirty="0"/>
              <a:t> </a:t>
            </a:r>
            <a:r>
              <a:rPr lang="en-GB" b="1" i="0" dirty="0"/>
              <a:t>Which types of nail rusts the slowest/fastest? </a:t>
            </a:r>
            <a:r>
              <a:rPr lang="en-GB" b="0" i="0" dirty="0"/>
              <a:t>Children could investigate what happens to different types of nails (iron, copper, steel, stainless steel and galvanised steel) in water, salt water and a weak acid solution (e.g. white vinegar).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Note: </a:t>
            </a:r>
            <a:r>
              <a:rPr lang="en-GB" sz="1200" b="0" i="0" kern="1200" dirty="0">
                <a:solidFill>
                  <a:schemeClr val="tx1"/>
                </a:solidFill>
                <a:effectLst/>
                <a:latin typeface="+mn-lt"/>
                <a:ea typeface="+mn-ea"/>
                <a:cs typeface="+mn-cs"/>
              </a:rPr>
              <a:t>Rusting is a specific example of corrosion, which occurs when iron or steel (which contains iron) react with oxygen and water to form a new compound called iron(III) oxide. Hydrated iron(III) oxide is the orange-brown substance seen on the surface of rusty objects.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5. Which types of surfaces produce the least/most friction?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engineers compared the forces needed to pull an object (with and without a hydrogel skin) through the pretend blood vessels. The robot with the hydrogel skin needed less force to move it, i.e. the hydrogel skin reduced the friction between the robot surface and the liquid (pretend blood). </a:t>
            </a:r>
            <a:r>
              <a:rPr lang="en-GB" sz="1200" kern="1200" dirty="0">
                <a:solidFill>
                  <a:schemeClr val="tx1"/>
                </a:solidFill>
                <a:latin typeface="+mn-lt"/>
                <a:ea typeface="+mn-ea"/>
                <a:cs typeface="+mn-cs"/>
              </a:rPr>
              <a:t>Children could be encouraged to design a simple investigation to show that different surfaces create different amounts of fiction on a moving object. Note - the teacher should explain that the scientists were looking at friction between surfaces (as described above). We can't use the same materials they used, but we can show that different surfaces create different amounts of friction (comparative/fair testing). </a:t>
            </a:r>
            <a:r>
              <a:rPr lang="en-US" b="0" dirty="0">
                <a:solidFill>
                  <a:schemeClr val="tx1"/>
                </a:solidFill>
              </a:rPr>
              <a:t>Resources - f</a:t>
            </a:r>
            <a:r>
              <a:rPr lang="en-US" dirty="0">
                <a:solidFill>
                  <a:schemeClr val="tx1"/>
                </a:solidFill>
              </a:rPr>
              <a:t>orce meters, string, objects to pull across surfaces (e.g. jam jar lids, toy cars, shoes), access to different surfaces (e.g. carpet, tiles, wooden/plastic table, concrete).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6. What are robots used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Children could find out about different types of robot and what they are developed 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Robots are widely used in manufacturing, assembly and packaging, transport, earth and space exploration and weaponry.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60157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image to watch </a:t>
            </a:r>
            <a:r>
              <a:rPr lang="en-GB" dirty="0" err="1"/>
              <a:t>animaltion</a:t>
            </a:r>
            <a:r>
              <a:rPr lang="en-GB" dirty="0"/>
              <a:t>.</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596939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3" name="Google Shape;8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dirty="0"/>
              <a:t>Run this short </a:t>
            </a:r>
            <a:r>
              <a:rPr lang="en-GB" sz="2800" b="1" dirty="0"/>
              <a:t>Explorify</a:t>
            </a:r>
            <a:r>
              <a:rPr lang="en-GB" sz="2800" dirty="0"/>
              <a:t> activity - https://explorify.uk/en/activities/whats-going-on/magnets</a:t>
            </a:r>
          </a:p>
          <a:p>
            <a:pPr marL="0" marR="0" lvl="0" indent="0" algn="l" rtl="0">
              <a:lnSpc>
                <a:spcPct val="100000"/>
              </a:lnSpc>
              <a:spcBef>
                <a:spcPts val="0"/>
              </a:spcBef>
              <a:spcAft>
                <a:spcPts val="0"/>
              </a:spcAft>
              <a:buClr>
                <a:schemeClr val="dk1"/>
              </a:buClr>
              <a:buSzPts val="2800"/>
              <a:buFont typeface="Calibri"/>
              <a:buNone/>
            </a:pPr>
            <a:endParaRPr lang="en-GB" sz="2800" dirty="0">
              <a:effectLst/>
              <a:latin typeface="Segoe UI" panose="020B0502040204020203" pitchFamily="34" charset="0"/>
            </a:endParaRPr>
          </a:p>
          <a:p>
            <a:pPr marL="0" marR="0" lvl="0" indent="0" algn="l" rtl="0">
              <a:lnSpc>
                <a:spcPct val="100000"/>
              </a:lnSpc>
              <a:spcBef>
                <a:spcPts val="0"/>
              </a:spcBef>
              <a:spcAft>
                <a:spcPts val="0"/>
              </a:spcAft>
              <a:buClr>
                <a:schemeClr val="dk1"/>
              </a:buClr>
              <a:buSzPts val="2800"/>
              <a:buFont typeface="Calibri"/>
              <a:buNone/>
            </a:pPr>
            <a:r>
              <a:rPr lang="en-GB" sz="2800" dirty="0">
                <a:effectLst/>
                <a:latin typeface="Segoe UI" panose="020B0502040204020203" pitchFamily="34" charset="0"/>
              </a:rPr>
              <a:t>Stop the film periodically &amp; ask what might happening? Why?</a:t>
            </a:r>
          </a:p>
          <a:p>
            <a:pPr marL="0" marR="0" lvl="0" indent="0" algn="l" rtl="0">
              <a:lnSpc>
                <a:spcPct val="100000"/>
              </a:lnSpc>
              <a:spcBef>
                <a:spcPts val="0"/>
              </a:spcBef>
              <a:spcAft>
                <a:spcPts val="0"/>
              </a:spcAft>
              <a:buClr>
                <a:schemeClr val="dk1"/>
              </a:buClr>
              <a:buSzPts val="2800"/>
              <a:buFont typeface="Calibri"/>
              <a:buNone/>
            </a:pPr>
            <a:r>
              <a:rPr lang="en-GB" sz="2800" dirty="0">
                <a:effectLst/>
                <a:latin typeface="Segoe UI" panose="020B0502040204020203" pitchFamily="34" charset="0"/>
              </a:rPr>
              <a:t>The webpage has guidance on running the activity.</a:t>
            </a:r>
          </a:p>
          <a:p>
            <a:pPr marL="0" marR="0" lvl="0" indent="0" algn="l" rtl="0">
              <a:lnSpc>
                <a:spcPct val="100000"/>
              </a:lnSpc>
              <a:spcBef>
                <a:spcPts val="0"/>
              </a:spcBef>
              <a:spcAft>
                <a:spcPts val="0"/>
              </a:spcAft>
              <a:buClr>
                <a:schemeClr val="dk1"/>
              </a:buClr>
              <a:buSzPts val="2800"/>
              <a:buFont typeface="Calibri"/>
              <a:buNone/>
            </a:pPr>
            <a:endParaRPr lang="en-GB" sz="2800" dirty="0"/>
          </a:p>
          <a:p>
            <a:pPr marL="0" marR="0" lvl="0" indent="0" algn="l" rtl="0">
              <a:lnSpc>
                <a:spcPct val="100000"/>
              </a:lnSpc>
              <a:spcBef>
                <a:spcPts val="0"/>
              </a:spcBef>
              <a:spcAft>
                <a:spcPts val="0"/>
              </a:spcAft>
              <a:buClr>
                <a:schemeClr val="dk1"/>
              </a:buClr>
              <a:buSzPts val="2800"/>
              <a:buFont typeface="Calibri"/>
              <a:buNone/>
            </a:pPr>
            <a:r>
              <a:rPr lang="en-GB" sz="2800" dirty="0"/>
              <a:t>This link will take you to the Explorify website – if you do not have an account, sign up (it's free) before the lesson!</a:t>
            </a:r>
            <a:endParaRPr sz="2800" dirty="0"/>
          </a:p>
          <a:p>
            <a:pPr marL="0" lvl="0" indent="0" algn="l" rtl="0">
              <a:spcBef>
                <a:spcPts val="0"/>
              </a:spcBef>
              <a:spcAft>
                <a:spcPts val="0"/>
              </a:spcAft>
              <a:buNone/>
            </a:pPr>
            <a:endParaRPr sz="2800" b="0" i="0" dirty="0">
              <a:solidFill>
                <a:srgbClr val="292929"/>
              </a:solidFill>
              <a:latin typeface="Helvetica Neue"/>
              <a:ea typeface="Helvetica Neue"/>
              <a:cs typeface="Helvetica Neue"/>
              <a:sym typeface="Helvetica Neue"/>
            </a:endParaRPr>
          </a:p>
          <a:p>
            <a:pPr marL="0" lvl="0" indent="0" algn="l" rtl="0">
              <a:spcBef>
                <a:spcPts val="0"/>
              </a:spcBef>
              <a:spcAft>
                <a:spcPts val="0"/>
              </a:spcAft>
              <a:buNone/>
            </a:pPr>
            <a:endParaRPr sz="1800" b="1" i="0" u="none" strike="noStrike" dirty="0">
              <a:solidFill>
                <a:srgbClr val="636467"/>
              </a:solidFill>
              <a:latin typeface="Inter"/>
              <a:ea typeface="Inter"/>
              <a:cs typeface="Inter"/>
              <a:sym typeface="Inter"/>
            </a:endParaRPr>
          </a:p>
          <a:p>
            <a:pPr marL="0" lvl="0" indent="0" algn="l" rtl="0">
              <a:spcBef>
                <a:spcPts val="0"/>
              </a:spcBef>
              <a:spcAft>
                <a:spcPts val="0"/>
              </a:spcAft>
              <a:buClr>
                <a:schemeClr val="dk1"/>
              </a:buClr>
              <a:buSzPts val="1800"/>
              <a:buFont typeface="Arial"/>
              <a:buNone/>
            </a:pPr>
            <a:endParaRPr sz="1800" b="0" i="0" u="none" strike="noStrike" dirty="0">
              <a:solidFill>
                <a:srgbClr val="7F7F7F"/>
              </a:solidFill>
              <a:latin typeface="Trebuchet MS"/>
              <a:ea typeface="Trebuchet MS"/>
              <a:cs typeface="Trebuchet MS"/>
              <a:sym typeface="Trebuchet MS"/>
            </a:endParaRPr>
          </a:p>
        </p:txBody>
      </p:sp>
      <p:sp>
        <p:nvSpPr>
          <p:cNvPr id="854" name="Google Shape;8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a discussion about different types of magnets in everyday life – possible examples:</a:t>
            </a:r>
          </a:p>
          <a:p>
            <a:pPr marL="171450" indent="-171450">
              <a:buFont typeface="Arial" panose="020B0604020202020204" pitchFamily="34" charset="0"/>
              <a:buChar char="•"/>
            </a:pPr>
            <a:r>
              <a:rPr lang="en-GB" dirty="0"/>
              <a:t>Toys</a:t>
            </a:r>
          </a:p>
          <a:p>
            <a:pPr marL="171450" indent="-171450">
              <a:buFont typeface="Arial" panose="020B0604020202020204" pitchFamily="34" charset="0"/>
              <a:buChar char="•"/>
            </a:pPr>
            <a:r>
              <a:rPr lang="en-GB" dirty="0"/>
              <a:t>Magnetic letters</a:t>
            </a:r>
          </a:p>
          <a:p>
            <a:pPr marL="171450" indent="-171450">
              <a:buFont typeface="Arial" panose="020B0604020202020204" pitchFamily="34" charset="0"/>
              <a:buChar char="•"/>
            </a:pPr>
            <a:r>
              <a:rPr lang="en-GB" dirty="0"/>
              <a:t>MRI scanner</a:t>
            </a:r>
          </a:p>
          <a:p>
            <a:pPr marL="171450" indent="-171450">
              <a:buFont typeface="Arial" panose="020B0604020202020204" pitchFamily="34" charset="0"/>
              <a:buChar char="•"/>
            </a:pPr>
            <a:r>
              <a:rPr lang="en-GB" dirty="0"/>
              <a:t>Electromagnet on a crane</a:t>
            </a:r>
          </a:p>
          <a:p>
            <a:pPr marL="171450" indent="-171450">
              <a:buFont typeface="Arial" panose="020B0604020202020204" pitchFamily="34" charset="0"/>
              <a:buChar char="•"/>
            </a:pPr>
            <a:r>
              <a:rPr lang="en-GB" dirty="0"/>
              <a:t>Shoe/bag fastenings</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3642014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722968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Click on the </a:t>
            </a:r>
            <a:r>
              <a:rPr lang="en-GB" b="1" dirty="0" err="1"/>
              <a:t>Octobot</a:t>
            </a:r>
            <a:r>
              <a:rPr lang="en-GB" b="1" dirty="0"/>
              <a:t> hyperlink </a:t>
            </a:r>
            <a:r>
              <a:rPr lang="en-GB" dirty="0"/>
              <a:t>to see a  1-minute film clip (suitable for primary children) that explains how a soft-bodied robot shaped like an octopus works.</a:t>
            </a:r>
          </a:p>
          <a:p>
            <a:pPr>
              <a:defRPr/>
            </a:pPr>
            <a:r>
              <a:rPr lang="en-GB" dirty="0"/>
              <a:t>https://video.link/w/vl657305e582467#</a:t>
            </a: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742163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Image</a:t>
            </a:r>
            <a:r>
              <a:rPr lang="en-US" i="0" dirty="0"/>
              <a:t>: </a:t>
            </a:r>
            <a:r>
              <a:rPr lang="en-GB" sz="1200" b="1" i="0" u="none" strike="noStrike" kern="1200" baseline="0" dirty="0">
                <a:solidFill>
                  <a:schemeClr val="tx1"/>
                </a:solidFill>
                <a:latin typeface="+mn-lt"/>
                <a:ea typeface="+mn-ea"/>
                <a:cs typeface="+mn-cs"/>
              </a:rPr>
              <a:t>A soft continuum robot inside a blood vessel. </a:t>
            </a:r>
            <a:r>
              <a:rPr lang="en-US" dirty="0"/>
              <a:t>© </a:t>
            </a:r>
            <a:r>
              <a:rPr lang="en-GB" sz="1200" b="0" i="0" u="none" strike="noStrike" kern="1200" baseline="0" dirty="0">
                <a:solidFill>
                  <a:schemeClr val="tx1"/>
                </a:solidFill>
                <a:latin typeface="+mn-lt"/>
                <a:ea typeface="+mn-ea"/>
                <a:cs typeface="+mn-cs"/>
              </a:rPr>
              <a:t>From</a:t>
            </a:r>
            <a:r>
              <a:rPr lang="da-DK" sz="1200" b="0" i="0" u="none" strike="noStrike" kern="1200" baseline="0" dirty="0">
                <a:solidFill>
                  <a:schemeClr val="tx1"/>
                </a:solidFill>
                <a:latin typeface="+mn-lt"/>
                <a:ea typeface="+mn-ea"/>
                <a:cs typeface="+mn-cs"/>
              </a:rPr>
              <a:t> Kim et al., </a:t>
            </a:r>
            <a:r>
              <a:rPr lang="da-DK" sz="1200" b="0" i="1" u="none" strike="noStrike" kern="1200" baseline="0" dirty="0">
                <a:solidFill>
                  <a:schemeClr val="tx1"/>
                </a:solidFill>
                <a:latin typeface="+mn-lt"/>
                <a:ea typeface="+mn-ea"/>
                <a:cs typeface="+mn-cs"/>
              </a:rPr>
              <a:t>Sci. Robot</a:t>
            </a:r>
            <a:r>
              <a:rPr lang="da-DK" sz="1200" b="0" i="0" u="none" strike="noStrike" kern="1200" baseline="0" dirty="0">
                <a:solidFill>
                  <a:schemeClr val="tx1"/>
                </a:solidFill>
                <a:latin typeface="+mn-lt"/>
                <a:ea typeface="+mn-ea"/>
                <a:cs typeface="+mn-cs"/>
              </a:rPr>
              <a:t>. </a:t>
            </a:r>
            <a:r>
              <a:rPr lang="da-DK" sz="1200" b="1" i="0" u="none" strike="noStrike" kern="1200" baseline="0" dirty="0">
                <a:solidFill>
                  <a:schemeClr val="tx1"/>
                </a:solidFill>
                <a:latin typeface="+mn-lt"/>
                <a:ea typeface="+mn-ea"/>
                <a:cs typeface="+mn-cs"/>
              </a:rPr>
              <a:t>4</a:t>
            </a:r>
            <a:r>
              <a:rPr lang="da-DK" sz="1200" b="0" i="0" u="none" strike="noStrike" kern="1200" baseline="0" dirty="0">
                <a:solidFill>
                  <a:schemeClr val="tx1"/>
                </a:solidFill>
                <a:latin typeface="+mn-lt"/>
                <a:ea typeface="+mn-ea"/>
                <a:cs typeface="+mn-cs"/>
              </a:rPr>
              <a:t>, eaax7329 (2019). </a:t>
            </a:r>
            <a:r>
              <a:rPr lang="en-GB" sz="1200" b="0" i="0" u="none" strike="noStrike" kern="1200" baseline="0" dirty="0">
                <a:solidFill>
                  <a:schemeClr val="tx1"/>
                </a:solidFill>
                <a:latin typeface="+mn-lt"/>
                <a:ea typeface="+mn-ea"/>
                <a:cs typeface="+mn-cs"/>
              </a:rPr>
              <a:t>Reprinted with permission from AAAS. This figure may be used for classroom purposes only. Permission must be obtained from AAAS for any other purpose.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474655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842653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1.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5.jpg"/><Relationship Id="rId1" Type="http://schemas.openxmlformats.org/officeDocument/2006/relationships/slideMaster" Target="../slideMasters/slideMaster3.xml"/><Relationship Id="rId6" Type="http://schemas.openxmlformats.org/officeDocument/2006/relationships/image" Target="../media/image87.png"/><Relationship Id="rId5" Type="http://schemas.openxmlformats.org/officeDocument/2006/relationships/hyperlink" Target="https://pstt.org.uk/what-we-do/why-how-magazine" TargetMode="External"/><Relationship Id="rId4" Type="http://schemas.openxmlformats.org/officeDocument/2006/relationships/image" Target="../media/image86.jp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93.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6.png"/><Relationship Id="rId4" Type="http://schemas.openxmlformats.org/officeDocument/2006/relationships/image" Target="../media/image95.png"/></Relationships>
</file>

<file path=ppt/slideLayouts/_rels/slideLayout133.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97.jp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9.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102.jp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http://pstt.org.uk/resources/curriculum-materials/Science-Fun-at-Home" TargetMode="Externa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111.jpg"/><Relationship Id="rId3" Type="http://schemas.openxmlformats.org/officeDocument/2006/relationships/hyperlink" Target="https://www.lcfc.com/community" TargetMode="External"/><Relationship Id="rId7" Type="http://schemas.openxmlformats.org/officeDocument/2006/relationships/image" Target="../media/image110.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9.jpg"/><Relationship Id="rId5" Type="http://schemas.openxmlformats.org/officeDocument/2006/relationships/image" Target="../media/image108.jpg"/><Relationship Id="rId4" Type="http://schemas.openxmlformats.org/officeDocument/2006/relationships/image" Target="../media/image107.jp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3.jpg"/><Relationship Id="rId1" Type="http://schemas.openxmlformats.org/officeDocument/2006/relationships/slideMaster" Target="../slideMasters/slideMaster3.xml"/><Relationship Id="rId4" Type="http://schemas.openxmlformats.org/officeDocument/2006/relationships/hyperlink" Target="http://pstt.org.uk/resources/curriculum-materials/Whistlestop-Science-Weeks" TargetMode="Externa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117.png"/><Relationship Id="rId4" Type="http://schemas.openxmlformats.org/officeDocument/2006/relationships/image" Target="../media/image116.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20.png"/><Relationship Id="rId4" Type="http://schemas.openxmlformats.org/officeDocument/2006/relationships/image" Target="../media/image119.png"/></Relationships>
</file>

<file path=ppt/slideLayouts/_rels/slideLayout14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22.jpg"/><Relationship Id="rId5" Type="http://schemas.openxmlformats.org/officeDocument/2006/relationships/image" Target="../media/image121.jpg"/><Relationship Id="rId4" Type="http://schemas.openxmlformats.org/officeDocument/2006/relationships/image" Target="../media/image48.gif"/></Relationships>
</file>

<file path=ppt/slideLayouts/_rels/slideLayout14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24.jpg"/><Relationship Id="rId4" Type="http://schemas.openxmlformats.org/officeDocument/2006/relationships/image" Target="../media/image123.jp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9.jpg"/><Relationship Id="rId4" Type="http://schemas.openxmlformats.org/officeDocument/2006/relationships/image" Target="../media/image128.jp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7.png"/><Relationship Id="rId3" Type="http://schemas.openxmlformats.org/officeDocument/2006/relationships/image" Target="../media/image132.jpg"/><Relationship Id="rId7" Type="http://schemas.openxmlformats.org/officeDocument/2006/relationships/image" Target="../media/image134.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6.png"/><Relationship Id="rId5" Type="http://schemas.openxmlformats.org/officeDocument/2006/relationships/image" Target="../media/image133.png"/><Relationship Id="rId15" Type="http://schemas.openxmlformats.org/officeDocument/2006/relationships/image" Target="../media/image138.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35.png"/><Relationship Id="rId14" Type="http://schemas.openxmlformats.org/officeDocument/2006/relationships/hyperlink" Target="https://pstt.org.uk/who-we-are/our-team/staff/Claire-Seeley" TargetMode="Externa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41.png"/><Relationship Id="rId4" Type="http://schemas.openxmlformats.org/officeDocument/2006/relationships/image" Target="../media/image140.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85270432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657761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558624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87262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80150570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223843665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9926634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12982482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42863972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19"/>
        <p:cNvGrpSpPr/>
        <p:nvPr/>
      </p:nvGrpSpPr>
      <p:grpSpPr>
        <a:xfrm>
          <a:off x="0" y="0"/>
          <a:ext cx="0" cy="0"/>
          <a:chOff x="0" y="0"/>
          <a:chExt cx="0" cy="0"/>
        </a:xfrm>
      </p:grpSpPr>
      <p:sp>
        <p:nvSpPr>
          <p:cNvPr id="420" name="Google Shape;420;p2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1" name="Google Shape;421;p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2" name="Google Shape;422;p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3" name="Google Shape;423;p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2175711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4"/>
        <p:cNvGrpSpPr/>
        <p:nvPr/>
      </p:nvGrpSpPr>
      <p:grpSpPr>
        <a:xfrm>
          <a:off x="0" y="0"/>
          <a:ext cx="0" cy="0"/>
          <a:chOff x="0" y="0"/>
          <a:chExt cx="0" cy="0"/>
        </a:xfrm>
      </p:grpSpPr>
      <p:sp>
        <p:nvSpPr>
          <p:cNvPr id="425" name="Google Shape;425;p25"/>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6" name="Google Shape;426;p25"/>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7" name="Google Shape;427;p25"/>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8" name="Google Shape;428;p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0" name="Google Shape;430;p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7353440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431"/>
        <p:cNvGrpSpPr/>
        <p:nvPr/>
      </p:nvGrpSpPr>
      <p:grpSpPr>
        <a:xfrm>
          <a:off x="0" y="0"/>
          <a:ext cx="0" cy="0"/>
          <a:chOff x="0" y="0"/>
          <a:chExt cx="0" cy="0"/>
        </a:xfrm>
      </p:grpSpPr>
      <p:sp>
        <p:nvSpPr>
          <p:cNvPr id="432" name="Google Shape;432;p2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26"/>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4" name="Google Shape;434;p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5" name="Google Shape;435;p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973784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21038810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7"/>
        <p:cNvGrpSpPr/>
        <p:nvPr/>
      </p:nvGrpSpPr>
      <p:grpSpPr>
        <a:xfrm>
          <a:off x="0" y="0"/>
          <a:ext cx="0" cy="0"/>
          <a:chOff x="0" y="0"/>
          <a:chExt cx="0" cy="0"/>
        </a:xfrm>
      </p:grpSpPr>
      <p:sp>
        <p:nvSpPr>
          <p:cNvPr id="438" name="Google Shape;438;p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9" name="Google Shape;439;p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92563549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1_Vertical Title and Text">
  <p:cSld name="1_Vertical Title and Text">
    <p:spTree>
      <p:nvGrpSpPr>
        <p:cNvPr id="1" name="Shape 441"/>
        <p:cNvGrpSpPr/>
        <p:nvPr/>
      </p:nvGrpSpPr>
      <p:grpSpPr>
        <a:xfrm>
          <a:off x="0" y="0"/>
          <a:ext cx="0" cy="0"/>
          <a:chOff x="0" y="0"/>
          <a:chExt cx="0" cy="0"/>
        </a:xfrm>
      </p:grpSpPr>
      <p:pic>
        <p:nvPicPr>
          <p:cNvPr id="442" name="Google Shape;442;p28" descr="Colour Strip.jpg"/>
          <p:cNvPicPr preferRelativeResize="0"/>
          <p:nvPr/>
        </p:nvPicPr>
        <p:blipFill rotWithShape="1">
          <a:blip r:embed="rId2">
            <a:alphaModFix/>
          </a:blip>
          <a:srcRect/>
          <a:stretch/>
        </p:blipFill>
        <p:spPr>
          <a:xfrm rot="5400000">
            <a:off x="-2695736" y="2695736"/>
            <a:ext cx="5868144" cy="476672"/>
          </a:xfrm>
          <a:prstGeom prst="rect">
            <a:avLst/>
          </a:prstGeom>
          <a:noFill/>
          <a:ln>
            <a:noFill/>
          </a:ln>
        </p:spPr>
      </p:pic>
    </p:spTree>
    <p:extLst>
      <p:ext uri="{BB962C8B-B14F-4D97-AF65-F5344CB8AC3E}">
        <p14:creationId xmlns:p14="http://schemas.microsoft.com/office/powerpoint/2010/main" val="39331405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43"/>
        <p:cNvGrpSpPr/>
        <p:nvPr/>
      </p:nvGrpSpPr>
      <p:grpSpPr>
        <a:xfrm>
          <a:off x="0" y="0"/>
          <a:ext cx="0" cy="0"/>
          <a:chOff x="0" y="0"/>
          <a:chExt cx="0" cy="0"/>
        </a:xfrm>
      </p:grpSpPr>
      <p:sp>
        <p:nvSpPr>
          <p:cNvPr id="444" name="Google Shape;444;p80"/>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8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46" name="Google Shape;446;p8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8" name="Google Shape;448;p8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20632284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49"/>
        <p:cNvGrpSpPr/>
        <p:nvPr/>
      </p:nvGrpSpPr>
      <p:grpSpPr>
        <a:xfrm>
          <a:off x="0" y="0"/>
          <a:ext cx="0" cy="0"/>
          <a:chOff x="0" y="0"/>
          <a:chExt cx="0" cy="0"/>
        </a:xfrm>
      </p:grpSpPr>
      <p:sp>
        <p:nvSpPr>
          <p:cNvPr id="450" name="Google Shape;450;p8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1" name="Google Shape;451;p8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2" name="Google Shape;452;p8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3" name="Google Shape;453;p8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9007697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54"/>
        <p:cNvGrpSpPr/>
        <p:nvPr/>
      </p:nvGrpSpPr>
      <p:grpSpPr>
        <a:xfrm>
          <a:off x="0" y="0"/>
          <a:ext cx="0" cy="0"/>
          <a:chOff x="0" y="0"/>
          <a:chExt cx="0" cy="0"/>
        </a:xfrm>
      </p:grpSpPr>
      <p:sp>
        <p:nvSpPr>
          <p:cNvPr id="455" name="Google Shape;455;p82"/>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6" name="Google Shape;456;p82"/>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57" name="Google Shape;457;p8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8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9" name="Google Shape;459;p8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119927523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60"/>
        <p:cNvGrpSpPr/>
        <p:nvPr/>
      </p:nvGrpSpPr>
      <p:grpSpPr>
        <a:xfrm>
          <a:off x="0" y="0"/>
          <a:ext cx="0" cy="0"/>
          <a:chOff x="0" y="0"/>
          <a:chExt cx="0" cy="0"/>
        </a:xfrm>
      </p:grpSpPr>
      <p:sp>
        <p:nvSpPr>
          <p:cNvPr id="461" name="Google Shape;461;p8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8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3" name="Google Shape;463;p8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4" name="Google Shape;464;p8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5" name="Google Shape;465;p8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6" name="Google Shape;466;p8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8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8" name="Google Shape;468;p8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8772402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69"/>
        <p:cNvGrpSpPr/>
        <p:nvPr/>
      </p:nvGrpSpPr>
      <p:grpSpPr>
        <a:xfrm>
          <a:off x="0" y="0"/>
          <a:ext cx="0" cy="0"/>
          <a:chOff x="0" y="0"/>
          <a:chExt cx="0" cy="0"/>
        </a:xfrm>
      </p:grpSpPr>
      <p:sp>
        <p:nvSpPr>
          <p:cNvPr id="470" name="Google Shape;470;p84"/>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1" name="Google Shape;471;p84"/>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2" name="Google Shape;472;p84"/>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3" name="Google Shape;473;p8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8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8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3113935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476"/>
        <p:cNvGrpSpPr/>
        <p:nvPr/>
      </p:nvGrpSpPr>
      <p:grpSpPr>
        <a:xfrm>
          <a:off x="0" y="0"/>
          <a:ext cx="0" cy="0"/>
          <a:chOff x="0" y="0"/>
          <a:chExt cx="0" cy="0"/>
        </a:xfrm>
      </p:grpSpPr>
      <p:sp>
        <p:nvSpPr>
          <p:cNvPr id="477" name="Google Shape;477;p85"/>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8" name="Google Shape;478;p85"/>
          <p:cNvSpPr>
            <a:spLocks noGrp="1"/>
          </p:cNvSpPr>
          <p:nvPr>
            <p:ph type="pic" idx="2"/>
          </p:nvPr>
        </p:nvSpPr>
        <p:spPr>
          <a:xfrm>
            <a:off x="3887388" y="987429"/>
            <a:ext cx="4629150" cy="4873624"/>
          </a:xfrm>
          <a:prstGeom prst="rect">
            <a:avLst/>
          </a:prstGeom>
          <a:noFill/>
          <a:ln>
            <a:noFill/>
          </a:ln>
        </p:spPr>
      </p:sp>
      <p:sp>
        <p:nvSpPr>
          <p:cNvPr id="479" name="Google Shape;479;p85"/>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0" name="Google Shape;480;p8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8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8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8823235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83"/>
        <p:cNvGrpSpPr/>
        <p:nvPr/>
      </p:nvGrpSpPr>
      <p:grpSpPr>
        <a:xfrm>
          <a:off x="0" y="0"/>
          <a:ext cx="0" cy="0"/>
          <a:chOff x="0" y="0"/>
          <a:chExt cx="0" cy="0"/>
        </a:xfrm>
      </p:grpSpPr>
      <p:sp>
        <p:nvSpPr>
          <p:cNvPr id="484" name="Google Shape;484;p8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5" name="Google Shape;485;p86"/>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6" name="Google Shape;486;p8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7" name="Google Shape;487;p8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8" name="Google Shape;488;p8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3267385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89"/>
        <p:cNvGrpSpPr/>
        <p:nvPr/>
      </p:nvGrpSpPr>
      <p:grpSpPr>
        <a:xfrm>
          <a:off x="0" y="0"/>
          <a:ext cx="0" cy="0"/>
          <a:chOff x="0" y="0"/>
          <a:chExt cx="0" cy="0"/>
        </a:xfrm>
      </p:grpSpPr>
      <p:sp>
        <p:nvSpPr>
          <p:cNvPr id="490" name="Google Shape;490;p87"/>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 name="Google Shape;491;p87"/>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92" name="Google Shape;492;p8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8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4" name="Google Shape;494;p8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23590556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885640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95"/>
        <p:cNvGrpSpPr/>
        <p:nvPr/>
      </p:nvGrpSpPr>
      <p:grpSpPr>
        <a:xfrm>
          <a:off x="0" y="0"/>
          <a:ext cx="0" cy="0"/>
          <a:chOff x="0" y="0"/>
          <a:chExt cx="0" cy="0"/>
        </a:xfrm>
      </p:grpSpPr>
      <p:sp>
        <p:nvSpPr>
          <p:cNvPr id="496" name="Google Shape;496;p88"/>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88"/>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98" name="Google Shape;498;p8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8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0" name="Google Shape;500;p8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extLst>
      <p:ext uri="{BB962C8B-B14F-4D97-AF65-F5344CB8AC3E}">
        <p14:creationId xmlns:p14="http://schemas.microsoft.com/office/powerpoint/2010/main" val="364539088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501"/>
        <p:cNvGrpSpPr/>
        <p:nvPr/>
      </p:nvGrpSpPr>
      <p:grpSpPr>
        <a:xfrm>
          <a:off x="0" y="0"/>
          <a:ext cx="0" cy="0"/>
          <a:chOff x="0" y="0"/>
          <a:chExt cx="0" cy="0"/>
        </a:xfrm>
      </p:grpSpPr>
      <p:sp>
        <p:nvSpPr>
          <p:cNvPr id="502" name="Google Shape;502;p8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3" name="Google Shape;503;p8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4" name="Google Shape;504;p8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05" name="Google Shape;505;p89"/>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506" name="Google Shape;506;p89">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507" name="Google Shape;507;p89"/>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508" name="Google Shape;508;p89"/>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509" name="Google Shape;509;p89"/>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10" name="Google Shape;510;p89"/>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11" name="Google Shape;511;p89"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512" name="Google Shape;512;p89"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513" name="Google Shape;513;p89"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extLst>
      <p:ext uri="{BB962C8B-B14F-4D97-AF65-F5344CB8AC3E}">
        <p14:creationId xmlns:p14="http://schemas.microsoft.com/office/powerpoint/2010/main" val="396866202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514"/>
        <p:cNvGrpSpPr/>
        <p:nvPr/>
      </p:nvGrpSpPr>
      <p:grpSpPr>
        <a:xfrm>
          <a:off x="0" y="0"/>
          <a:ext cx="0" cy="0"/>
          <a:chOff x="0" y="0"/>
          <a:chExt cx="0" cy="0"/>
        </a:xfrm>
      </p:grpSpPr>
      <p:sp>
        <p:nvSpPr>
          <p:cNvPr id="515" name="Google Shape;515;p9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6" name="Google Shape;516;p9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7" name="Google Shape;517;p9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18" name="Google Shape;518;p90"/>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19" name="Google Shape;519;p90">
            <a:hlinkClick r:id="rId2"/>
          </p:cNvPr>
          <p:cNvPicPr preferRelativeResize="0"/>
          <p:nvPr/>
        </p:nvPicPr>
        <p:blipFill rotWithShape="1">
          <a:blip r:embed="rId3">
            <a:alphaModFix/>
          </a:blip>
          <a:srcRect/>
          <a:stretch/>
        </p:blipFill>
        <p:spPr>
          <a:xfrm>
            <a:off x="1716885" y="1388620"/>
            <a:ext cx="1298699" cy="706861"/>
          </a:xfrm>
          <a:prstGeom prst="rect">
            <a:avLst/>
          </a:prstGeom>
          <a:noFill/>
          <a:ln>
            <a:noFill/>
          </a:ln>
        </p:spPr>
      </p:pic>
      <p:sp>
        <p:nvSpPr>
          <p:cNvPr id="520" name="Google Shape;520;p90"/>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521" name="Google Shape;521;p90"/>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2" name="Google Shape;522;p90"/>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23" name="Google Shape;523;p90"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524" name="Google Shape;524;p90"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525" name="Google Shape;525;p90"/>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26" name="Google Shape;526;p90"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527" name="Google Shape;527;p90"/>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528" name="Google Shape;528;p90"/>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9" name="Google Shape;529;p90"/>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30" name="Google Shape;530;p90"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531" name="Google Shape;531;p90"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extLst>
      <p:ext uri="{BB962C8B-B14F-4D97-AF65-F5344CB8AC3E}">
        <p14:creationId xmlns:p14="http://schemas.microsoft.com/office/powerpoint/2010/main" val="20327211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532"/>
        <p:cNvGrpSpPr/>
        <p:nvPr/>
      </p:nvGrpSpPr>
      <p:grpSpPr>
        <a:xfrm>
          <a:off x="0" y="0"/>
          <a:ext cx="0" cy="0"/>
          <a:chOff x="0" y="0"/>
          <a:chExt cx="0" cy="0"/>
        </a:xfrm>
      </p:grpSpPr>
      <p:sp>
        <p:nvSpPr>
          <p:cNvPr id="533" name="Google Shape;533;p9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4" name="Google Shape;534;p9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5" name="Google Shape;535;p9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536" name="Google Shape;536;p91"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p:spPr>
      </p:pic>
      <p:sp>
        <p:nvSpPr>
          <p:cNvPr id="537" name="Google Shape;537;p91"/>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38" name="Google Shape;538;p91"/>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539" name="Google Shape;539;p9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extLst>
      <p:ext uri="{BB962C8B-B14F-4D97-AF65-F5344CB8AC3E}">
        <p14:creationId xmlns:p14="http://schemas.microsoft.com/office/powerpoint/2010/main" val="343451077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540"/>
        <p:cNvGrpSpPr/>
        <p:nvPr/>
      </p:nvGrpSpPr>
      <p:grpSpPr>
        <a:xfrm>
          <a:off x="0" y="0"/>
          <a:ext cx="0" cy="0"/>
          <a:chOff x="0" y="0"/>
          <a:chExt cx="0" cy="0"/>
        </a:xfrm>
      </p:grpSpPr>
      <p:sp>
        <p:nvSpPr>
          <p:cNvPr id="541" name="Google Shape;541;p9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2" name="Google Shape;542;p9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3" name="Google Shape;543;p9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44" name="Google Shape;544;p92"/>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45" name="Google Shape;545;p92"/>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546" name="Google Shape;546;p92"/>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47" name="Google Shape;547;p92"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415762397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548"/>
        <p:cNvGrpSpPr/>
        <p:nvPr/>
      </p:nvGrpSpPr>
      <p:grpSpPr>
        <a:xfrm>
          <a:off x="0" y="0"/>
          <a:ext cx="0" cy="0"/>
          <a:chOff x="0" y="0"/>
          <a:chExt cx="0" cy="0"/>
        </a:xfrm>
      </p:grpSpPr>
      <p:sp>
        <p:nvSpPr>
          <p:cNvPr id="549" name="Google Shape;549;p9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0" name="Google Shape;550;p9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1" name="Google Shape;551;p9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52" name="Google Shape;552;p93"/>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553" name="Google Shape;553;p93"/>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554" name="Google Shape;554;p93"/>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555" name="Google Shape;555;p93" descr="A picture containing text, businesscard&#10;&#10;Description automatically generated">
            <a:hlinkClick r:id="rId2"/>
          </p:cNvPr>
          <p:cNvPicPr preferRelativeResize="0"/>
          <p:nvPr/>
        </p:nvPicPr>
        <p:blipFill rotWithShape="1">
          <a:blip r:embed="rId3">
            <a:alphaModFix/>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40316714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556"/>
        <p:cNvGrpSpPr/>
        <p:nvPr/>
      </p:nvGrpSpPr>
      <p:grpSpPr>
        <a:xfrm>
          <a:off x="0" y="0"/>
          <a:ext cx="0" cy="0"/>
          <a:chOff x="0" y="0"/>
          <a:chExt cx="0" cy="0"/>
        </a:xfrm>
      </p:grpSpPr>
      <p:sp>
        <p:nvSpPr>
          <p:cNvPr id="557" name="Google Shape;557;p94"/>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558" name="Google Shape;558;p94"/>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59" name="Google Shape;559;p94"/>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560" name="Google Shape;560;p94">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561" name="Google Shape;561;p94"/>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562" name="Google Shape;562;p94"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563" name="Google Shape;563;p94"/>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extLst>
      <p:ext uri="{BB962C8B-B14F-4D97-AF65-F5344CB8AC3E}">
        <p14:creationId xmlns:p14="http://schemas.microsoft.com/office/powerpoint/2010/main" val="331555824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564"/>
        <p:cNvGrpSpPr/>
        <p:nvPr/>
      </p:nvGrpSpPr>
      <p:grpSpPr>
        <a:xfrm>
          <a:off x="0" y="0"/>
          <a:ext cx="0" cy="0"/>
          <a:chOff x="0" y="0"/>
          <a:chExt cx="0" cy="0"/>
        </a:xfrm>
      </p:grpSpPr>
      <p:sp>
        <p:nvSpPr>
          <p:cNvPr id="565" name="Google Shape;565;p9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9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9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68" name="Google Shape;568;p95"/>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569" name="Google Shape;569;p95"/>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70" name="Google Shape;570;p95"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571" name="Google Shape;571;p95"/>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extLst>
      <p:ext uri="{BB962C8B-B14F-4D97-AF65-F5344CB8AC3E}">
        <p14:creationId xmlns:p14="http://schemas.microsoft.com/office/powerpoint/2010/main" val="17090004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572"/>
        <p:cNvGrpSpPr/>
        <p:nvPr/>
      </p:nvGrpSpPr>
      <p:grpSpPr>
        <a:xfrm>
          <a:off x="0" y="0"/>
          <a:ext cx="0" cy="0"/>
          <a:chOff x="0" y="0"/>
          <a:chExt cx="0" cy="0"/>
        </a:xfrm>
      </p:grpSpPr>
      <p:sp>
        <p:nvSpPr>
          <p:cNvPr id="573" name="Google Shape;573;p9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4" name="Google Shape;574;p9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5" name="Google Shape;575;p9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76" name="Google Shape;576;p96"/>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77" name="Google Shape;577;p96"/>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578" name="Google Shape;578;p96" descr="Graphical user interface, application&#10;&#10;Description automatically generated">
            <a:hlinkClick r:id="rId2"/>
          </p:cNvPr>
          <p:cNvPicPr preferRelativeResize="0"/>
          <p:nvPr/>
        </p:nvPicPr>
        <p:blipFill rotWithShape="1">
          <a:blip r:embed="rId3">
            <a:alphaModFix/>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7442349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579"/>
        <p:cNvGrpSpPr/>
        <p:nvPr/>
      </p:nvGrpSpPr>
      <p:grpSpPr>
        <a:xfrm>
          <a:off x="0" y="0"/>
          <a:ext cx="0" cy="0"/>
          <a:chOff x="0" y="0"/>
          <a:chExt cx="0" cy="0"/>
        </a:xfrm>
      </p:grpSpPr>
      <p:sp>
        <p:nvSpPr>
          <p:cNvPr id="580" name="Google Shape;580;p9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1" name="Google Shape;581;p9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2" name="Google Shape;582;p9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83" name="Google Shape;583;p97"/>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84" name="Google Shape;584;p97"/>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585" name="Google Shape;585;p97">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817400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7759524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586"/>
        <p:cNvGrpSpPr/>
        <p:nvPr/>
      </p:nvGrpSpPr>
      <p:grpSpPr>
        <a:xfrm>
          <a:off x="0" y="0"/>
          <a:ext cx="0" cy="0"/>
          <a:chOff x="0" y="0"/>
          <a:chExt cx="0" cy="0"/>
        </a:xfrm>
      </p:grpSpPr>
      <p:sp>
        <p:nvSpPr>
          <p:cNvPr id="587" name="Google Shape;587;p9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8" name="Google Shape;588;p9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9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0" name="Google Shape;590;p98"/>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91" name="Google Shape;591;p98"/>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592" name="Google Shape;592;p98"/>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593" name="Google Shape;593;p98" descr="A picture containing icon&#10;&#10;Description automatically generated">
            <a:hlinkClick r:id="rId2"/>
          </p:cNvPr>
          <p:cNvPicPr preferRelativeResize="0"/>
          <p:nvPr/>
        </p:nvPicPr>
        <p:blipFill rotWithShape="1">
          <a:blip r:embed="rId3">
            <a:alphaModFix/>
          </a:blip>
          <a:srcRect/>
          <a:stretch/>
        </p:blipFill>
        <p:spPr>
          <a:xfrm>
            <a:off x="6804337" y="827460"/>
            <a:ext cx="1476653" cy="2196186"/>
          </a:xfrm>
          <a:prstGeom prst="rect">
            <a:avLst/>
          </a:prstGeom>
          <a:noFill/>
          <a:ln>
            <a:noFill/>
          </a:ln>
        </p:spPr>
      </p:pic>
    </p:spTree>
    <p:extLst>
      <p:ext uri="{BB962C8B-B14F-4D97-AF65-F5344CB8AC3E}">
        <p14:creationId xmlns:p14="http://schemas.microsoft.com/office/powerpoint/2010/main" val="150165216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594"/>
        <p:cNvGrpSpPr/>
        <p:nvPr/>
      </p:nvGrpSpPr>
      <p:grpSpPr>
        <a:xfrm>
          <a:off x="0" y="0"/>
          <a:ext cx="0" cy="0"/>
          <a:chOff x="0" y="0"/>
          <a:chExt cx="0" cy="0"/>
        </a:xfrm>
      </p:grpSpPr>
      <p:sp>
        <p:nvSpPr>
          <p:cNvPr id="595" name="Google Shape;595;p9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6" name="Google Shape;596;p9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7" name="Google Shape;597;p9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8" name="Google Shape;598;p99"/>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599" name="Google Shape;599;p99"/>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600" name="Google Shape;600;p99"/>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01" name="Google Shape;601;p99"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602" name="Google Shape;602;p99">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6955833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603"/>
        <p:cNvGrpSpPr/>
        <p:nvPr/>
      </p:nvGrpSpPr>
      <p:grpSpPr>
        <a:xfrm>
          <a:off x="0" y="0"/>
          <a:ext cx="0" cy="0"/>
          <a:chOff x="0" y="0"/>
          <a:chExt cx="0" cy="0"/>
        </a:xfrm>
      </p:grpSpPr>
      <p:sp>
        <p:nvSpPr>
          <p:cNvPr id="604" name="Google Shape;604;p100"/>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605" name="Google Shape;605;p100"/>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606" name="Google Shape;606;p100"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607" name="Google Shape;607;p100"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608" name="Google Shape;608;p100"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19746448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609"/>
        <p:cNvGrpSpPr/>
        <p:nvPr/>
      </p:nvGrpSpPr>
      <p:grpSpPr>
        <a:xfrm>
          <a:off x="0" y="0"/>
          <a:ext cx="0" cy="0"/>
          <a:chOff x="0" y="0"/>
          <a:chExt cx="0" cy="0"/>
        </a:xfrm>
      </p:grpSpPr>
      <p:sp>
        <p:nvSpPr>
          <p:cNvPr id="610" name="Google Shape;610;p10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1" name="Google Shape;611;p10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2" name="Google Shape;612;p10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13" name="Google Shape;613;p101"/>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614" name="Google Shape;614;p101"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615" name="Google Shape;615;p101"/>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extLst>
      <p:ext uri="{BB962C8B-B14F-4D97-AF65-F5344CB8AC3E}">
        <p14:creationId xmlns:p14="http://schemas.microsoft.com/office/powerpoint/2010/main" val="289760471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616"/>
        <p:cNvGrpSpPr/>
        <p:nvPr/>
      </p:nvGrpSpPr>
      <p:grpSpPr>
        <a:xfrm>
          <a:off x="0" y="0"/>
          <a:ext cx="0" cy="0"/>
          <a:chOff x="0" y="0"/>
          <a:chExt cx="0" cy="0"/>
        </a:xfrm>
      </p:grpSpPr>
      <p:sp>
        <p:nvSpPr>
          <p:cNvPr id="617" name="Google Shape;617;p10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8" name="Google Shape;618;p10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0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0" name="Google Shape;620;p102"/>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621" name="Google Shape;621;p102"/>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22" name="Google Shape;622;p102"/>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23" name="Google Shape;623;p102"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624" name="Google Shape;624;p102"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27681550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625"/>
        <p:cNvGrpSpPr/>
        <p:nvPr/>
      </p:nvGrpSpPr>
      <p:grpSpPr>
        <a:xfrm>
          <a:off x="0" y="0"/>
          <a:ext cx="0" cy="0"/>
          <a:chOff x="0" y="0"/>
          <a:chExt cx="0" cy="0"/>
        </a:xfrm>
      </p:grpSpPr>
      <p:sp>
        <p:nvSpPr>
          <p:cNvPr id="626" name="Google Shape;626;p10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7" name="Google Shape;627;p10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8" name="Google Shape;628;p10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9" name="Google Shape;629;p103"/>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630" name="Google Shape;630;p103"/>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631" name="Google Shape;631;p103"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extLst>
      <p:ext uri="{BB962C8B-B14F-4D97-AF65-F5344CB8AC3E}">
        <p14:creationId xmlns:p14="http://schemas.microsoft.com/office/powerpoint/2010/main" val="183867401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632"/>
        <p:cNvGrpSpPr/>
        <p:nvPr/>
      </p:nvGrpSpPr>
      <p:grpSpPr>
        <a:xfrm>
          <a:off x="0" y="0"/>
          <a:ext cx="0" cy="0"/>
          <a:chOff x="0" y="0"/>
          <a:chExt cx="0" cy="0"/>
        </a:xfrm>
      </p:grpSpPr>
      <p:sp>
        <p:nvSpPr>
          <p:cNvPr id="633" name="Google Shape;633;p10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4" name="Google Shape;634;p10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5" name="Google Shape;635;p10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36" name="Google Shape;636;p104"/>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637" name="Google Shape;637;p104"/>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638" name="Google Shape;638;p104"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639" name="Google Shape;639;p104"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extLst>
      <p:ext uri="{BB962C8B-B14F-4D97-AF65-F5344CB8AC3E}">
        <p14:creationId xmlns:p14="http://schemas.microsoft.com/office/powerpoint/2010/main" val="178786447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640"/>
        <p:cNvGrpSpPr/>
        <p:nvPr/>
      </p:nvGrpSpPr>
      <p:grpSpPr>
        <a:xfrm>
          <a:off x="0" y="0"/>
          <a:ext cx="0" cy="0"/>
          <a:chOff x="0" y="0"/>
          <a:chExt cx="0" cy="0"/>
        </a:xfrm>
      </p:grpSpPr>
      <p:sp>
        <p:nvSpPr>
          <p:cNvPr id="641" name="Google Shape;641;p10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2" name="Google Shape;642;p10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3" name="Google Shape;643;p10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44" name="Google Shape;644;p105"/>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645" name="Google Shape;645;p105"/>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646" name="Google Shape;646;p105"/>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extLst>
      <p:ext uri="{BB962C8B-B14F-4D97-AF65-F5344CB8AC3E}">
        <p14:creationId xmlns:p14="http://schemas.microsoft.com/office/powerpoint/2010/main" val="115940957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647"/>
        <p:cNvGrpSpPr/>
        <p:nvPr/>
      </p:nvGrpSpPr>
      <p:grpSpPr>
        <a:xfrm>
          <a:off x="0" y="0"/>
          <a:ext cx="0" cy="0"/>
          <a:chOff x="0" y="0"/>
          <a:chExt cx="0" cy="0"/>
        </a:xfrm>
      </p:grpSpPr>
      <p:sp>
        <p:nvSpPr>
          <p:cNvPr id="648" name="Google Shape;648;p10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9" name="Google Shape;649;p10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0" name="Google Shape;650;p10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1" name="Google Shape;651;p106"/>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652" name="Google Shape;652;p106"/>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53" name="Google Shape;653;p106"/>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54" name="Google Shape;654;p106"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243127065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655"/>
        <p:cNvGrpSpPr/>
        <p:nvPr/>
      </p:nvGrpSpPr>
      <p:grpSpPr>
        <a:xfrm>
          <a:off x="0" y="0"/>
          <a:ext cx="0" cy="0"/>
          <a:chOff x="0" y="0"/>
          <a:chExt cx="0" cy="0"/>
        </a:xfrm>
      </p:grpSpPr>
      <p:sp>
        <p:nvSpPr>
          <p:cNvPr id="656" name="Google Shape;656;p10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0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0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9" name="Google Shape;659;p107"/>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660" name="Google Shape;660;p107"/>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661" name="Google Shape;661;p107"/>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2" name="Google Shape;662;p107">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extLst>
      <p:ext uri="{BB962C8B-B14F-4D97-AF65-F5344CB8AC3E}">
        <p14:creationId xmlns:p14="http://schemas.microsoft.com/office/powerpoint/2010/main" val="2263357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07925263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663"/>
        <p:cNvGrpSpPr/>
        <p:nvPr/>
      </p:nvGrpSpPr>
      <p:grpSpPr>
        <a:xfrm>
          <a:off x="0" y="0"/>
          <a:ext cx="0" cy="0"/>
          <a:chOff x="0" y="0"/>
          <a:chExt cx="0" cy="0"/>
        </a:xfrm>
      </p:grpSpPr>
      <p:sp>
        <p:nvSpPr>
          <p:cNvPr id="664" name="Google Shape;664;p108"/>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665" name="Google Shape;665;p108"/>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666" name="Google Shape;666;p108"/>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7" name="Google Shape;667;p108">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425579477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668"/>
        <p:cNvGrpSpPr/>
        <p:nvPr/>
      </p:nvGrpSpPr>
      <p:grpSpPr>
        <a:xfrm>
          <a:off x="0" y="0"/>
          <a:ext cx="0" cy="0"/>
          <a:chOff x="0" y="0"/>
          <a:chExt cx="0" cy="0"/>
        </a:xfrm>
      </p:grpSpPr>
      <p:sp>
        <p:nvSpPr>
          <p:cNvPr id="669" name="Google Shape;669;p109"/>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670" name="Google Shape;670;p109"/>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671" name="Google Shape;671;p109"/>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72" name="Google Shape;672;p109"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673" name="Google Shape;673;p109"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674" name="Google Shape;674;p109"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675" name="Google Shape;675;p109">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676" name="Google Shape;676;p109"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40918151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677"/>
        <p:cNvGrpSpPr/>
        <p:nvPr/>
      </p:nvGrpSpPr>
      <p:grpSpPr>
        <a:xfrm>
          <a:off x="0" y="0"/>
          <a:ext cx="0" cy="0"/>
          <a:chOff x="0" y="0"/>
          <a:chExt cx="0" cy="0"/>
        </a:xfrm>
      </p:grpSpPr>
      <p:sp>
        <p:nvSpPr>
          <p:cNvPr id="678" name="Google Shape;678;p11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9" name="Google Shape;679;p11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0" name="Google Shape;680;p11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81" name="Google Shape;681;p110"/>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682" name="Google Shape;682;p110"/>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683" name="Google Shape;683;p110"/>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84" name="Google Shape;684;p110"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extLst>
      <p:ext uri="{BB962C8B-B14F-4D97-AF65-F5344CB8AC3E}">
        <p14:creationId xmlns:p14="http://schemas.microsoft.com/office/powerpoint/2010/main" val="93553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685"/>
        <p:cNvGrpSpPr/>
        <p:nvPr/>
      </p:nvGrpSpPr>
      <p:grpSpPr>
        <a:xfrm>
          <a:off x="0" y="0"/>
          <a:ext cx="0" cy="0"/>
          <a:chOff x="0" y="0"/>
          <a:chExt cx="0" cy="0"/>
        </a:xfrm>
      </p:grpSpPr>
      <p:sp>
        <p:nvSpPr>
          <p:cNvPr id="686" name="Google Shape;686;p111"/>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687" name="Google Shape;687;p111"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688" name="Google Shape;688;p111"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689" name="Google Shape;689;p111"/>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extLst>
      <p:ext uri="{BB962C8B-B14F-4D97-AF65-F5344CB8AC3E}">
        <p14:creationId xmlns:p14="http://schemas.microsoft.com/office/powerpoint/2010/main" val="43413904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690"/>
        <p:cNvGrpSpPr/>
        <p:nvPr/>
      </p:nvGrpSpPr>
      <p:grpSpPr>
        <a:xfrm>
          <a:off x="0" y="0"/>
          <a:ext cx="0" cy="0"/>
          <a:chOff x="0" y="0"/>
          <a:chExt cx="0" cy="0"/>
        </a:xfrm>
      </p:grpSpPr>
      <p:sp>
        <p:nvSpPr>
          <p:cNvPr id="691" name="Google Shape;691;p112"/>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692" name="Google Shape;692;p112"/>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693" name="Google Shape;693;p112"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694" name="Google Shape;694;p112">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695" name="Google Shape;695;p112"/>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extLst>
      <p:ext uri="{BB962C8B-B14F-4D97-AF65-F5344CB8AC3E}">
        <p14:creationId xmlns:p14="http://schemas.microsoft.com/office/powerpoint/2010/main" val="311902654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696"/>
        <p:cNvGrpSpPr/>
        <p:nvPr/>
      </p:nvGrpSpPr>
      <p:grpSpPr>
        <a:xfrm>
          <a:off x="0" y="0"/>
          <a:ext cx="0" cy="0"/>
          <a:chOff x="0" y="0"/>
          <a:chExt cx="0" cy="0"/>
        </a:xfrm>
      </p:grpSpPr>
      <p:sp>
        <p:nvSpPr>
          <p:cNvPr id="697" name="Google Shape;697;p113"/>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698" name="Google Shape;698;p113"/>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699" name="Google Shape;699;p113"/>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0" name="Google Shape;700;p113"/>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701" name="Google Shape;701;p113"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702" name="Google Shape;702;p113"/>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extLst>
      <p:ext uri="{BB962C8B-B14F-4D97-AF65-F5344CB8AC3E}">
        <p14:creationId xmlns:p14="http://schemas.microsoft.com/office/powerpoint/2010/main" val="164322720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703"/>
        <p:cNvGrpSpPr/>
        <p:nvPr/>
      </p:nvGrpSpPr>
      <p:grpSpPr>
        <a:xfrm>
          <a:off x="0" y="0"/>
          <a:ext cx="0" cy="0"/>
          <a:chOff x="0" y="0"/>
          <a:chExt cx="0" cy="0"/>
        </a:xfrm>
      </p:grpSpPr>
      <p:sp>
        <p:nvSpPr>
          <p:cNvPr id="704" name="Google Shape;704;p114"/>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705" name="Google Shape;705;p114"/>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706" name="Google Shape;706;p114"/>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7" name="Google Shape;707;p114"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708" name="Google Shape;708;p114"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709" name="Google Shape;709;p114"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78760463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710"/>
        <p:cNvGrpSpPr/>
        <p:nvPr/>
      </p:nvGrpSpPr>
      <p:grpSpPr>
        <a:xfrm>
          <a:off x="0" y="0"/>
          <a:ext cx="0" cy="0"/>
          <a:chOff x="0" y="0"/>
          <a:chExt cx="0" cy="0"/>
        </a:xfrm>
      </p:grpSpPr>
      <p:sp>
        <p:nvSpPr>
          <p:cNvPr id="711" name="Google Shape;711;p115"/>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712" name="Google Shape;712;p115"/>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713" name="Google Shape;713;p115"/>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14" name="Google Shape;714;p115"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715" name="Google Shape;715;p115">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32411544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716"/>
        <p:cNvGrpSpPr/>
        <p:nvPr/>
      </p:nvGrpSpPr>
      <p:grpSpPr>
        <a:xfrm>
          <a:off x="0" y="0"/>
          <a:ext cx="0" cy="0"/>
          <a:chOff x="0" y="0"/>
          <a:chExt cx="0" cy="0"/>
        </a:xfrm>
      </p:grpSpPr>
      <p:sp>
        <p:nvSpPr>
          <p:cNvPr id="717" name="Google Shape;717;p116"/>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718" name="Google Shape;718;p116"/>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719" name="Google Shape;719;p116"/>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0" name="Google Shape;720;p116"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16923015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721"/>
        <p:cNvGrpSpPr/>
        <p:nvPr/>
      </p:nvGrpSpPr>
      <p:grpSpPr>
        <a:xfrm>
          <a:off x="0" y="0"/>
          <a:ext cx="0" cy="0"/>
          <a:chOff x="0" y="0"/>
          <a:chExt cx="0" cy="0"/>
        </a:xfrm>
      </p:grpSpPr>
      <p:sp>
        <p:nvSpPr>
          <p:cNvPr id="722" name="Google Shape;722;p117"/>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723" name="Google Shape;723;p117"/>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724" name="Google Shape;724;p11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5" name="Google Shape;725;p117"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extLst>
      <p:ext uri="{BB962C8B-B14F-4D97-AF65-F5344CB8AC3E}">
        <p14:creationId xmlns:p14="http://schemas.microsoft.com/office/powerpoint/2010/main" val="13836655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44312610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726"/>
        <p:cNvGrpSpPr/>
        <p:nvPr/>
      </p:nvGrpSpPr>
      <p:grpSpPr>
        <a:xfrm>
          <a:off x="0" y="0"/>
          <a:ext cx="0" cy="0"/>
          <a:chOff x="0" y="0"/>
          <a:chExt cx="0" cy="0"/>
        </a:xfrm>
      </p:grpSpPr>
      <p:pic>
        <p:nvPicPr>
          <p:cNvPr id="727" name="Google Shape;727;p118"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728" name="Google Shape;728;p118"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729" name="Google Shape;729;p118"/>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730" name="Google Shape;730;p118"/>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731" name="Google Shape;731;p11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2" name="Google Shape;732;p118"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1737831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733"/>
        <p:cNvGrpSpPr/>
        <p:nvPr/>
      </p:nvGrpSpPr>
      <p:grpSpPr>
        <a:xfrm>
          <a:off x="0" y="0"/>
          <a:ext cx="0" cy="0"/>
          <a:chOff x="0" y="0"/>
          <a:chExt cx="0" cy="0"/>
        </a:xfrm>
      </p:grpSpPr>
      <p:sp>
        <p:nvSpPr>
          <p:cNvPr id="734" name="Google Shape;734;p119"/>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735" name="Google Shape;735;p119"/>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736" name="Google Shape;736;p11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7" name="Google Shape;737;p119"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extLst>
      <p:ext uri="{BB962C8B-B14F-4D97-AF65-F5344CB8AC3E}">
        <p14:creationId xmlns:p14="http://schemas.microsoft.com/office/powerpoint/2010/main" val="281191746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738"/>
        <p:cNvGrpSpPr/>
        <p:nvPr/>
      </p:nvGrpSpPr>
      <p:grpSpPr>
        <a:xfrm>
          <a:off x="0" y="0"/>
          <a:ext cx="0" cy="0"/>
          <a:chOff x="0" y="0"/>
          <a:chExt cx="0" cy="0"/>
        </a:xfrm>
      </p:grpSpPr>
      <p:sp>
        <p:nvSpPr>
          <p:cNvPr id="739" name="Google Shape;739;p12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12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1" name="Google Shape;741;p12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42" name="Google Shape;742;p120"/>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43" name="Google Shape;743;p120"/>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744" name="Google Shape;744;p120"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745" name="Google Shape;745;p120"/>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746" name="Google Shape;746;p120"/>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extLst>
      <p:ext uri="{BB962C8B-B14F-4D97-AF65-F5344CB8AC3E}">
        <p14:creationId xmlns:p14="http://schemas.microsoft.com/office/powerpoint/2010/main" val="217642808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747"/>
        <p:cNvGrpSpPr/>
        <p:nvPr/>
      </p:nvGrpSpPr>
      <p:grpSpPr>
        <a:xfrm>
          <a:off x="0" y="0"/>
          <a:ext cx="0" cy="0"/>
          <a:chOff x="0" y="0"/>
          <a:chExt cx="0" cy="0"/>
        </a:xfrm>
      </p:grpSpPr>
      <p:sp>
        <p:nvSpPr>
          <p:cNvPr id="748" name="Google Shape;748;p1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1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1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1" name="Google Shape;751;p121"/>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2" name="Google Shape;752;p121"/>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753" name="Google Shape;753;p121"/>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extLst>
      <p:ext uri="{BB962C8B-B14F-4D97-AF65-F5344CB8AC3E}">
        <p14:creationId xmlns:p14="http://schemas.microsoft.com/office/powerpoint/2010/main" val="238880044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754"/>
        <p:cNvGrpSpPr/>
        <p:nvPr/>
      </p:nvGrpSpPr>
      <p:grpSpPr>
        <a:xfrm>
          <a:off x="0" y="0"/>
          <a:ext cx="0" cy="0"/>
          <a:chOff x="0" y="0"/>
          <a:chExt cx="0" cy="0"/>
        </a:xfrm>
      </p:grpSpPr>
      <p:sp>
        <p:nvSpPr>
          <p:cNvPr id="755" name="Google Shape;755;p1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6" name="Google Shape;756;p1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7" name="Google Shape;757;p1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8" name="Google Shape;758;p122"/>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9" name="Google Shape;759;p122"/>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760" name="Google Shape;760;p122"/>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761" name="Google Shape;761;p122"/>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extLst>
      <p:ext uri="{BB962C8B-B14F-4D97-AF65-F5344CB8AC3E}">
        <p14:creationId xmlns:p14="http://schemas.microsoft.com/office/powerpoint/2010/main" val="346550901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762"/>
        <p:cNvGrpSpPr/>
        <p:nvPr/>
      </p:nvGrpSpPr>
      <p:grpSpPr>
        <a:xfrm>
          <a:off x="0" y="0"/>
          <a:ext cx="0" cy="0"/>
          <a:chOff x="0" y="0"/>
          <a:chExt cx="0" cy="0"/>
        </a:xfrm>
      </p:grpSpPr>
      <p:sp>
        <p:nvSpPr>
          <p:cNvPr id="763" name="Google Shape;763;p1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1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1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66" name="Google Shape;766;p123"/>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67" name="Google Shape;767;p123"/>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768" name="Google Shape;768;p123"/>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769" name="Google Shape;769;p123"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770" name="Google Shape;770;p123"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771" name="Google Shape;771;p123"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772" name="Google Shape;772;p123"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773" name="Google Shape;773;p123"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774" name="Google Shape;774;p123"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775" name="Google Shape;775;p123"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776" name="Google Shape;776;p123"/>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77" name="Google Shape;777;p123"/>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778" name="Google Shape;778;p123"/>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779" name="Google Shape;779;p123"/>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0" name="Google Shape;780;p123"/>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1" name="Google Shape;781;p123"/>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extLst>
      <p:ext uri="{BB962C8B-B14F-4D97-AF65-F5344CB8AC3E}">
        <p14:creationId xmlns:p14="http://schemas.microsoft.com/office/powerpoint/2010/main" val="137386793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782"/>
        <p:cNvGrpSpPr/>
        <p:nvPr/>
      </p:nvGrpSpPr>
      <p:grpSpPr>
        <a:xfrm>
          <a:off x="0" y="0"/>
          <a:ext cx="0" cy="0"/>
          <a:chOff x="0" y="0"/>
          <a:chExt cx="0" cy="0"/>
        </a:xfrm>
      </p:grpSpPr>
      <p:sp>
        <p:nvSpPr>
          <p:cNvPr id="783" name="Google Shape;783;p1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4" name="Google Shape;784;p1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5" name="Google Shape;785;p1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86" name="Google Shape;786;p124"/>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87" name="Google Shape;787;p124"/>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788" name="Google Shape;788;p124"/>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789" name="Google Shape;789;p124"/>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790" name="Google Shape;790;p124"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791" name="Google Shape;791;p124"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792" name="Google Shape;792;p124"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extLst>
      <p:ext uri="{BB962C8B-B14F-4D97-AF65-F5344CB8AC3E}">
        <p14:creationId xmlns:p14="http://schemas.microsoft.com/office/powerpoint/2010/main" val="410927527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793"/>
        <p:cNvGrpSpPr/>
        <p:nvPr/>
      </p:nvGrpSpPr>
      <p:grpSpPr>
        <a:xfrm>
          <a:off x="0" y="0"/>
          <a:ext cx="0" cy="0"/>
          <a:chOff x="0" y="0"/>
          <a:chExt cx="0" cy="0"/>
        </a:xfrm>
      </p:grpSpPr>
      <p:pic>
        <p:nvPicPr>
          <p:cNvPr id="794" name="Google Shape;794;p125"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795" name="Google Shape;795;p1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6" name="Google Shape;796;p1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7" name="Google Shape;797;p1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98" name="Google Shape;798;p125"/>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99" name="Google Shape;799;p125"/>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800" name="Google Shape;800;p125"/>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extLst>
      <p:ext uri="{BB962C8B-B14F-4D97-AF65-F5344CB8AC3E}">
        <p14:creationId xmlns:p14="http://schemas.microsoft.com/office/powerpoint/2010/main" val="163433512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801"/>
        <p:cNvGrpSpPr/>
        <p:nvPr/>
      </p:nvGrpSpPr>
      <p:grpSpPr>
        <a:xfrm>
          <a:off x="0" y="0"/>
          <a:ext cx="0" cy="0"/>
          <a:chOff x="0" y="0"/>
          <a:chExt cx="0" cy="0"/>
        </a:xfrm>
      </p:grpSpPr>
      <p:sp>
        <p:nvSpPr>
          <p:cNvPr id="802" name="Google Shape;802;p1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05" name="Google Shape;805;p126"/>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806" name="Google Shape;806;p126"/>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807" name="Google Shape;807;p126"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808" name="Google Shape;808;p126"/>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extLst>
      <p:ext uri="{BB962C8B-B14F-4D97-AF65-F5344CB8AC3E}">
        <p14:creationId xmlns:p14="http://schemas.microsoft.com/office/powerpoint/2010/main" val="134277606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809"/>
        <p:cNvGrpSpPr/>
        <p:nvPr/>
      </p:nvGrpSpPr>
      <p:grpSpPr>
        <a:xfrm>
          <a:off x="0" y="0"/>
          <a:ext cx="0" cy="0"/>
          <a:chOff x="0" y="0"/>
          <a:chExt cx="0" cy="0"/>
        </a:xfrm>
      </p:grpSpPr>
      <p:sp>
        <p:nvSpPr>
          <p:cNvPr id="810" name="Google Shape;810;p1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1" name="Google Shape;811;p1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2" name="Google Shape;812;p1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13" name="Google Shape;813;p127"/>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814" name="Google Shape;814;p127"/>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815" name="Google Shape;815;p127"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extLst>
      <p:ext uri="{BB962C8B-B14F-4D97-AF65-F5344CB8AC3E}">
        <p14:creationId xmlns:p14="http://schemas.microsoft.com/office/powerpoint/2010/main" val="1670976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39900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9275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036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467632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341920869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24698619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47817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17418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2798899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791918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2208732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72659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9938708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54329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921683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9265965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96337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49396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6622713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7222780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058236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646434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2705790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2965336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9539765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884721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101821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831968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363384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083585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8504989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673087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31973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24534592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4035605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8581430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10817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36733743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157340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5372330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7649577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965301012"/>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17248538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1087048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0374460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0094772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5203774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15535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8067316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33203464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36565158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155512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6265943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2399749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2778868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0930199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1001158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7805465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73502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3284127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514992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5720919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38394005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779675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169071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38583141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342063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60487548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7297435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14850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2636265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81362763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121642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2782056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9362020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39284462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849839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05978763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41461141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11356343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6885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16875907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01413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7284359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2724476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894231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4732013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10965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6017942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3090753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5051894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102797547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slideLayout" Target="../slideLayouts/slideLayout156.xml"/><Relationship Id="rId55" Type="http://schemas.openxmlformats.org/officeDocument/2006/relationships/image" Target="../media/image74.png"/><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3" Type="http://schemas.openxmlformats.org/officeDocument/2006/relationships/slideLayout" Target="../slideLayouts/slideLayout159.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52" Type="http://schemas.openxmlformats.org/officeDocument/2006/relationships/slideLayout" Target="../slideLayouts/slideLayout158.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8" Type="http://schemas.openxmlformats.org/officeDocument/2006/relationships/slideLayout" Target="../slideLayouts/slideLayout114.xml"/><Relationship Id="rId51" Type="http://schemas.openxmlformats.org/officeDocument/2006/relationships/slideLayout" Target="../slideLayouts/slideLayout157.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54" Type="http://schemas.openxmlformats.org/officeDocument/2006/relationships/theme" Target="../theme/theme3.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424723631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73108880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827"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412"/>
        <p:cNvGrpSpPr/>
        <p:nvPr/>
      </p:nvGrpSpPr>
      <p:grpSpPr>
        <a:xfrm>
          <a:off x="0" y="0"/>
          <a:ext cx="0" cy="0"/>
          <a:chOff x="0" y="0"/>
          <a:chExt cx="0" cy="0"/>
        </a:xfrm>
      </p:grpSpPr>
      <p:sp>
        <p:nvSpPr>
          <p:cNvPr id="413" name="Google Shape;413;p23"/>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4" name="Google Shape;414;p23"/>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15" name="Google Shape;415;p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6" name="Google Shape;416;p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7" name="Google Shape;417;p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418" name="Google Shape;418;p23"/>
          <p:cNvPicPr preferRelativeResize="0"/>
          <p:nvPr/>
        </p:nvPicPr>
        <p:blipFill rotWithShape="1">
          <a:blip r:embed="rId55">
            <a:alphaModFix/>
          </a:blip>
          <a:srcRect/>
          <a:stretch/>
        </p:blipFill>
        <p:spPr>
          <a:xfrm rot="-5399996">
            <a:off x="-3306146" y="3312957"/>
            <a:ext cx="6857993" cy="232100"/>
          </a:xfrm>
          <a:prstGeom prst="rect">
            <a:avLst/>
          </a:prstGeom>
          <a:noFill/>
          <a:ln>
            <a:noFill/>
          </a:ln>
        </p:spPr>
      </p:pic>
    </p:spTree>
    <p:extLst>
      <p:ext uri="{BB962C8B-B14F-4D97-AF65-F5344CB8AC3E}">
        <p14:creationId xmlns:p14="http://schemas.microsoft.com/office/powerpoint/2010/main" val="3792276833"/>
      </p:ext>
    </p:extLst>
  </p:cSld>
  <p:clrMap bg1="lt1" tx1="dk1" bg2="dk2"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792" r:id="rId19"/>
    <p:sldLayoutId id="2147483793" r:id="rId20"/>
    <p:sldLayoutId id="2147483794" r:id="rId21"/>
    <p:sldLayoutId id="2147483795" r:id="rId22"/>
    <p:sldLayoutId id="2147483796" r:id="rId23"/>
    <p:sldLayoutId id="2147483797" r:id="rId24"/>
    <p:sldLayoutId id="2147483798" r:id="rId25"/>
    <p:sldLayoutId id="2147483799" r:id="rId26"/>
    <p:sldLayoutId id="2147483800" r:id="rId27"/>
    <p:sldLayoutId id="2147483801" r:id="rId28"/>
    <p:sldLayoutId id="2147483802" r:id="rId29"/>
    <p:sldLayoutId id="2147483803" r:id="rId30"/>
    <p:sldLayoutId id="2147483804" r:id="rId31"/>
    <p:sldLayoutId id="2147483805" r:id="rId32"/>
    <p:sldLayoutId id="2147483806" r:id="rId33"/>
    <p:sldLayoutId id="2147483807" r:id="rId34"/>
    <p:sldLayoutId id="2147483808" r:id="rId35"/>
    <p:sldLayoutId id="2147483809" r:id="rId36"/>
    <p:sldLayoutId id="2147483810" r:id="rId37"/>
    <p:sldLayoutId id="2147483811" r:id="rId38"/>
    <p:sldLayoutId id="2147483812" r:id="rId39"/>
    <p:sldLayoutId id="2147483813" r:id="rId40"/>
    <p:sldLayoutId id="2147483814" r:id="rId41"/>
    <p:sldLayoutId id="2147483815" r:id="rId42"/>
    <p:sldLayoutId id="2147483816" r:id="rId43"/>
    <p:sldLayoutId id="2147483817" r:id="rId44"/>
    <p:sldLayoutId id="2147483818" r:id="rId45"/>
    <p:sldLayoutId id="2147483819" r:id="rId46"/>
    <p:sldLayoutId id="2147483820" r:id="rId47"/>
    <p:sldLayoutId id="2147483821" r:id="rId48"/>
    <p:sldLayoutId id="2147483822" r:id="rId49"/>
    <p:sldLayoutId id="2147483823" r:id="rId50"/>
    <p:sldLayoutId id="2147483824" r:id="rId51"/>
    <p:sldLayoutId id="2147483825" r:id="rId52"/>
    <p:sldLayoutId id="2147483826" r:id="rId5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6.png"/></Relationships>
</file>

<file path=ppt/slides/_rels/slide10.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hyperlink" Target="https://meche.mit.edu/people/faculty/ZHAOX@MIT.EDU" TargetMode="External"/><Relationship Id="rId5" Type="http://schemas.openxmlformats.org/officeDocument/2006/relationships/hyperlink" Target="http://www.yoonho-kim.com/about.html" TargetMode="External"/><Relationship Id="rId4" Type="http://schemas.openxmlformats.org/officeDocument/2006/relationships/image" Target="../media/image16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2.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jpeg"/><Relationship Id="rId7" Type="http://schemas.openxmlformats.org/officeDocument/2006/relationships/image" Target="../media/image166.png"/><Relationship Id="rId2" Type="http://schemas.openxmlformats.org/officeDocument/2006/relationships/notesSlide" Target="../notesSlides/notesSlide11.xml"/><Relationship Id="rId1" Type="http://schemas.openxmlformats.org/officeDocument/2006/relationships/slideLayout" Target="../slideLayouts/slideLayout107.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13.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2.xml"/><Relationship Id="rId1" Type="http://schemas.openxmlformats.org/officeDocument/2006/relationships/slideLayout" Target="../slideLayouts/slideLayout107.xml"/></Relationships>
</file>

<file path=ppt/slides/_rels/slide1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17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2.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76.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9.xml"/><Relationship Id="rId1" Type="http://schemas.openxmlformats.org/officeDocument/2006/relationships/themeOverride" Target="../theme/themeOverride1.xml"/><Relationship Id="rId4" Type="http://schemas.openxmlformats.org/officeDocument/2006/relationships/image" Target="../media/image149.png"/></Relationships>
</file>

<file path=ppt/slides/_rels/slide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4.xml"/><Relationship Id="rId1" Type="http://schemas.openxmlformats.org/officeDocument/2006/relationships/slideLayout" Target="../slideLayouts/slideLayout107.xml"/><Relationship Id="rId4" Type="http://schemas.openxmlformats.org/officeDocument/2006/relationships/image" Target="../media/image151.jpg"/></Relationships>
</file>

<file path=ppt/slides/_rels/slide5.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5.xml"/><Relationship Id="rId1" Type="http://schemas.openxmlformats.org/officeDocument/2006/relationships/slideLayout" Target="../slideLayouts/slideLayout113.xml"/><Relationship Id="rId6" Type="http://schemas.openxmlformats.org/officeDocument/2006/relationships/image" Target="../media/image155.jpg"/><Relationship Id="rId5" Type="http://schemas.openxmlformats.org/officeDocument/2006/relationships/image" Target="../media/image154.jpg"/><Relationship Id="rId4" Type="http://schemas.openxmlformats.org/officeDocument/2006/relationships/image" Target="../media/image153.jpg"/></Relationships>
</file>

<file path=ppt/slides/_rels/slide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6.xml"/><Relationship Id="rId1" Type="http://schemas.openxmlformats.org/officeDocument/2006/relationships/slideLayout" Target="../slideLayouts/slideLayout107.xml"/></Relationships>
</file>

<file path=ppt/slides/_rels/slide7.xml.rels><?xml version="1.0" encoding="UTF-8" standalone="yes"?>
<Relationships xmlns="http://schemas.openxmlformats.org/package/2006/relationships"><Relationship Id="rId3" Type="http://schemas.openxmlformats.org/officeDocument/2006/relationships/hyperlink" Target="https://video.link/w/vl657305e582467" TargetMode="External"/><Relationship Id="rId2" Type="http://schemas.openxmlformats.org/officeDocument/2006/relationships/notesSlide" Target="../notesSlides/notesSlide7.xml"/><Relationship Id="rId1" Type="http://schemas.openxmlformats.org/officeDocument/2006/relationships/slideLayout" Target="../slideLayouts/slideLayout107.xml"/><Relationship Id="rId4" Type="http://schemas.openxmlformats.org/officeDocument/2006/relationships/image" Target="../media/image157.jpeg"/></Relationships>
</file>

<file path=ppt/slides/_rels/slide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8.xml"/><Relationship Id="rId1" Type="http://schemas.openxmlformats.org/officeDocument/2006/relationships/slideLayout" Target="../slideLayouts/slideLayout107.xml"/></Relationships>
</file>

<file path=ppt/slides/_rels/slide9.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9.xml"/><Relationship Id="rId1" Type="http://schemas.openxmlformats.org/officeDocument/2006/relationships/slideLayout" Target="../slideLayouts/slideLayout1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906767"/>
          </a:xfrm>
        </p:spPr>
        <p:txBody>
          <a:bodyPr>
            <a:noAutofit/>
          </a:bodyPr>
          <a:lstStyle/>
          <a:p>
            <a:r>
              <a:rPr lang="en-GB" sz="4000" dirty="0">
                <a:latin typeface="+mn-lt"/>
                <a:cs typeface="Calibri"/>
              </a:rPr>
              <a:t>What small magnetic robots can do</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85800" y="5547972"/>
            <a:ext cx="5251720"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Magnetism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1998" y="2569811"/>
            <a:ext cx="2880000" cy="1668631"/>
          </a:xfrm>
          <a:prstGeom prst="rect">
            <a:avLst/>
          </a:prstGeom>
        </p:spPr>
      </p:pic>
      <p:pic>
        <p:nvPicPr>
          <p:cNvPr id="7" name="Picture 6" descr="A red and blue rectangular object&#10;&#10;Description automatically generated">
            <a:extLst>
              <a:ext uri="{FF2B5EF4-FFF2-40B4-BE49-F238E27FC236}">
                <a16:creationId xmlns:a16="http://schemas.microsoft.com/office/drawing/2014/main" id="{32DE203C-2DBE-6A78-8C8F-08A6B5356E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259" r="20245"/>
          <a:stretch/>
        </p:blipFill>
        <p:spPr>
          <a:xfrm rot="5400000">
            <a:off x="3487561" y="-2596430"/>
            <a:ext cx="2316479" cy="792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3F701-0C8B-351D-3903-ADB37D26CD27}"/>
              </a:ext>
            </a:extLst>
          </p:cNvPr>
          <p:cNvSpPr>
            <a:spLocks noGrp="1"/>
          </p:cNvSpPr>
          <p:nvPr>
            <p:ph type="title"/>
          </p:nvPr>
        </p:nvSpPr>
        <p:spPr/>
        <p:txBody>
          <a:bodyPr>
            <a:normAutofit/>
          </a:bodyPr>
          <a:lstStyle/>
          <a:p>
            <a:pPr>
              <a:buClr>
                <a:srgbClr val="3EB1C8"/>
              </a:buClr>
              <a:buSzPts val="3600"/>
            </a:pPr>
            <a:r>
              <a:rPr lang="en-GB" dirty="0">
                <a:latin typeface="+mn-lt"/>
                <a:cs typeface="Calibri"/>
                <a:sym typeface="Plus Jakarta Sans Medium"/>
              </a:rPr>
              <a:t>Who were the scientists?</a:t>
            </a:r>
          </a:p>
        </p:txBody>
      </p:sp>
      <p:sp>
        <p:nvSpPr>
          <p:cNvPr id="15" name="Rectangle: Rounded Corners 14">
            <a:extLst>
              <a:ext uri="{FF2B5EF4-FFF2-40B4-BE49-F238E27FC236}">
                <a16:creationId xmlns:a16="http://schemas.microsoft.com/office/drawing/2014/main" id="{FD1970AD-AA6A-4224-B5E7-BDA49DACFB62}"/>
              </a:ext>
            </a:extLst>
          </p:cNvPr>
          <p:cNvSpPr/>
          <p:nvPr/>
        </p:nvSpPr>
        <p:spPr>
          <a:xfrm>
            <a:off x="6559154" y="1534732"/>
            <a:ext cx="2318113" cy="473782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These scientists work in the </a:t>
            </a:r>
            <a:r>
              <a:rPr lang="en-GB" b="1" dirty="0"/>
              <a:t>Department of Mechanical Engineering </a:t>
            </a:r>
            <a:r>
              <a:rPr lang="en-GB" dirty="0"/>
              <a:t>at the </a:t>
            </a:r>
            <a:r>
              <a:rPr lang="en-GB" b="1" dirty="0"/>
              <a:t>Massachusetts Institute of Technology,</a:t>
            </a:r>
            <a:r>
              <a:rPr lang="en-GB" dirty="0"/>
              <a:t> </a:t>
            </a:r>
            <a:r>
              <a:rPr lang="en-GB" b="1" dirty="0"/>
              <a:t>USA</a:t>
            </a:r>
            <a:r>
              <a:rPr lang="en-GB" dirty="0"/>
              <a:t>.</a:t>
            </a:r>
          </a:p>
          <a:p>
            <a:pPr algn="ctr"/>
            <a:endParaRPr lang="en-GB" dirty="0"/>
          </a:p>
          <a:p>
            <a:pPr algn="ctr"/>
            <a:r>
              <a:rPr lang="en-GB" dirty="0"/>
              <a:t>What is </a:t>
            </a:r>
            <a:r>
              <a:rPr lang="en-GB" b="1" dirty="0"/>
              <a:t>civil engineering</a:t>
            </a:r>
            <a:r>
              <a:rPr lang="en-GB" dirty="0"/>
              <a:t>?</a:t>
            </a:r>
          </a:p>
          <a:p>
            <a:pPr algn="ctr"/>
            <a:endParaRPr lang="en-GB" dirty="0"/>
          </a:p>
          <a:p>
            <a:pPr algn="ctr"/>
            <a:r>
              <a:rPr lang="en-GB" dirty="0"/>
              <a:t>What is </a:t>
            </a:r>
            <a:r>
              <a:rPr lang="en-GB" b="1" dirty="0"/>
              <a:t>environmental engineering</a:t>
            </a:r>
            <a:r>
              <a:rPr lang="en-GB" dirty="0"/>
              <a:t>?</a:t>
            </a:r>
          </a:p>
        </p:txBody>
      </p:sp>
      <p:pic>
        <p:nvPicPr>
          <p:cNvPr id="3" name="Picture 2">
            <a:extLst>
              <a:ext uri="{FF2B5EF4-FFF2-40B4-BE49-F238E27FC236}">
                <a16:creationId xmlns:a16="http://schemas.microsoft.com/office/drawing/2014/main" id="{EF5D0725-1BD6-4DE4-932A-F76BB2FD7F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0356" y="1534731"/>
            <a:ext cx="3369435" cy="2246290"/>
          </a:xfrm>
          <a:prstGeom prst="rect">
            <a:avLst/>
          </a:prstGeom>
          <a:ln w="38100">
            <a:solidFill>
              <a:srgbClr val="3EB1C8"/>
            </a:solidFill>
          </a:ln>
        </p:spPr>
      </p:pic>
      <p:pic>
        <p:nvPicPr>
          <p:cNvPr id="5" name="Picture 4" descr="A person wearing a tie&#10;&#10;Description automatically generated with medium confidence">
            <a:extLst>
              <a:ext uri="{FF2B5EF4-FFF2-40B4-BE49-F238E27FC236}">
                <a16:creationId xmlns:a16="http://schemas.microsoft.com/office/drawing/2014/main" id="{B9E23798-9E40-4096-8F9F-FCA62BA803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1975" y="2469983"/>
            <a:ext cx="1973291" cy="2575775"/>
          </a:xfrm>
          <a:prstGeom prst="rect">
            <a:avLst/>
          </a:prstGeom>
          <a:ln w="38100">
            <a:solidFill>
              <a:srgbClr val="3EB1C8"/>
            </a:solidFill>
          </a:ln>
        </p:spPr>
      </p:pic>
      <p:sp>
        <p:nvSpPr>
          <p:cNvPr id="6" name="TextBox 5">
            <a:extLst>
              <a:ext uri="{FF2B5EF4-FFF2-40B4-BE49-F238E27FC236}">
                <a16:creationId xmlns:a16="http://schemas.microsoft.com/office/drawing/2014/main" id="{49D759AD-B557-4288-B118-B2CEF973DAA6}"/>
              </a:ext>
            </a:extLst>
          </p:cNvPr>
          <p:cNvSpPr txBox="1"/>
          <p:nvPr/>
        </p:nvSpPr>
        <p:spPr>
          <a:xfrm>
            <a:off x="4172836" y="5072232"/>
            <a:ext cx="2318113" cy="1200329"/>
          </a:xfrm>
          <a:prstGeom prst="rect">
            <a:avLst/>
          </a:prstGeom>
          <a:noFill/>
        </p:spPr>
        <p:txBody>
          <a:bodyPr wrap="square" rtlCol="0">
            <a:spAutoFit/>
          </a:bodyPr>
          <a:lstStyle/>
          <a:p>
            <a:r>
              <a:rPr lang="en-GB" dirty="0">
                <a:hlinkClick r:id="rId5"/>
              </a:rPr>
              <a:t>Yoonho Kim</a:t>
            </a:r>
            <a:r>
              <a:rPr lang="en-GB" dirty="0"/>
              <a:t> was a graduate student in Prof. Zhao’s research group.</a:t>
            </a:r>
          </a:p>
        </p:txBody>
      </p:sp>
      <p:sp>
        <p:nvSpPr>
          <p:cNvPr id="8" name="TextBox 7">
            <a:extLst>
              <a:ext uri="{FF2B5EF4-FFF2-40B4-BE49-F238E27FC236}">
                <a16:creationId xmlns:a16="http://schemas.microsoft.com/office/drawing/2014/main" id="{0142372E-293F-4FAD-A784-8134881E96E7}"/>
              </a:ext>
            </a:extLst>
          </p:cNvPr>
          <p:cNvSpPr txBox="1"/>
          <p:nvPr/>
        </p:nvSpPr>
        <p:spPr>
          <a:xfrm>
            <a:off x="628652" y="3885168"/>
            <a:ext cx="3369435" cy="923330"/>
          </a:xfrm>
          <a:prstGeom prst="rect">
            <a:avLst/>
          </a:prstGeom>
          <a:noFill/>
        </p:spPr>
        <p:txBody>
          <a:bodyPr wrap="square" rtlCol="0">
            <a:spAutoFit/>
          </a:bodyPr>
          <a:lstStyle/>
          <a:p>
            <a:r>
              <a:rPr lang="en-GB" dirty="0">
                <a:hlinkClick r:id="rId6"/>
              </a:rPr>
              <a:t>Professor Xuanhe Zhao</a:t>
            </a:r>
            <a:r>
              <a:rPr lang="en-GB" dirty="0"/>
              <a:t> is interested in developing soft robots for improving healthcare.</a:t>
            </a:r>
          </a:p>
        </p:txBody>
      </p:sp>
    </p:spTree>
    <p:extLst>
      <p:ext uri="{BB962C8B-B14F-4D97-AF65-F5344CB8AC3E}">
        <p14:creationId xmlns:p14="http://schemas.microsoft.com/office/powerpoint/2010/main" val="4121939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254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le of nails on a white background&#10;&#10;Description automatically generated">
            <a:extLst>
              <a:ext uri="{FF2B5EF4-FFF2-40B4-BE49-F238E27FC236}">
                <a16:creationId xmlns:a16="http://schemas.microsoft.com/office/drawing/2014/main" id="{88EF6661-2FE6-BA30-5B3F-2409349CFF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640" y="4247041"/>
            <a:ext cx="3247849" cy="2165233"/>
          </a:xfrm>
          <a:prstGeom prst="rect">
            <a:avLst/>
          </a:prstGeom>
          <a:ln w="38100">
            <a:solidFill>
              <a:srgbClr val="3EB1C8"/>
            </a:solidFill>
          </a:ln>
        </p:spPr>
      </p:pic>
      <p:sp>
        <p:nvSpPr>
          <p:cNvPr id="3" name="Title 2">
            <a:extLst>
              <a:ext uri="{FF2B5EF4-FFF2-40B4-BE49-F238E27FC236}">
                <a16:creationId xmlns:a16="http://schemas.microsoft.com/office/drawing/2014/main" id="{8A270090-DAD6-693C-7909-3E1DFF6E52C9}"/>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Your turn to investigate</a:t>
            </a:r>
          </a:p>
        </p:txBody>
      </p:sp>
      <p:sp>
        <p:nvSpPr>
          <p:cNvPr id="17" name="Rectangle 16">
            <a:extLst>
              <a:ext uri="{FF2B5EF4-FFF2-40B4-BE49-F238E27FC236}">
                <a16:creationId xmlns:a16="http://schemas.microsoft.com/office/drawing/2014/main" id="{7312E067-53C9-4D25-BACE-70AEA9C4C2EB}"/>
              </a:ext>
            </a:extLst>
          </p:cNvPr>
          <p:cNvSpPr/>
          <p:nvPr/>
        </p:nvSpPr>
        <p:spPr>
          <a:xfrm>
            <a:off x="6700483" y="4653573"/>
            <a:ext cx="1506393" cy="369332"/>
          </a:xfrm>
          <a:prstGeom prst="rect">
            <a:avLst/>
          </a:prstGeom>
        </p:spPr>
        <p:txBody>
          <a:bodyPr wrap="square">
            <a:spAutoFit/>
          </a:bodyPr>
          <a:lstStyle/>
          <a:p>
            <a:pPr algn="ctr"/>
            <a:endParaRPr lang="en-GB"/>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670267" y="1567504"/>
            <a:ext cx="6030216"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cs typeface="Calibri" panose="020F0502020204030204" pitchFamily="34" charset="0"/>
              </a:rPr>
              <a:t>Which materials would be best for a magnetic mini robot?</a:t>
            </a:r>
          </a:p>
        </p:txBody>
      </p:sp>
      <p:sp>
        <p:nvSpPr>
          <p:cNvPr id="7" name="Rectangle 6">
            <a:extLst>
              <a:ext uri="{FF2B5EF4-FFF2-40B4-BE49-F238E27FC236}">
                <a16:creationId xmlns:a16="http://schemas.microsoft.com/office/drawing/2014/main" id="{22A5A86C-93BC-478E-80F9-4559EEAC1779}"/>
              </a:ext>
            </a:extLst>
          </p:cNvPr>
          <p:cNvSpPr/>
          <p:nvPr/>
        </p:nvSpPr>
        <p:spPr>
          <a:xfrm>
            <a:off x="5829753" y="3375775"/>
            <a:ext cx="3247849" cy="2585323"/>
          </a:xfrm>
          <a:prstGeom prst="rect">
            <a:avLst/>
          </a:prstGeom>
        </p:spPr>
        <p:txBody>
          <a:bodyPr wrap="square">
            <a:spAutoFit/>
          </a:bodyPr>
          <a:lstStyle/>
          <a:p>
            <a:r>
              <a:rPr lang="en-GB" b="1" dirty="0">
                <a:solidFill>
                  <a:srgbClr val="3EB1C8"/>
                </a:solidFill>
                <a:latin typeface="Calibri" panose="020F0502020204030204" pitchFamily="34" charset="0"/>
                <a:cs typeface="Calibri" panose="020F0502020204030204" pitchFamily="34" charset="0"/>
              </a:rPr>
              <a:t>Which objects do you </a:t>
            </a:r>
            <a:r>
              <a:rPr lang="en-GB" b="1" u="sng" dirty="0">
                <a:solidFill>
                  <a:srgbClr val="3EB1C8"/>
                </a:solidFill>
                <a:latin typeface="Calibri" panose="020F0502020204030204" pitchFamily="34" charset="0"/>
                <a:cs typeface="Calibri" panose="020F0502020204030204" pitchFamily="34" charset="0"/>
              </a:rPr>
              <a:t>predict </a:t>
            </a:r>
            <a:r>
              <a:rPr lang="en-GB" b="1" dirty="0">
                <a:solidFill>
                  <a:srgbClr val="3EB1C8"/>
                </a:solidFill>
                <a:latin typeface="Calibri" panose="020F0502020204030204" pitchFamily="34" charset="0"/>
                <a:cs typeface="Calibri" panose="020F0502020204030204" pitchFamily="34" charset="0"/>
              </a:rPr>
              <a:t>will be attracted to the magnet?</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Can you </a:t>
            </a:r>
            <a:r>
              <a:rPr lang="en-GB" b="1" u="sng" dirty="0">
                <a:solidFill>
                  <a:srgbClr val="3EB1C8"/>
                </a:solidFill>
                <a:latin typeface="Calibri" panose="020F0502020204030204" pitchFamily="34" charset="0"/>
                <a:cs typeface="Calibri" panose="020F0502020204030204" pitchFamily="34" charset="0"/>
              </a:rPr>
              <a:t>identify and group </a:t>
            </a:r>
            <a:r>
              <a:rPr lang="en-GB" b="1" dirty="0">
                <a:solidFill>
                  <a:srgbClr val="3EB1C8"/>
                </a:solidFill>
                <a:latin typeface="Calibri" panose="020F0502020204030204" pitchFamily="34" charset="0"/>
                <a:cs typeface="Calibri" panose="020F0502020204030204" pitchFamily="34" charset="0"/>
              </a:rPr>
              <a:t>magnetic and non-magnetic objects?</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What are the magnetic / non-magnetic objects made of?</a:t>
            </a:r>
          </a:p>
        </p:txBody>
      </p:sp>
      <p:pic>
        <p:nvPicPr>
          <p:cNvPr id="12" name="Picture 11" descr="A picture containing food&#10;&#10;Description automatically generated">
            <a:extLst>
              <a:ext uri="{FF2B5EF4-FFF2-40B4-BE49-F238E27FC236}">
                <a16:creationId xmlns:a16="http://schemas.microsoft.com/office/drawing/2014/main" id="{AB0C87C3-883B-4491-9BE9-582BE35F05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3275307">
            <a:off x="3262042" y="2837310"/>
            <a:ext cx="872580" cy="1745159"/>
          </a:xfrm>
          <a:prstGeom prst="rect">
            <a:avLst/>
          </a:prstGeom>
        </p:spPr>
      </p:pic>
      <p:pic>
        <p:nvPicPr>
          <p:cNvPr id="10" name="Picture 9" descr="A close up of a logo&#10;&#10;Description automatically generated">
            <a:extLst>
              <a:ext uri="{FF2B5EF4-FFF2-40B4-BE49-F238E27FC236}">
                <a16:creationId xmlns:a16="http://schemas.microsoft.com/office/drawing/2014/main" id="{55CACCA3-1944-493B-80BD-E045115211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872742">
            <a:off x="1025706" y="3047622"/>
            <a:ext cx="1361060" cy="1299387"/>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8FF1E2F8-39C3-419D-B918-2967B38CE8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15352" y="667504"/>
            <a:ext cx="900000" cy="900000"/>
          </a:xfrm>
          <a:prstGeom prst="rect">
            <a:avLst/>
          </a:prstGeom>
        </p:spPr>
      </p:pic>
      <p:pic>
        <p:nvPicPr>
          <p:cNvPr id="5" name="Picture 4" descr="A green cloud with three dots&#10;&#10;Description automatically generated">
            <a:extLst>
              <a:ext uri="{FF2B5EF4-FFF2-40B4-BE49-F238E27FC236}">
                <a16:creationId xmlns:a16="http://schemas.microsoft.com/office/drawing/2014/main" id="{5328CDC2-F446-47FF-6D45-E57613C9C2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3849" y="3697315"/>
            <a:ext cx="900000" cy="900000"/>
          </a:xfrm>
          <a:prstGeom prst="rect">
            <a:avLst/>
          </a:prstGeom>
        </p:spPr>
      </p:pic>
      <p:pic>
        <p:nvPicPr>
          <p:cNvPr id="8" name="Picture 7" descr="A blue magnifying glass on a white circle&#10;&#10;Description automatically generated">
            <a:extLst>
              <a:ext uri="{FF2B5EF4-FFF2-40B4-BE49-F238E27FC236}">
                <a16:creationId xmlns:a16="http://schemas.microsoft.com/office/drawing/2014/main" id="{26BDA3F3-88FE-CE0D-239B-FF271FDEDA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65735" y="4840496"/>
            <a:ext cx="900000" cy="900000"/>
          </a:xfrm>
          <a:prstGeom prst="rect">
            <a:avLst/>
          </a:prstGeom>
        </p:spPr>
      </p:pic>
    </p:spTree>
    <p:extLst>
      <p:ext uri="{BB962C8B-B14F-4D97-AF65-F5344CB8AC3E}">
        <p14:creationId xmlns:p14="http://schemas.microsoft.com/office/powerpoint/2010/main" val="1441874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965496-7536-4115-B1F1-D8B5E254D997}"/>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What did you find out?</a:t>
            </a:r>
          </a:p>
        </p:txBody>
      </p:sp>
      <p:pic>
        <p:nvPicPr>
          <p:cNvPr id="9" name="Picture 8" descr="A green and white circle with a black background&#10;&#10;Description automatically generated">
            <a:extLst>
              <a:ext uri="{FF2B5EF4-FFF2-40B4-BE49-F238E27FC236}">
                <a16:creationId xmlns:a16="http://schemas.microsoft.com/office/drawing/2014/main" id="{35FED8F4-5B5E-07E7-B55E-4F9D3EFBD9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459" y="1611601"/>
            <a:ext cx="900000" cy="900000"/>
          </a:xfrm>
          <a:prstGeom prst="rect">
            <a:avLst/>
          </a:prstGeom>
        </p:spPr>
      </p:pic>
      <p:sp>
        <p:nvSpPr>
          <p:cNvPr id="10" name="TextBox 9">
            <a:extLst>
              <a:ext uri="{FF2B5EF4-FFF2-40B4-BE49-F238E27FC236}">
                <a16:creationId xmlns:a16="http://schemas.microsoft.com/office/drawing/2014/main" id="{ED46FB76-76D4-D03A-6163-C414194FC86D}"/>
              </a:ext>
            </a:extLst>
          </p:cNvPr>
          <p:cNvSpPr txBox="1"/>
          <p:nvPr/>
        </p:nvSpPr>
        <p:spPr>
          <a:xfrm>
            <a:off x="2154937" y="1602739"/>
            <a:ext cx="5134739" cy="1785104"/>
          </a:xfrm>
          <a:prstGeom prst="rect">
            <a:avLst/>
          </a:prstGeom>
          <a:noFill/>
        </p:spPr>
        <p:txBody>
          <a:bodyPr wrap="none" rtlCol="0">
            <a:spAutoFit/>
          </a:bodyPr>
          <a:lstStyle/>
          <a:p>
            <a:pPr>
              <a:spcAft>
                <a:spcPts val="600"/>
              </a:spcAft>
            </a:pPr>
            <a:r>
              <a:rPr lang="en-GB" i="1" dirty="0"/>
              <a:t>Examples of magnetic objects are …… </a:t>
            </a:r>
          </a:p>
          <a:p>
            <a:pPr>
              <a:spcAft>
                <a:spcPts val="600"/>
              </a:spcAft>
            </a:pPr>
            <a:r>
              <a:rPr lang="en-GB" i="1" dirty="0"/>
              <a:t>They can be made of materials such as…………</a:t>
            </a:r>
          </a:p>
          <a:p>
            <a:pPr>
              <a:spcAft>
                <a:spcPts val="600"/>
              </a:spcAft>
            </a:pPr>
            <a:endParaRPr lang="en-GB" i="1" dirty="0"/>
          </a:p>
          <a:p>
            <a:pPr>
              <a:spcAft>
                <a:spcPts val="600"/>
              </a:spcAft>
            </a:pPr>
            <a:r>
              <a:rPr lang="en-GB" i="1" dirty="0"/>
              <a:t>Examples of non-magnetic materials are ……</a:t>
            </a:r>
          </a:p>
          <a:p>
            <a:pPr>
              <a:spcAft>
                <a:spcPts val="600"/>
              </a:spcAft>
            </a:pPr>
            <a:r>
              <a:rPr lang="en-GB" i="1" dirty="0"/>
              <a:t>They can be made of materials such as………</a:t>
            </a:r>
          </a:p>
        </p:txBody>
      </p:sp>
      <p:sp>
        <p:nvSpPr>
          <p:cNvPr id="16" name="Rectangle 15">
            <a:extLst>
              <a:ext uri="{FF2B5EF4-FFF2-40B4-BE49-F238E27FC236}">
                <a16:creationId xmlns:a16="http://schemas.microsoft.com/office/drawing/2014/main" id="{0EF84407-854E-6612-6836-8F87399FF39C}"/>
              </a:ext>
            </a:extLst>
          </p:cNvPr>
          <p:cNvSpPr/>
          <p:nvPr/>
        </p:nvSpPr>
        <p:spPr>
          <a:xfrm>
            <a:off x="628652" y="3621115"/>
            <a:ext cx="7675899" cy="923330"/>
          </a:xfrm>
          <a:prstGeom prst="rect">
            <a:avLst/>
          </a:prstGeom>
        </p:spPr>
        <p:txBody>
          <a:bodyPr wrap="square">
            <a:spAutoFit/>
          </a:bodyPr>
          <a:lstStyle/>
          <a:p>
            <a:r>
              <a:rPr lang="en-GB" b="1" dirty="0">
                <a:solidFill>
                  <a:srgbClr val="3EB1C8"/>
                </a:solidFill>
                <a:latin typeface="Calibri" panose="020F0502020204030204" pitchFamily="34" charset="0"/>
                <a:cs typeface="Calibri" panose="020F0502020204030204" pitchFamily="34" charset="0"/>
              </a:rPr>
              <a:t>Did anything surprise you?</a:t>
            </a:r>
          </a:p>
          <a:p>
            <a:endParaRPr lang="en-GB" b="1" dirty="0">
              <a:solidFill>
                <a:srgbClr val="3EB1C8"/>
              </a:solidFill>
              <a:latin typeface="Calibri" panose="020F0502020204030204" pitchFamily="34" charset="0"/>
              <a:cs typeface="Calibri" panose="020F0502020204030204" pitchFamily="34" charset="0"/>
            </a:endParaRPr>
          </a:p>
          <a:p>
            <a:r>
              <a:rPr lang="en-GB" b="1" dirty="0">
                <a:solidFill>
                  <a:srgbClr val="3EB1C8"/>
                </a:solidFill>
                <a:latin typeface="Calibri" panose="020F0502020204030204" pitchFamily="34" charset="0"/>
                <a:cs typeface="Calibri" panose="020F0502020204030204" pitchFamily="34" charset="0"/>
              </a:rPr>
              <a:t>Why did the engineers choose a material containing iron for their mini robot?</a:t>
            </a:r>
          </a:p>
        </p:txBody>
      </p:sp>
      <p:sp>
        <p:nvSpPr>
          <p:cNvPr id="3" name="TextBox 2">
            <a:extLst>
              <a:ext uri="{FF2B5EF4-FFF2-40B4-BE49-F238E27FC236}">
                <a16:creationId xmlns:a16="http://schemas.microsoft.com/office/drawing/2014/main" id="{47BFF322-37D1-21AE-16FE-CCE45F84A3F9}"/>
              </a:ext>
            </a:extLst>
          </p:cNvPr>
          <p:cNvSpPr txBox="1"/>
          <p:nvPr/>
        </p:nvSpPr>
        <p:spPr>
          <a:xfrm>
            <a:off x="628652" y="4743457"/>
            <a:ext cx="7975519" cy="1200329"/>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Iron will go rusty if it is left in a wet place. </a:t>
            </a:r>
          </a:p>
          <a:p>
            <a:r>
              <a:rPr lang="en-GB" dirty="0">
                <a:latin typeface="Calibri" panose="020F0502020204030204" pitchFamily="34" charset="0"/>
                <a:cs typeface="Calibri" panose="020F0502020204030204" pitchFamily="34" charset="0"/>
              </a:rPr>
              <a:t>It is very wet inside the human body. </a:t>
            </a:r>
          </a:p>
          <a:p>
            <a:endParaRPr lang="en-GB" dirty="0">
              <a:latin typeface="Calibri" panose="020F0502020204030204" pitchFamily="34" charset="0"/>
              <a:cs typeface="Calibri" panose="020F0502020204030204" pitchFamily="34" charset="0"/>
            </a:endParaRPr>
          </a:p>
          <a:p>
            <a:endParaRPr lang="en-GB" b="1" dirty="0">
              <a:solidFill>
                <a:srgbClr val="3EB1C8"/>
              </a:solidFill>
              <a:latin typeface="Calibri" panose="020F0502020204030204" pitchFamily="34" charset="0"/>
              <a:cs typeface="Calibri" panose="020F0502020204030204" pitchFamily="34" charset="0"/>
            </a:endParaRPr>
          </a:p>
        </p:txBody>
      </p:sp>
      <p:sp>
        <p:nvSpPr>
          <p:cNvPr id="11" name="Rectangle: Rounded Corners 10">
            <a:extLst>
              <a:ext uri="{FF2B5EF4-FFF2-40B4-BE49-F238E27FC236}">
                <a16:creationId xmlns:a16="http://schemas.microsoft.com/office/drawing/2014/main" id="{89DA39C4-50E0-1FD9-0DF3-BBF15FFC65F9}"/>
              </a:ext>
            </a:extLst>
          </p:cNvPr>
          <p:cNvSpPr/>
          <p:nvPr/>
        </p:nvSpPr>
        <p:spPr>
          <a:xfrm>
            <a:off x="628652" y="5632441"/>
            <a:ext cx="3642610" cy="103432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How do you think the scientists stopped their mini robot going rusty?</a:t>
            </a:r>
          </a:p>
        </p:txBody>
      </p:sp>
      <p:sp>
        <p:nvSpPr>
          <p:cNvPr id="12" name="Rectangle: Rounded Corners 11">
            <a:extLst>
              <a:ext uri="{FF2B5EF4-FFF2-40B4-BE49-F238E27FC236}">
                <a16:creationId xmlns:a16="http://schemas.microsoft.com/office/drawing/2014/main" id="{C0C50201-AFC1-665C-A545-430E47A2D4E0}"/>
              </a:ext>
            </a:extLst>
          </p:cNvPr>
          <p:cNvSpPr/>
          <p:nvPr/>
        </p:nvSpPr>
        <p:spPr>
          <a:xfrm>
            <a:off x="4872738" y="5625638"/>
            <a:ext cx="3642610" cy="103432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Can you think of any other problems that the engineers had to overcome?</a:t>
            </a:r>
          </a:p>
        </p:txBody>
      </p:sp>
    </p:spTree>
    <p:extLst>
      <p:ext uri="{BB962C8B-B14F-4D97-AF65-F5344CB8AC3E}">
        <p14:creationId xmlns:p14="http://schemas.microsoft.com/office/powerpoint/2010/main" val="1191644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text on a white background&#10;&#10;Description automatically generated">
            <a:extLst>
              <a:ext uri="{FF2B5EF4-FFF2-40B4-BE49-F238E27FC236}">
                <a16:creationId xmlns:a16="http://schemas.microsoft.com/office/drawing/2014/main" id="{136BD2EF-5FAD-4C03-B3B3-23DD5D679B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6083" y="1462706"/>
            <a:ext cx="6531833" cy="5307973"/>
          </a:xfrm>
          <a:prstGeom prst="rect">
            <a:avLst/>
          </a:prstGeom>
        </p:spPr>
      </p:pic>
      <p:sp>
        <p:nvSpPr>
          <p:cNvPr id="6" name="Rectangle 5">
            <a:extLst>
              <a:ext uri="{FF2B5EF4-FFF2-40B4-BE49-F238E27FC236}">
                <a16:creationId xmlns:a16="http://schemas.microsoft.com/office/drawing/2014/main" id="{C399E36A-CC19-49B6-8794-D8C4114968E2}"/>
              </a:ext>
            </a:extLst>
          </p:cNvPr>
          <p:cNvSpPr/>
          <p:nvPr/>
        </p:nvSpPr>
        <p:spPr>
          <a:xfrm rot="16200000">
            <a:off x="6157048" y="4869355"/>
            <a:ext cx="3669513" cy="307777"/>
          </a:xfrm>
          <a:prstGeom prst="rect">
            <a:avLst/>
          </a:prstGeom>
        </p:spPr>
        <p:txBody>
          <a:bodyPr wrap="square">
            <a:spAutoFit/>
          </a:bodyPr>
          <a:lstStyle/>
          <a:p>
            <a:r>
              <a:rPr lang="en-GB" sz="1400" dirty="0"/>
              <a:t>© Kim. Reprinted with permission from AAAS*</a:t>
            </a:r>
          </a:p>
        </p:txBody>
      </p:sp>
      <p:sp>
        <p:nvSpPr>
          <p:cNvPr id="2" name="Title 1">
            <a:extLst>
              <a:ext uri="{FF2B5EF4-FFF2-40B4-BE49-F238E27FC236}">
                <a16:creationId xmlns:a16="http://schemas.microsoft.com/office/drawing/2014/main" id="{B772A739-67B9-D66D-D9BA-15334F11BB28}"/>
              </a:ext>
            </a:extLst>
          </p:cNvPr>
          <p:cNvSpPr>
            <a:spLocks noGrp="1"/>
          </p:cNvSpPr>
          <p:nvPr>
            <p:ph type="title"/>
          </p:nvPr>
        </p:nvSpPr>
        <p:spPr/>
        <p:txBody>
          <a:bodyPr>
            <a:normAutofit/>
          </a:bodyPr>
          <a:lstStyle/>
          <a:p>
            <a:r>
              <a:rPr lang="en-GB" dirty="0">
                <a:latin typeface="+mn-lt"/>
                <a:cs typeface="Calibri"/>
              </a:rPr>
              <a:t>What does the magnetic robot look like?</a:t>
            </a:r>
          </a:p>
        </p:txBody>
      </p:sp>
    </p:spTree>
    <p:extLst>
      <p:ext uri="{BB962C8B-B14F-4D97-AF65-F5344CB8AC3E}">
        <p14:creationId xmlns:p14="http://schemas.microsoft.com/office/powerpoint/2010/main" val="4288211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4B86FD-1705-46C0-8935-C7716A5F7D18}"/>
              </a:ext>
            </a:extLst>
          </p:cNvPr>
          <p:cNvSpPr txBox="1"/>
          <p:nvPr/>
        </p:nvSpPr>
        <p:spPr>
          <a:xfrm>
            <a:off x="630588" y="5067654"/>
            <a:ext cx="5755222" cy="369332"/>
          </a:xfrm>
          <a:prstGeom prst="rect">
            <a:avLst/>
          </a:prstGeom>
          <a:noFill/>
        </p:spPr>
        <p:txBody>
          <a:bodyPr wrap="square" rtlCol="0">
            <a:spAutoFit/>
          </a:bodyPr>
          <a:lstStyle/>
          <a:p>
            <a:r>
              <a:rPr lang="en-GB" b="1" dirty="0"/>
              <a:t>6. What are robots used for?</a:t>
            </a:r>
          </a:p>
        </p:txBody>
      </p:sp>
      <p:pic>
        <p:nvPicPr>
          <p:cNvPr id="11" name="Picture 10" descr="A picture containing zombie, object, white, standing&#10;&#10;Description automatically generated">
            <a:extLst>
              <a:ext uri="{FF2B5EF4-FFF2-40B4-BE49-F238E27FC236}">
                <a16:creationId xmlns:a16="http://schemas.microsoft.com/office/drawing/2014/main" id="{E46A977D-F7CC-4DBD-924B-1E692F8600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2286" y="3485090"/>
            <a:ext cx="1867896" cy="2490529"/>
          </a:xfrm>
          <a:prstGeom prst="rect">
            <a:avLst/>
          </a:prstGeom>
          <a:ln w="38100">
            <a:solidFill>
              <a:srgbClr val="3EB1C8"/>
            </a:solidFill>
          </a:ln>
        </p:spPr>
      </p:pic>
      <p:sp>
        <p:nvSpPr>
          <p:cNvPr id="5" name="TextBox 4">
            <a:extLst>
              <a:ext uri="{FF2B5EF4-FFF2-40B4-BE49-F238E27FC236}">
                <a16:creationId xmlns:a16="http://schemas.microsoft.com/office/drawing/2014/main" id="{9B452710-C880-4578-8792-42F6C4554BAC}"/>
              </a:ext>
            </a:extLst>
          </p:cNvPr>
          <p:cNvSpPr txBox="1"/>
          <p:nvPr/>
        </p:nvSpPr>
        <p:spPr>
          <a:xfrm>
            <a:off x="628648" y="2670383"/>
            <a:ext cx="3423501" cy="369332"/>
          </a:xfrm>
          <a:prstGeom prst="rect">
            <a:avLst/>
          </a:prstGeom>
          <a:noFill/>
        </p:spPr>
        <p:txBody>
          <a:bodyPr wrap="none" rtlCol="0">
            <a:spAutoFit/>
          </a:bodyPr>
          <a:lstStyle/>
          <a:p>
            <a:r>
              <a:rPr lang="en-GB" b="1" dirty="0"/>
              <a:t>2. Which is the strongest magnet?</a:t>
            </a:r>
          </a:p>
        </p:txBody>
      </p:sp>
      <p:sp>
        <p:nvSpPr>
          <p:cNvPr id="6" name="Title 5">
            <a:extLst>
              <a:ext uri="{FF2B5EF4-FFF2-40B4-BE49-F238E27FC236}">
                <a16:creationId xmlns:a16="http://schemas.microsoft.com/office/drawing/2014/main" id="{0F781C45-BD24-CB08-1B49-DD0D3D3ECB93}"/>
              </a:ext>
            </a:extLst>
          </p:cNvPr>
          <p:cNvSpPr>
            <a:spLocks noGrp="1"/>
          </p:cNvSpPr>
          <p:nvPr>
            <p:ph type="title"/>
          </p:nvPr>
        </p:nvSpPr>
        <p:spPr/>
        <p:txBody>
          <a:bodyPr>
            <a:normAutofit/>
          </a:bodyPr>
          <a:lstStyle/>
          <a:p>
            <a:r>
              <a:rPr lang="en-US" dirty="0">
                <a:latin typeface="+mn-lt"/>
                <a:cs typeface="Calibri"/>
              </a:rPr>
              <a:t>Questions for further learning</a:t>
            </a:r>
            <a:endParaRPr lang="en-GB" dirty="0">
              <a:latin typeface="+mn-lt"/>
              <a:cs typeface="Calibri"/>
            </a:endParaRPr>
          </a:p>
        </p:txBody>
      </p:sp>
      <p:sp>
        <p:nvSpPr>
          <p:cNvPr id="2" name="TextBox 1">
            <a:extLst>
              <a:ext uri="{FF2B5EF4-FFF2-40B4-BE49-F238E27FC236}">
                <a16:creationId xmlns:a16="http://schemas.microsoft.com/office/drawing/2014/main" id="{C0BFAEB1-AB17-5805-18DE-1B7F34F123FC}"/>
              </a:ext>
            </a:extLst>
          </p:cNvPr>
          <p:cNvSpPr txBox="1"/>
          <p:nvPr/>
        </p:nvSpPr>
        <p:spPr>
          <a:xfrm>
            <a:off x="628648" y="3849487"/>
            <a:ext cx="5375254" cy="369332"/>
          </a:xfrm>
          <a:prstGeom prst="rect">
            <a:avLst/>
          </a:prstGeom>
          <a:noFill/>
        </p:spPr>
        <p:txBody>
          <a:bodyPr wrap="none" rtlCol="0">
            <a:spAutoFit/>
          </a:bodyPr>
          <a:lstStyle/>
          <a:p>
            <a:r>
              <a:rPr lang="en-GB" b="1" dirty="0"/>
              <a:t>4. Which materials survive best in a wet environment?</a:t>
            </a:r>
          </a:p>
        </p:txBody>
      </p:sp>
      <p:sp>
        <p:nvSpPr>
          <p:cNvPr id="7" name="TextBox 6">
            <a:extLst>
              <a:ext uri="{FF2B5EF4-FFF2-40B4-BE49-F238E27FC236}">
                <a16:creationId xmlns:a16="http://schemas.microsoft.com/office/drawing/2014/main" id="{CC6904C4-4CF0-93D6-5578-6AE705764B3E}"/>
              </a:ext>
            </a:extLst>
          </p:cNvPr>
          <p:cNvSpPr txBox="1"/>
          <p:nvPr/>
        </p:nvSpPr>
        <p:spPr>
          <a:xfrm>
            <a:off x="628640" y="3259935"/>
            <a:ext cx="3669210" cy="369332"/>
          </a:xfrm>
          <a:prstGeom prst="rect">
            <a:avLst/>
          </a:prstGeom>
          <a:noFill/>
        </p:spPr>
        <p:txBody>
          <a:bodyPr wrap="none" rtlCol="0">
            <a:spAutoFit/>
          </a:bodyPr>
          <a:lstStyle/>
          <a:p>
            <a:r>
              <a:rPr lang="en-GB" b="1" dirty="0"/>
              <a:t>3. Which metals can be magnetised?</a:t>
            </a:r>
          </a:p>
        </p:txBody>
      </p:sp>
      <p:sp>
        <p:nvSpPr>
          <p:cNvPr id="9" name="TextBox 8">
            <a:extLst>
              <a:ext uri="{FF2B5EF4-FFF2-40B4-BE49-F238E27FC236}">
                <a16:creationId xmlns:a16="http://schemas.microsoft.com/office/drawing/2014/main" id="{FDDBED21-11E2-6021-BB3C-20975FE474A5}"/>
              </a:ext>
            </a:extLst>
          </p:cNvPr>
          <p:cNvSpPr txBox="1"/>
          <p:nvPr/>
        </p:nvSpPr>
        <p:spPr>
          <a:xfrm>
            <a:off x="628641" y="4465618"/>
            <a:ext cx="5922062" cy="369332"/>
          </a:xfrm>
          <a:prstGeom prst="rect">
            <a:avLst/>
          </a:prstGeom>
          <a:noFill/>
        </p:spPr>
        <p:txBody>
          <a:bodyPr wrap="square" rtlCol="0">
            <a:spAutoFit/>
          </a:bodyPr>
          <a:lstStyle/>
          <a:p>
            <a:r>
              <a:rPr lang="en-GB" b="1" dirty="0"/>
              <a:t>5. Which types of surfaces produce the least/most friction? </a:t>
            </a:r>
          </a:p>
        </p:txBody>
      </p:sp>
      <p:sp>
        <p:nvSpPr>
          <p:cNvPr id="10" name="TextBox 9">
            <a:extLst>
              <a:ext uri="{FF2B5EF4-FFF2-40B4-BE49-F238E27FC236}">
                <a16:creationId xmlns:a16="http://schemas.microsoft.com/office/drawing/2014/main" id="{BD803F2E-02F0-005D-1703-F559D64C390D}"/>
              </a:ext>
            </a:extLst>
          </p:cNvPr>
          <p:cNvSpPr txBox="1"/>
          <p:nvPr/>
        </p:nvSpPr>
        <p:spPr>
          <a:xfrm>
            <a:off x="628656" y="1739808"/>
            <a:ext cx="6461697" cy="646331"/>
          </a:xfrm>
          <a:prstGeom prst="rect">
            <a:avLst/>
          </a:prstGeom>
          <a:noFill/>
        </p:spPr>
        <p:txBody>
          <a:bodyPr wrap="square" rtlCol="0">
            <a:spAutoFit/>
          </a:bodyPr>
          <a:lstStyle/>
          <a:p>
            <a:r>
              <a:rPr lang="en-GB" b="1" dirty="0"/>
              <a:t>1. Can you make a model to guide magnetic ‘robot’ through a series of rings?</a:t>
            </a:r>
            <a:r>
              <a:rPr lang="en-GB" dirty="0"/>
              <a:t> – see animation on next slide</a:t>
            </a:r>
          </a:p>
        </p:txBody>
      </p:sp>
      <p:pic>
        <p:nvPicPr>
          <p:cNvPr id="14" name="Picture 13">
            <a:extLst>
              <a:ext uri="{FF2B5EF4-FFF2-40B4-BE49-F238E27FC236}">
                <a16:creationId xmlns:a16="http://schemas.microsoft.com/office/drawing/2014/main" id="{BD61179E-4112-213D-0496-8C91EB831C31}"/>
              </a:ext>
            </a:extLst>
          </p:cNvPr>
          <p:cNvPicPr>
            <a:picLocks noChangeAspect="1"/>
          </p:cNvPicPr>
          <p:nvPr/>
        </p:nvPicPr>
        <p:blipFill>
          <a:blip r:embed="rId4"/>
          <a:stretch>
            <a:fillRect/>
          </a:stretch>
        </p:blipFill>
        <p:spPr>
          <a:xfrm>
            <a:off x="6800205" y="1879033"/>
            <a:ext cx="1892059" cy="1417712"/>
          </a:xfrm>
          <a:prstGeom prst="rect">
            <a:avLst/>
          </a:prstGeom>
          <a:ln w="38100">
            <a:solidFill>
              <a:srgbClr val="3EB1C8"/>
            </a:solidFill>
          </a:ln>
        </p:spPr>
      </p:pic>
    </p:spTree>
    <p:extLst>
      <p:ext uri="{BB962C8B-B14F-4D97-AF65-F5344CB8AC3E}">
        <p14:creationId xmlns:p14="http://schemas.microsoft.com/office/powerpoint/2010/main" val="3098103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DB5C4-115C-C7EA-C9D2-E9C3BC695524}"/>
              </a:ext>
            </a:extLst>
          </p:cNvPr>
          <p:cNvSpPr>
            <a:spLocks noGrp="1"/>
          </p:cNvSpPr>
          <p:nvPr>
            <p:ph type="title"/>
          </p:nvPr>
        </p:nvSpPr>
        <p:spPr/>
        <p:txBody>
          <a:bodyPr/>
          <a:lstStyle/>
          <a:p>
            <a:r>
              <a:rPr lang="en-GB" dirty="0">
                <a:latin typeface="+mn-lt"/>
              </a:rPr>
              <a:t>Model mini magnetic robot</a:t>
            </a:r>
          </a:p>
        </p:txBody>
      </p:sp>
      <p:pic>
        <p:nvPicPr>
          <p:cNvPr id="3" name="9A065426">
            <a:hlinkClick r:id="" action="ppaction://media"/>
            <a:extLst>
              <a:ext uri="{FF2B5EF4-FFF2-40B4-BE49-F238E27FC236}">
                <a16:creationId xmlns:a16="http://schemas.microsoft.com/office/drawing/2014/main" id="{494C5914-CF4C-7F17-960E-CB0E646C343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0156" r="25597"/>
          <a:stretch>
            <a:fillRect/>
          </a:stretch>
        </p:blipFill>
        <p:spPr>
          <a:xfrm>
            <a:off x="2115211" y="1690687"/>
            <a:ext cx="4913577" cy="4301999"/>
          </a:xfrm>
          <a:prstGeom prst="rect">
            <a:avLst/>
          </a:prstGeom>
          <a:ln w="38100">
            <a:solidFill>
              <a:srgbClr val="3EB1C8"/>
            </a:solidFill>
          </a:ln>
        </p:spPr>
      </p:pic>
    </p:spTree>
    <p:extLst>
      <p:ext uri="{BB962C8B-B14F-4D97-AF65-F5344CB8AC3E}">
        <p14:creationId xmlns:p14="http://schemas.microsoft.com/office/powerpoint/2010/main" val="343127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50ECC-7D32-31E2-DF60-ADD2B69E9F4F}"/>
              </a:ext>
            </a:extLst>
          </p:cNvPr>
          <p:cNvSpPr>
            <a:spLocks noGrp="1"/>
          </p:cNvSpPr>
          <p:nvPr>
            <p:ph type="title"/>
          </p:nvPr>
        </p:nvSpPr>
        <p:spPr/>
        <p:txBody>
          <a:bodyPr/>
          <a:lstStyle/>
          <a:p>
            <a:r>
              <a:rPr lang="en-GB" dirty="0">
                <a:latin typeface="+mn-lt"/>
              </a:rPr>
              <a:t>Cross-curricular links</a:t>
            </a:r>
          </a:p>
        </p:txBody>
      </p:sp>
      <p:sp>
        <p:nvSpPr>
          <p:cNvPr id="3" name="Rectangle: Rounded Corners 2">
            <a:extLst>
              <a:ext uri="{FF2B5EF4-FFF2-40B4-BE49-F238E27FC236}">
                <a16:creationId xmlns:a16="http://schemas.microsoft.com/office/drawing/2014/main" id="{5E64E80E-8149-8778-CD61-F556CA98B08A}"/>
              </a:ext>
            </a:extLst>
          </p:cNvPr>
          <p:cNvSpPr/>
          <p:nvPr/>
        </p:nvSpPr>
        <p:spPr>
          <a:xfrm>
            <a:off x="628652" y="1557909"/>
            <a:ext cx="3777521" cy="4797921"/>
          </a:xfrm>
          <a:prstGeom prst="roundRect">
            <a:avLst>
              <a:gd name="adj" fmla="val 12699"/>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Writing</a:t>
            </a:r>
          </a:p>
          <a:p>
            <a:pPr marL="0" algn="l"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Instructions</a:t>
            </a:r>
            <a:r>
              <a:rPr lang="en-GB" dirty="0">
                <a:latin typeface="Arial" panose="020B0604020202020204" pitchFamily="34" charset="0"/>
              </a:rPr>
              <a:t> - </a:t>
            </a:r>
            <a:r>
              <a:rPr lang="en-GB" sz="1800" i="0" u="none" strike="noStrike" kern="1200" dirty="0">
                <a:solidFill>
                  <a:srgbClr val="FFFFFF"/>
                </a:solidFill>
                <a:effectLst/>
                <a:latin typeface="Calibri" panose="020F0502020204030204" pitchFamily="34" charset="0"/>
              </a:rPr>
              <a:t>How to find out whether a material is magnetic. How to make a magnet.</a:t>
            </a:r>
            <a:endParaRPr lang="en-GB" sz="1800" i="0" u="none" strike="noStrike" dirty="0">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Narrative</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Children could write about a future where robots help in the home or play with children.</a:t>
            </a:r>
            <a:endParaRPr lang="en-GB" sz="1800" b="0" i="0" u="none" strike="noStrike" dirty="0">
              <a:solidFill>
                <a:schemeClr val="bg1"/>
              </a:solidFill>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Newspaper report</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Write an article explaining the advantages (or disadvantages) of having robots in the world.</a:t>
            </a:r>
            <a:endParaRPr lang="en-GB" sz="1800" b="0" i="0" u="none" strike="noStrike" dirty="0">
              <a:solidFill>
                <a:schemeClr val="bg1"/>
              </a:solidFill>
              <a:effectLst/>
              <a:latin typeface="Arial" panose="020B0604020202020204" pitchFamily="34" charset="0"/>
            </a:endParaRPr>
          </a:p>
          <a:p>
            <a:pPr marL="0" algn="l" rtl="0" eaLnBrk="1" fontAlgn="t" latinLnBrk="0" hangingPunct="1">
              <a:spcBef>
                <a:spcPts val="0"/>
              </a:spcBef>
              <a:spcAft>
                <a:spcPts val="1200"/>
              </a:spcAft>
            </a:pPr>
            <a:r>
              <a:rPr lang="en-GB" sz="1800" b="0" i="0" u="none" strike="noStrike" kern="1200" dirty="0">
                <a:solidFill>
                  <a:schemeClr val="bg1"/>
                </a:solidFill>
                <a:effectLst/>
                <a:latin typeface="Calibri" panose="020F0502020204030204" pitchFamily="34" charset="0"/>
              </a:rPr>
              <a:t>Diary</a:t>
            </a:r>
            <a:r>
              <a:rPr lang="en-GB" dirty="0">
                <a:solidFill>
                  <a:schemeClr val="bg1"/>
                </a:solidFill>
                <a:latin typeface="Arial" panose="020B0604020202020204" pitchFamily="34" charset="0"/>
              </a:rPr>
              <a:t> - </a:t>
            </a:r>
            <a:r>
              <a:rPr lang="en-GB" sz="1800" b="0" i="0" u="none" strike="noStrike" kern="1200" dirty="0">
                <a:solidFill>
                  <a:schemeClr val="bg1"/>
                </a:solidFill>
                <a:effectLst/>
                <a:latin typeface="Calibri" panose="020F0502020204030204" pitchFamily="34" charset="0"/>
              </a:rPr>
              <a:t>Children could imagine that they are a robot and write ‘A day in the life of …’</a:t>
            </a:r>
            <a:endParaRPr lang="en-GB" sz="1800" b="0" i="0" u="none" strike="noStrike" dirty="0">
              <a:solidFill>
                <a:schemeClr val="bg1"/>
              </a:solidFill>
              <a:effectLst/>
              <a:latin typeface="Arial" panose="020B0604020202020204" pitchFamily="34" charset="0"/>
            </a:endParaRPr>
          </a:p>
        </p:txBody>
      </p:sp>
      <p:sp>
        <p:nvSpPr>
          <p:cNvPr id="4" name="Rectangle: Rounded Corners 3">
            <a:extLst>
              <a:ext uri="{FF2B5EF4-FFF2-40B4-BE49-F238E27FC236}">
                <a16:creationId xmlns:a16="http://schemas.microsoft.com/office/drawing/2014/main" id="{D2E8D39A-598E-3268-BBC5-899A489F7AA6}"/>
              </a:ext>
            </a:extLst>
          </p:cNvPr>
          <p:cNvSpPr/>
          <p:nvPr/>
        </p:nvSpPr>
        <p:spPr>
          <a:xfrm>
            <a:off x="4903660" y="1557909"/>
            <a:ext cx="3777521" cy="1325562"/>
          </a:xfrm>
          <a:prstGeom prst="roundRect">
            <a:avLst>
              <a:gd name="adj" fmla="val 29314"/>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b="1" i="0" u="none" strike="noStrike" kern="1200" dirty="0">
                <a:solidFill>
                  <a:srgbClr val="FFFFFF"/>
                </a:solidFill>
                <a:effectLst/>
                <a:latin typeface="Calibri" panose="020F0502020204030204" pitchFamily="34" charset="0"/>
              </a:rPr>
              <a:t>Maths</a:t>
            </a:r>
            <a:endParaRPr lang="en-GB" b="1" dirty="0">
              <a:solidFill>
                <a:srgbClr val="FFFFFF"/>
              </a:solidFill>
              <a:latin typeface="Calibri" panose="020F0502020204030204" pitchFamily="34" charset="0"/>
            </a:endParaRPr>
          </a:p>
          <a:p>
            <a:pPr marL="0" algn="l" rtl="0" eaLnBrk="1" fontAlgn="t" latinLnBrk="0" hangingPunct="1">
              <a:spcBef>
                <a:spcPts val="0"/>
              </a:spcBef>
              <a:spcAft>
                <a:spcPts val="1200"/>
              </a:spcAft>
            </a:pPr>
            <a:r>
              <a:rPr lang="en-GB" sz="1800" i="0" u="none" strike="noStrike" kern="1200" dirty="0">
                <a:solidFill>
                  <a:srgbClr val="FFFFFF"/>
                </a:solidFill>
                <a:effectLst/>
                <a:latin typeface="Calibri" panose="020F0502020204030204" pitchFamily="34" charset="0"/>
              </a:rPr>
              <a:t>Reading scales - </a:t>
            </a:r>
            <a:r>
              <a:rPr lang="en-GB" dirty="0">
                <a:solidFill>
                  <a:srgbClr val="FFFFFF"/>
                </a:solidFill>
                <a:latin typeface="Calibri" panose="020F0502020204030204" pitchFamily="34" charset="0"/>
              </a:rPr>
              <a:t>i</a:t>
            </a:r>
            <a:r>
              <a:rPr lang="en-GB" sz="1800" i="0" u="none" strike="noStrike" kern="1200" dirty="0">
                <a:solidFill>
                  <a:srgbClr val="FFFFFF"/>
                </a:solidFill>
                <a:effectLst/>
                <a:latin typeface="Calibri" panose="020F0502020204030204" pitchFamily="34" charset="0"/>
              </a:rPr>
              <a:t>nvestigating friction using force meters</a:t>
            </a:r>
            <a:endParaRPr lang="en-GB" sz="1800" i="0" u="none" strike="noStrike" dirty="0">
              <a:effectLst/>
              <a:latin typeface="Arial" panose="020B0604020202020204" pitchFamily="34" charset="0"/>
            </a:endParaRPr>
          </a:p>
        </p:txBody>
      </p:sp>
      <p:sp>
        <p:nvSpPr>
          <p:cNvPr id="5" name="Rectangle: Rounded Corners 4">
            <a:extLst>
              <a:ext uri="{FF2B5EF4-FFF2-40B4-BE49-F238E27FC236}">
                <a16:creationId xmlns:a16="http://schemas.microsoft.com/office/drawing/2014/main" id="{21CE7471-34F7-FCEB-5B47-D013D0F414A9}"/>
              </a:ext>
            </a:extLst>
          </p:cNvPr>
          <p:cNvSpPr/>
          <p:nvPr/>
        </p:nvSpPr>
        <p:spPr>
          <a:xfrm>
            <a:off x="4903661" y="3312826"/>
            <a:ext cx="3777520" cy="3043004"/>
          </a:xfrm>
          <a:prstGeom prst="roundRect">
            <a:avLst>
              <a:gd name="adj" fmla="val 11599"/>
            </a:avLst>
          </a:prstGeom>
          <a:solidFill>
            <a:srgbClr val="4C8C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rtl="0" eaLnBrk="1" fontAlgn="t" latinLnBrk="0" hangingPunct="1">
              <a:spcBef>
                <a:spcPts val="0"/>
              </a:spcBef>
              <a:spcAft>
                <a:spcPts val="1200"/>
              </a:spcAft>
            </a:pPr>
            <a:r>
              <a:rPr lang="en-GB" sz="1800" b="1" i="0" u="none" strike="noStrike" kern="1200" dirty="0">
                <a:solidFill>
                  <a:srgbClr val="FFFFFF"/>
                </a:solidFill>
                <a:effectLst/>
                <a:latin typeface="Calibri" panose="020F0502020204030204" pitchFamily="34" charset="0"/>
              </a:rPr>
              <a:t>Design Technology</a:t>
            </a:r>
          </a:p>
          <a:p>
            <a:pPr marL="0" marR="0" lvl="0" indent="0" algn="l" defTabSz="914400" rtl="0" eaLnBrk="1" fontAlgn="auto" latinLnBrk="0" hangingPunct="1">
              <a:lnSpc>
                <a:spcPct val="100000"/>
              </a:lnSpc>
              <a:spcBef>
                <a:spcPts val="0"/>
              </a:spcBef>
              <a:spcAft>
                <a:spcPts val="1200"/>
              </a:spcAft>
              <a:buClrTx/>
              <a:buSzTx/>
              <a:buFontTx/>
              <a:buNone/>
              <a:tabLst/>
              <a:defRPr/>
            </a:pPr>
            <a:r>
              <a:rPr lang="en-GB" dirty="0"/>
              <a:t>M</a:t>
            </a:r>
            <a:r>
              <a:rPr lang="en-GB" i="0" dirty="0"/>
              <a:t>ake a robot that has moving parts: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0" i="0" dirty="0"/>
              <a:t>junk modelling with folded card/paper strips as ligaments or split pins to form hinged joints</a:t>
            </a:r>
          </a:p>
          <a:p>
            <a:pPr marL="285750" marR="0" lvl="0" indent="-2857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b="0" i="0" dirty="0"/>
              <a:t>build robots with moving parts powered by pneumatic systems</a:t>
            </a:r>
          </a:p>
        </p:txBody>
      </p:sp>
    </p:spTree>
    <p:extLst>
      <p:ext uri="{BB962C8B-B14F-4D97-AF65-F5344CB8AC3E}">
        <p14:creationId xmlns:p14="http://schemas.microsoft.com/office/powerpoint/2010/main" val="442686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03770"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2021</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17229" y="461134"/>
            <a:ext cx="8335201" cy="543975"/>
          </a:xfrm>
        </p:spPr>
        <p:txBody>
          <a:bodyPr>
            <a:noAutofit/>
          </a:bodyPr>
          <a:lstStyle/>
          <a:p>
            <a:r>
              <a:rPr lang="en-GB" dirty="0">
                <a:latin typeface="+mn-lt"/>
                <a:cs typeface="Calibri"/>
              </a:rPr>
              <a:t>What small magnetic robots can do</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8652" y="1537788"/>
            <a:ext cx="3632955" cy="157891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Notice that magnetic forces can act at a distance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Compare and group materials according to whether they are magnetic</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908925"/>
            <a:ext cx="8265378" cy="130549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Scientists and engineers have designed a tiny magnetic robot with a diameter &lt;1mm that can travel through small blood vessels inside the body. This has great potential for medical applications. Children are encouraged to think about which materials are magnetic and would be suitable for these robots.</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939120"/>
            <a:ext cx="8265378"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Investigate which materials are magnetic</a:t>
            </a: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491682"/>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8652" y="548784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2" name="Picture 11" descr="A white background with blue text&#10;&#10;Description automatically generated">
            <a:extLst>
              <a:ext uri="{FF2B5EF4-FFF2-40B4-BE49-F238E27FC236}">
                <a16:creationId xmlns:a16="http://schemas.microsoft.com/office/drawing/2014/main" id="{D3C24527-CE07-2BFE-CB7F-9870DC5DF7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283906"/>
            <a:ext cx="4320000" cy="627777"/>
          </a:xfrm>
          <a:prstGeom prst="rect">
            <a:avLst/>
          </a:prstGeom>
        </p:spPr>
      </p:pic>
      <p:pic>
        <p:nvPicPr>
          <p:cNvPr id="13" name="Picture 12" descr="A white background with green text&#10;&#10;Description automatically generated">
            <a:extLst>
              <a:ext uri="{FF2B5EF4-FFF2-40B4-BE49-F238E27FC236}">
                <a16:creationId xmlns:a16="http://schemas.microsoft.com/office/drawing/2014/main" id="{550E895B-56C6-DB1E-2270-7D8937AFE8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535912"/>
            <a:ext cx="4320000" cy="62157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cs typeface="Calibri"/>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52" y="1514589"/>
            <a:ext cx="8199330"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diameter</a:t>
            </a:r>
            <a:r>
              <a:rPr lang="en-GB" dirty="0">
                <a:solidFill>
                  <a:prstClr val="black"/>
                </a:solidFill>
              </a:rPr>
              <a:t> - </a:t>
            </a:r>
            <a:r>
              <a:rPr lang="en-GB" dirty="0"/>
              <a:t>a straight line passing from one side to the other side and through the centre of a body</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ferromagnetic</a:t>
            </a:r>
            <a:r>
              <a:rPr lang="en-GB" dirty="0">
                <a:solidFill>
                  <a:prstClr val="black"/>
                </a:solidFill>
              </a:rPr>
              <a:t> - </a:t>
            </a:r>
            <a:r>
              <a:rPr lang="en-GB" dirty="0"/>
              <a:t>describes a material such as iron that can be magnetised and is attracted to a magnet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friction</a:t>
            </a:r>
            <a:r>
              <a:rPr lang="en-GB" dirty="0">
                <a:solidFill>
                  <a:prstClr val="black"/>
                </a:solidFill>
              </a:rPr>
              <a:t> - </a:t>
            </a:r>
            <a:r>
              <a:rPr lang="en-GB" dirty="0"/>
              <a:t>a force, the resistance that one surface or object experiences when moving over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iron</a:t>
            </a:r>
            <a:r>
              <a:rPr lang="en-GB" dirty="0">
                <a:solidFill>
                  <a:prstClr val="black"/>
                </a:solidFill>
              </a:rPr>
              <a:t> - a strong, hard, silvery-grey metal that is magnetic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magnet</a:t>
            </a:r>
            <a:r>
              <a:rPr lang="en-GB" dirty="0">
                <a:solidFill>
                  <a:prstClr val="black"/>
                </a:solidFill>
              </a:rPr>
              <a:t> - a material which attracts other iron-containing objects and produces a  ‘magnetic field’ around itself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magnetic field</a:t>
            </a:r>
            <a:r>
              <a:rPr lang="en-GB" dirty="0">
                <a:solidFill>
                  <a:prstClr val="black"/>
                </a:solidFill>
              </a:rPr>
              <a:t> - a region around a magnet where a force acts on another magnet or a magnetic material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rPr>
              <a:t>non-contact force</a:t>
            </a:r>
            <a:r>
              <a:rPr lang="en-GB" dirty="0">
                <a:solidFill>
                  <a:prstClr val="black"/>
                </a:solidFill>
              </a:rPr>
              <a:t> - a force which acts on an object without touching it</a:t>
            </a:r>
            <a:endParaRPr kumimoji="0" lang="en-GB" sz="1800" b="0" i="0" u="none" strike="noStrike" kern="1200" cap="none" spc="0" normalizeH="0" baseline="0" noProof="0" dirty="0">
              <a:ln>
                <a:noFill/>
              </a:ln>
              <a:solidFill>
                <a:prstClr val="black"/>
              </a:solidFill>
              <a:effectLst/>
              <a:uLnTx/>
              <a:uFillTx/>
              <a:ea typeface="+mn-ea"/>
              <a:cs typeface="+mn-cs"/>
            </a:endParaRPr>
          </a:p>
        </p:txBody>
      </p:sp>
      <p:pic>
        <p:nvPicPr>
          <p:cNvPr id="3" name="Picture 2">
            <a:extLst>
              <a:ext uri="{FF2B5EF4-FFF2-40B4-BE49-F238E27FC236}">
                <a16:creationId xmlns:a16="http://schemas.microsoft.com/office/drawing/2014/main" id="{D3709534-F384-404F-611C-1BA77C0CA085}"/>
              </a:ext>
            </a:extLst>
          </p:cNvPr>
          <p:cNvPicPr>
            <a:picLocks noChangeAspect="1"/>
          </p:cNvPicPr>
          <p:nvPr/>
        </p:nvPicPr>
        <p:blipFill>
          <a:blip r:embed="rId4"/>
          <a:stretch>
            <a:fillRect/>
          </a:stretch>
        </p:blipFill>
        <p:spPr>
          <a:xfrm>
            <a:off x="7423167" y="237450"/>
            <a:ext cx="1404815" cy="702408"/>
          </a:xfrm>
          <a:prstGeom prst="rect">
            <a:avLst/>
          </a:prstGeom>
        </p:spPr>
      </p:pic>
    </p:spTree>
    <p:extLst>
      <p:ext uri="{BB962C8B-B14F-4D97-AF65-F5344CB8AC3E}">
        <p14:creationId xmlns:p14="http://schemas.microsoft.com/office/powerpoint/2010/main" val="354039673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5"/>
        <p:cNvGrpSpPr/>
        <p:nvPr/>
      </p:nvGrpSpPr>
      <p:grpSpPr>
        <a:xfrm>
          <a:off x="0" y="0"/>
          <a:ext cx="0" cy="0"/>
          <a:chOff x="0" y="0"/>
          <a:chExt cx="0" cy="0"/>
        </a:xfrm>
      </p:grpSpPr>
      <p:sp>
        <p:nvSpPr>
          <p:cNvPr id="856" name="Google Shape;856;p4"/>
          <p:cNvSpPr txBox="1">
            <a:spLocks noGrp="1"/>
          </p:cNvSpPr>
          <p:nvPr>
            <p:ph type="title"/>
          </p:nvPr>
        </p:nvSpPr>
        <p:spPr>
          <a:xfrm>
            <a:off x="628652" y="365126"/>
            <a:ext cx="8199464" cy="1325562"/>
          </a:xfrm>
          <a:prstGeom prst="rect">
            <a:avLst/>
          </a:prstGeom>
          <a:noFill/>
          <a:ln>
            <a:noFill/>
          </a:ln>
        </p:spPr>
        <p:txBody>
          <a:bodyPr spcFirstLastPara="1" wrap="square" lIns="91425" tIns="45700" rIns="91425" bIns="45700" anchor="ctr" anchorCtr="0">
            <a:normAutofit/>
          </a:bodyPr>
          <a:lstStyle/>
          <a:p>
            <a:pPr lvl="0" defTabSz="914377">
              <a:buClr>
                <a:srgbClr val="3EB1C8"/>
              </a:buClr>
              <a:buSzPts val="3600"/>
            </a:pPr>
            <a:r>
              <a:rPr lang="en-GB" kern="1200" dirty="0">
                <a:latin typeface="Calibri" panose="020F0502020204030204" pitchFamily="34" charset="0"/>
                <a:cs typeface="Calibri" panose="020F0502020204030204" pitchFamily="34" charset="0"/>
                <a:sym typeface="Calibri"/>
              </a:rPr>
              <a:t>Quick Starter Activity</a:t>
            </a:r>
            <a:endParaRPr lang="en-US" kern="1200" dirty="0">
              <a:latin typeface="Calibri" panose="020F0502020204030204" pitchFamily="34" charset="0"/>
              <a:cs typeface="Calibri" panose="020F0502020204030204" pitchFamily="34" charset="0"/>
            </a:endParaRPr>
          </a:p>
        </p:txBody>
      </p:sp>
      <p:sp>
        <p:nvSpPr>
          <p:cNvPr id="857" name="Google Shape;857;p4"/>
          <p:cNvSpPr txBox="1"/>
          <p:nvPr/>
        </p:nvSpPr>
        <p:spPr>
          <a:xfrm>
            <a:off x="718774" y="6164117"/>
            <a:ext cx="1513556" cy="24622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FFFFFF"/>
                </a:solidFill>
                <a:effectLst/>
                <a:uLnTx/>
                <a:uFillTx/>
                <a:latin typeface="Calibri"/>
                <a:ea typeface="Calibri"/>
                <a:cs typeface="Calibri"/>
                <a:sym typeface="Calibri"/>
              </a:rPr>
              <a:t>© NASA/JPL-Caltech/ASU</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858" name="Google Shape;858;p4" descr="Logo, company name&#10;&#10;Description automatically generated"/>
          <p:cNvPicPr preferRelativeResize="0"/>
          <p:nvPr/>
        </p:nvPicPr>
        <p:blipFill rotWithShape="1">
          <a:blip r:embed="rId3">
            <a:alphaModFix/>
          </a:blip>
          <a:srcRect/>
          <a:stretch/>
        </p:blipFill>
        <p:spPr>
          <a:xfrm>
            <a:off x="3819698" y="5683977"/>
            <a:ext cx="1817371" cy="808897"/>
          </a:xfrm>
          <a:prstGeom prst="rect">
            <a:avLst/>
          </a:prstGeom>
          <a:noFill/>
          <a:ln>
            <a:noFill/>
          </a:ln>
        </p:spPr>
      </p:pic>
      <p:sp>
        <p:nvSpPr>
          <p:cNvPr id="859" name="Google Shape;859;p4"/>
          <p:cNvSpPr txBox="1"/>
          <p:nvPr/>
        </p:nvSpPr>
        <p:spPr>
          <a:xfrm>
            <a:off x="5743437" y="5204049"/>
            <a:ext cx="1247008" cy="3693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Explorify</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4" name="Picture 3" descr="A hand holding a pair of magnets&#10;&#10;Description automatically generated">
            <a:extLst>
              <a:ext uri="{FF2B5EF4-FFF2-40B4-BE49-F238E27FC236}">
                <a16:creationId xmlns:a16="http://schemas.microsoft.com/office/drawing/2014/main" id="{25338C55-3764-2EB6-8CA2-57676D4AC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6950" y="1625600"/>
            <a:ext cx="4610100" cy="3606800"/>
          </a:xfrm>
          <a:prstGeom prst="rect">
            <a:avLst/>
          </a:prstGeom>
          <a:ln w="38100">
            <a:solidFill>
              <a:srgbClr val="3EB1C8"/>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5BDFB-C633-00B7-74D0-C28B5E424FAB}"/>
              </a:ext>
            </a:extLst>
          </p:cNvPr>
          <p:cNvSpPr>
            <a:spLocks noGrp="1"/>
          </p:cNvSpPr>
          <p:nvPr>
            <p:ph type="title"/>
          </p:nvPr>
        </p:nvSpPr>
        <p:spPr/>
        <p:txBody>
          <a:bodyPr/>
          <a:lstStyle/>
          <a:p>
            <a:r>
              <a:rPr lang="en-GB" dirty="0">
                <a:latin typeface="Calibri" panose="020F0502020204030204" pitchFamily="34" charset="0"/>
                <a:cs typeface="Calibri" panose="020F0502020204030204" pitchFamily="34" charset="0"/>
              </a:rPr>
              <a:t>Where have you seen magnets used?</a:t>
            </a:r>
          </a:p>
        </p:txBody>
      </p:sp>
      <p:pic>
        <p:nvPicPr>
          <p:cNvPr id="6" name="Picture 5" descr="A construction vehicle digging a pile of debris&#10;&#10;Description automatically generated with medium confidence">
            <a:extLst>
              <a:ext uri="{FF2B5EF4-FFF2-40B4-BE49-F238E27FC236}">
                <a16:creationId xmlns:a16="http://schemas.microsoft.com/office/drawing/2014/main" id="{BFE02BF7-EFB1-2F95-6A38-F146EB389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5472" y="4152168"/>
            <a:ext cx="3228203" cy="2152135"/>
          </a:xfrm>
          <a:prstGeom prst="rect">
            <a:avLst/>
          </a:prstGeom>
          <a:ln w="38100">
            <a:solidFill>
              <a:srgbClr val="3EB1C8"/>
            </a:solidFill>
          </a:ln>
        </p:spPr>
      </p:pic>
      <p:pic>
        <p:nvPicPr>
          <p:cNvPr id="8" name="Picture 7" descr="A machine with a round door&#10;&#10;Description automatically generated with medium confidence">
            <a:extLst>
              <a:ext uri="{FF2B5EF4-FFF2-40B4-BE49-F238E27FC236}">
                <a16:creationId xmlns:a16="http://schemas.microsoft.com/office/drawing/2014/main" id="{E20BFE35-BFAA-A170-C784-23D862674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325" y="4152169"/>
            <a:ext cx="3228203" cy="2152135"/>
          </a:xfrm>
          <a:prstGeom prst="rect">
            <a:avLst/>
          </a:prstGeom>
          <a:ln w="38100">
            <a:solidFill>
              <a:srgbClr val="3EB1C8"/>
            </a:solidFill>
          </a:ln>
        </p:spPr>
      </p:pic>
      <p:pic>
        <p:nvPicPr>
          <p:cNvPr id="10" name="Picture 9" descr="A toy train on a wooden track&#10;&#10;Description automatically generated">
            <a:extLst>
              <a:ext uri="{FF2B5EF4-FFF2-40B4-BE49-F238E27FC236}">
                <a16:creationId xmlns:a16="http://schemas.microsoft.com/office/drawing/2014/main" id="{B5BC6FE9-CCD5-9AEB-F950-623091735008}"/>
              </a:ext>
            </a:extLst>
          </p:cNvPr>
          <p:cNvPicPr>
            <a:picLocks noChangeAspect="1"/>
          </p:cNvPicPr>
          <p:nvPr/>
        </p:nvPicPr>
        <p:blipFill rotWithShape="1">
          <a:blip r:embed="rId5">
            <a:extLst>
              <a:ext uri="{28A0092B-C50C-407E-A947-70E740481C1C}">
                <a14:useLocalDpi xmlns:a14="http://schemas.microsoft.com/office/drawing/2010/main" val="0"/>
              </a:ext>
            </a:extLst>
          </a:blip>
          <a:srcRect b="11111"/>
          <a:stretch/>
        </p:blipFill>
        <p:spPr>
          <a:xfrm>
            <a:off x="1050325" y="1619034"/>
            <a:ext cx="3228202" cy="2152135"/>
          </a:xfrm>
          <a:prstGeom prst="rect">
            <a:avLst/>
          </a:prstGeom>
          <a:ln w="38100">
            <a:solidFill>
              <a:srgbClr val="3EB1C8"/>
            </a:solidFill>
          </a:ln>
        </p:spPr>
      </p:pic>
      <p:pic>
        <p:nvPicPr>
          <p:cNvPr id="12" name="Picture 11" descr="A jar full of letters&#10;&#10;Description automatically generated">
            <a:extLst>
              <a:ext uri="{FF2B5EF4-FFF2-40B4-BE49-F238E27FC236}">
                <a16:creationId xmlns:a16="http://schemas.microsoft.com/office/drawing/2014/main" id="{994D1E6E-806A-513F-79FC-D3EEF5DAD8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65472" y="1619033"/>
            <a:ext cx="3228203" cy="2152135"/>
          </a:xfrm>
          <a:prstGeom prst="rect">
            <a:avLst/>
          </a:prstGeom>
          <a:ln w="38100">
            <a:solidFill>
              <a:srgbClr val="3EB1C8"/>
            </a:solidFill>
          </a:ln>
        </p:spPr>
      </p:pic>
    </p:spTree>
    <p:extLst>
      <p:ext uri="{BB962C8B-B14F-4D97-AF65-F5344CB8AC3E}">
        <p14:creationId xmlns:p14="http://schemas.microsoft.com/office/powerpoint/2010/main" val="326402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DDA16-F3D2-4857-9FAE-14FC7DF446FF}"/>
              </a:ext>
            </a:extLst>
          </p:cNvPr>
          <p:cNvSpPr>
            <a:spLocks noGrp="1"/>
          </p:cNvSpPr>
          <p:nvPr>
            <p:ph type="title"/>
          </p:nvPr>
        </p:nvSpPr>
        <p:spPr/>
        <p:txBody>
          <a:bodyPr>
            <a:normAutofit/>
          </a:bodyPr>
          <a:lstStyle/>
          <a:p>
            <a:pPr>
              <a:buClr>
                <a:srgbClr val="3EB1C8"/>
              </a:buClr>
              <a:buSzPts val="3600"/>
            </a:pPr>
            <a:r>
              <a:rPr lang="en-GB" kern="1200" dirty="0">
                <a:latin typeface="Calibri" panose="020F0502020204030204" pitchFamily="34" charset="0"/>
                <a:cs typeface="Calibri" panose="020F0502020204030204" pitchFamily="34" charset="0"/>
              </a:rPr>
              <a:t>Where did scientists use a magnet?</a:t>
            </a:r>
          </a:p>
        </p:txBody>
      </p:sp>
      <p:sp>
        <p:nvSpPr>
          <p:cNvPr id="3" name="TextBox 2">
            <a:extLst>
              <a:ext uri="{FF2B5EF4-FFF2-40B4-BE49-F238E27FC236}">
                <a16:creationId xmlns:a16="http://schemas.microsoft.com/office/drawing/2014/main" id="{CD8488AF-061A-3A67-C966-A3271B6F8E4A}"/>
              </a:ext>
            </a:extLst>
          </p:cNvPr>
          <p:cNvSpPr txBox="1"/>
          <p:nvPr/>
        </p:nvSpPr>
        <p:spPr>
          <a:xfrm>
            <a:off x="628651" y="1813089"/>
            <a:ext cx="7316136" cy="3693319"/>
          </a:xfrm>
          <a:prstGeom prst="rect">
            <a:avLst/>
          </a:prstGeom>
          <a:noFill/>
        </p:spPr>
        <p:txBody>
          <a:bodyPr wrap="square" rtlCol="0">
            <a:spAutoFit/>
          </a:bodyPr>
          <a:lstStyle/>
          <a:p>
            <a:r>
              <a:rPr lang="en-GB" b="1" dirty="0">
                <a:latin typeface="Calibri" panose="020F0502020204030204" pitchFamily="34" charset="0"/>
                <a:cs typeface="Calibri" panose="020F0502020204030204" pitchFamily="34" charset="0"/>
              </a:rPr>
              <a:t>Scientists and engineers </a:t>
            </a:r>
            <a:r>
              <a:rPr lang="en-GB" dirty="0">
                <a:latin typeface="Calibri" panose="020F0502020204030204" pitchFamily="34" charset="0"/>
                <a:cs typeface="Calibri" panose="020F0502020204030204" pitchFamily="34" charset="0"/>
              </a:rPr>
              <a:t>wanted to design a </a:t>
            </a:r>
            <a:r>
              <a:rPr lang="en-GB" b="1" dirty="0">
                <a:latin typeface="Calibri" panose="020F0502020204030204" pitchFamily="34" charset="0"/>
                <a:cs typeface="Calibri" panose="020F0502020204030204" pitchFamily="34" charset="0"/>
              </a:rPr>
              <a:t>mini remote-controlled robot </a:t>
            </a:r>
            <a:r>
              <a:rPr lang="en-GB" dirty="0">
                <a:latin typeface="Calibri" panose="020F0502020204030204" pitchFamily="34" charset="0"/>
                <a:cs typeface="Calibri" panose="020F0502020204030204" pitchFamily="34" charset="0"/>
              </a:rPr>
              <a:t>that could get inside tiny spaces in the human body.</a:t>
            </a:r>
          </a:p>
          <a:p>
            <a:endParaRPr lang="en-GB" dirty="0">
              <a:latin typeface="Calibri" panose="020F0502020204030204" pitchFamily="34" charset="0"/>
              <a:cs typeface="Calibri" panose="020F0502020204030204" pitchFamily="34" charset="0"/>
            </a:endParaRPr>
          </a:p>
          <a:p>
            <a:r>
              <a:rPr lang="en-GB" i="1" dirty="0">
                <a:latin typeface="Calibri" panose="020F0502020204030204" pitchFamily="34" charset="0"/>
                <a:cs typeface="Calibri" panose="020F0502020204030204" pitchFamily="34" charset="0"/>
              </a:rPr>
              <a:t>Why?</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Doctors</a:t>
            </a:r>
            <a:r>
              <a:rPr lang="en-GB" dirty="0">
                <a:latin typeface="Calibri" panose="020F0502020204030204" pitchFamily="34" charset="0"/>
                <a:cs typeface="Calibri" panose="020F0502020204030204" pitchFamily="34" charset="0"/>
              </a:rPr>
              <a:t> sometimes need to look at and treat places inside the human body, </a:t>
            </a:r>
          </a:p>
          <a:p>
            <a:r>
              <a:rPr lang="en-GB" dirty="0">
                <a:latin typeface="Calibri" panose="020F0502020204030204" pitchFamily="34" charset="0"/>
                <a:cs typeface="Calibri" panose="020F0502020204030204" pitchFamily="34" charset="0"/>
              </a:rPr>
              <a:t>e.g.  inside the </a:t>
            </a:r>
            <a:r>
              <a:rPr lang="en-GB" b="1" dirty="0">
                <a:latin typeface="Calibri" panose="020F0502020204030204" pitchFamily="34" charset="0"/>
                <a:cs typeface="Calibri" panose="020F0502020204030204" pitchFamily="34" charset="0"/>
              </a:rPr>
              <a:t>blood vessels </a:t>
            </a:r>
            <a:r>
              <a:rPr lang="en-GB" dirty="0">
                <a:latin typeface="Calibri" panose="020F0502020204030204" pitchFamily="34" charset="0"/>
                <a:cs typeface="Calibri" panose="020F0502020204030204" pitchFamily="34" charset="0"/>
              </a:rPr>
              <a:t>(arteries) around the heart and lungs. </a:t>
            </a:r>
          </a:p>
          <a:p>
            <a:endParaRPr lang="en-GB" dirty="0">
              <a:latin typeface="Calibri" panose="020F0502020204030204" pitchFamily="34" charset="0"/>
              <a:cs typeface="Calibri" panose="020F0502020204030204" pitchFamily="34" charset="0"/>
            </a:endParaRPr>
          </a:p>
          <a:p>
            <a:r>
              <a:rPr lang="en-GB" i="1" dirty="0">
                <a:latin typeface="Calibri" panose="020F0502020204030204" pitchFamily="34" charset="0"/>
                <a:cs typeface="Calibri" panose="020F0502020204030204" pitchFamily="34" charset="0"/>
              </a:rPr>
              <a:t>But how?</a:t>
            </a:r>
          </a:p>
          <a:p>
            <a:endParaRPr lang="en-GB"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Cut open the patients, but this is risky.</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Use a tiny robot?</a:t>
            </a:r>
          </a:p>
          <a:p>
            <a:endParaRPr lang="en-GB" dirty="0"/>
          </a:p>
        </p:txBody>
      </p:sp>
      <p:sp>
        <p:nvSpPr>
          <p:cNvPr id="4" name="TextBox 3">
            <a:extLst>
              <a:ext uri="{FF2B5EF4-FFF2-40B4-BE49-F238E27FC236}">
                <a16:creationId xmlns:a16="http://schemas.microsoft.com/office/drawing/2014/main" id="{7163DBA9-6967-3468-7446-25F7396F4753}"/>
              </a:ext>
            </a:extLst>
          </p:cNvPr>
          <p:cNvSpPr txBox="1"/>
          <p:nvPr/>
        </p:nvSpPr>
        <p:spPr>
          <a:xfrm>
            <a:off x="628651" y="5972982"/>
            <a:ext cx="8354711" cy="369332"/>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rPr>
              <a:t>Scientists decided to use a </a:t>
            </a:r>
            <a:r>
              <a:rPr lang="en-GB" b="1" dirty="0">
                <a:latin typeface="Calibri" panose="020F0502020204030204" pitchFamily="34" charset="0"/>
                <a:cs typeface="Calibri" panose="020F0502020204030204" pitchFamily="34" charset="0"/>
              </a:rPr>
              <a:t>magnet</a:t>
            </a:r>
            <a:r>
              <a:rPr lang="en-GB" dirty="0">
                <a:latin typeface="Calibri" panose="020F0502020204030204" pitchFamily="34" charset="0"/>
                <a:cs typeface="Calibri" panose="020F0502020204030204" pitchFamily="34" charset="0"/>
              </a:rPr>
              <a:t> to move a tiny robot inside human blood vessels.</a:t>
            </a:r>
          </a:p>
        </p:txBody>
      </p:sp>
      <p:pic>
        <p:nvPicPr>
          <p:cNvPr id="6" name="Picture 5" descr="A diagram of a human body&#10;&#10;Description automatically generated">
            <a:extLst>
              <a:ext uri="{FF2B5EF4-FFF2-40B4-BE49-F238E27FC236}">
                <a16:creationId xmlns:a16="http://schemas.microsoft.com/office/drawing/2014/main" id="{83EB6D55-3C69-BFD4-21FD-A5BC92ED9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8677" y="2464329"/>
            <a:ext cx="1675323" cy="3350646"/>
          </a:xfrm>
          <a:prstGeom prst="rect">
            <a:avLst/>
          </a:prstGeom>
        </p:spPr>
      </p:pic>
    </p:spTree>
    <p:extLst>
      <p:ext uri="{BB962C8B-B14F-4D97-AF65-F5344CB8AC3E}">
        <p14:creationId xmlns:p14="http://schemas.microsoft.com/office/powerpoint/2010/main" val="1670800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F92BA3-6CD3-206C-2A20-EAC748F20919}"/>
              </a:ext>
            </a:extLst>
          </p:cNvPr>
          <p:cNvSpPr>
            <a:spLocks noGrp="1"/>
          </p:cNvSpPr>
          <p:nvPr>
            <p:ph type="title"/>
          </p:nvPr>
        </p:nvSpPr>
        <p:spPr/>
        <p:txBody>
          <a:bodyPr>
            <a:normAutofit/>
          </a:bodyPr>
          <a:lstStyle/>
          <a:p>
            <a:pPr>
              <a:buClr>
                <a:srgbClr val="3EB1C8"/>
              </a:buClr>
              <a:buSzPts val="3600"/>
            </a:pPr>
            <a:r>
              <a:rPr lang="en-GB" kern="1200" dirty="0">
                <a:latin typeface="Calibri" panose="020F0502020204030204" pitchFamily="34" charset="0"/>
                <a:cs typeface="Calibri" panose="020F0502020204030204" pitchFamily="34" charset="0"/>
              </a:rPr>
              <a:t>What do you know about robots?</a:t>
            </a:r>
          </a:p>
        </p:txBody>
      </p:sp>
      <p:sp>
        <p:nvSpPr>
          <p:cNvPr id="28" name="Rectangle 27">
            <a:extLst>
              <a:ext uri="{FF2B5EF4-FFF2-40B4-BE49-F238E27FC236}">
                <a16:creationId xmlns:a16="http://schemas.microsoft.com/office/drawing/2014/main" id="{1CCEE60F-3A1B-48D7-92C1-11F9349AEE30}"/>
              </a:ext>
            </a:extLst>
          </p:cNvPr>
          <p:cNvSpPr/>
          <p:nvPr/>
        </p:nvSpPr>
        <p:spPr>
          <a:xfrm>
            <a:off x="628652" y="3369205"/>
            <a:ext cx="5280944" cy="1200329"/>
          </a:xfrm>
          <a:prstGeom prst="rect">
            <a:avLst/>
          </a:prstGeom>
        </p:spPr>
        <p:txBody>
          <a:bodyPr wrap="square" anchor="t">
            <a:spAutoFit/>
          </a:bodyPr>
          <a:lstStyle/>
          <a:p>
            <a:pPr>
              <a:defRPr/>
            </a:pPr>
            <a:r>
              <a:rPr lang="en-GB" b="1" dirty="0">
                <a:latin typeface="Calibri" panose="020F0502020204030204" pitchFamily="34" charset="0"/>
                <a:cs typeface="Calibri" panose="020F0502020204030204" pitchFamily="34" charset="0"/>
              </a:rPr>
              <a:t>Soft-bodied robots, </a:t>
            </a:r>
            <a:r>
              <a:rPr lang="en-GB" dirty="0">
                <a:latin typeface="Calibri" panose="020F0502020204030204" pitchFamily="34" charset="0"/>
                <a:cs typeface="Calibri" panose="020F0502020204030204" pitchFamily="34" charset="0"/>
              </a:rPr>
              <a:t>like </a:t>
            </a:r>
            <a:r>
              <a:rPr lang="en-GB" dirty="0" err="1">
                <a:latin typeface="Calibri" panose="020F0502020204030204" pitchFamily="34" charset="0"/>
                <a:cs typeface="Calibri" panose="020F0502020204030204" pitchFamily="34" charset="0"/>
                <a:hlinkClick r:id="rId3"/>
              </a:rPr>
              <a:t>Octobot</a:t>
            </a:r>
            <a:r>
              <a:rPr lang="en-GB" dirty="0">
                <a:latin typeface="Calibri" panose="020F0502020204030204" pitchFamily="34" charset="0"/>
                <a:cs typeface="Calibri" panose="020F0502020204030204" pitchFamily="34" charset="0"/>
              </a:rPr>
              <a:t>, move when gas flows through chambers inside the robot and inflates the robot’s arms. These are being developed for oceanic search and rescue, and climate sensing.</a:t>
            </a:r>
          </a:p>
        </p:txBody>
      </p:sp>
      <p:sp>
        <p:nvSpPr>
          <p:cNvPr id="2" name="TextBox 1">
            <a:extLst>
              <a:ext uri="{FF2B5EF4-FFF2-40B4-BE49-F238E27FC236}">
                <a16:creationId xmlns:a16="http://schemas.microsoft.com/office/drawing/2014/main" id="{485823ED-64A2-44D9-AB5D-C48740AECEB6}"/>
              </a:ext>
            </a:extLst>
          </p:cNvPr>
          <p:cNvSpPr txBox="1"/>
          <p:nvPr/>
        </p:nvSpPr>
        <p:spPr>
          <a:xfrm>
            <a:off x="628648" y="1630531"/>
            <a:ext cx="5280948" cy="1477328"/>
          </a:xfrm>
          <a:prstGeom prst="rect">
            <a:avLst/>
          </a:prstGeom>
          <a:noFill/>
        </p:spPr>
        <p:txBody>
          <a:bodyPr wrap="square" rtlCol="0" anchor="t">
            <a:spAutoFit/>
          </a:bodyPr>
          <a:lstStyle/>
          <a:p>
            <a:r>
              <a:rPr lang="en-GB" b="1" dirty="0">
                <a:latin typeface="Calibri" panose="020F0502020204030204" pitchFamily="34" charset="0"/>
                <a:cs typeface="Calibri" panose="020F0502020204030204" pitchFamily="34" charset="0"/>
              </a:rPr>
              <a:t>Snake-arm robots </a:t>
            </a:r>
            <a:r>
              <a:rPr lang="en-GB" dirty="0">
                <a:latin typeface="Calibri" panose="020F0502020204030204" pitchFamily="34" charset="0"/>
                <a:cs typeface="Calibri" panose="020F0502020204030204" pitchFamily="34" charset="0"/>
              </a:rPr>
              <a:t>(continuum robots) have arms that can bend and twist using wires and springs, or remotely controlled magnets. They are used for reaching into difficult or dangerous spaces such as for bomb disposal, and for search and rescue.</a:t>
            </a:r>
          </a:p>
        </p:txBody>
      </p:sp>
      <p:pic>
        <p:nvPicPr>
          <p:cNvPr id="8" name="Picture 7" descr="A close up of a device&#10;&#10;Description automatically generated">
            <a:extLst>
              <a:ext uri="{FF2B5EF4-FFF2-40B4-BE49-F238E27FC236}">
                <a16:creationId xmlns:a16="http://schemas.microsoft.com/office/drawing/2014/main" id="{688279F7-606D-4E75-B26F-672F6EDD1E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5918" y="1836875"/>
            <a:ext cx="1192413" cy="3678814"/>
          </a:xfrm>
          <a:prstGeom prst="rect">
            <a:avLst/>
          </a:prstGeom>
          <a:ln w="38100">
            <a:solidFill>
              <a:srgbClr val="3EB1C8"/>
            </a:solidFill>
          </a:ln>
        </p:spPr>
      </p:pic>
      <p:sp>
        <p:nvSpPr>
          <p:cNvPr id="13" name="Rectangle 12">
            <a:extLst>
              <a:ext uri="{FF2B5EF4-FFF2-40B4-BE49-F238E27FC236}">
                <a16:creationId xmlns:a16="http://schemas.microsoft.com/office/drawing/2014/main" id="{8473E727-1B14-4BFF-912B-1E58156E77B7}"/>
              </a:ext>
            </a:extLst>
          </p:cNvPr>
          <p:cNvSpPr/>
          <p:nvPr/>
        </p:nvSpPr>
        <p:spPr>
          <a:xfrm>
            <a:off x="6368065" y="5661877"/>
            <a:ext cx="2468118" cy="738664"/>
          </a:xfrm>
          <a:prstGeom prst="rect">
            <a:avLst/>
          </a:prstGeom>
        </p:spPr>
        <p:txBody>
          <a:bodyPr wrap="square">
            <a:spAutoFit/>
          </a:bodyPr>
          <a:lstStyle/>
          <a:p>
            <a:r>
              <a:rPr lang="en-GB" sz="1400" dirty="0">
                <a:latin typeface="InterFace-Italic"/>
              </a:rPr>
              <a:t>An elephant trunk robotic arm which is operated by a system of guide wires and springs.</a:t>
            </a:r>
            <a:endParaRPr lang="en-GB" sz="1400" dirty="0"/>
          </a:p>
        </p:txBody>
      </p:sp>
    </p:spTree>
    <p:extLst>
      <p:ext uri="{BB962C8B-B14F-4D97-AF65-F5344CB8AC3E}">
        <p14:creationId xmlns:p14="http://schemas.microsoft.com/office/powerpoint/2010/main" val="2628312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900BDC-D37A-5BD2-B2FB-E798E40529DF}"/>
              </a:ext>
            </a:extLst>
          </p:cNvPr>
          <p:cNvSpPr>
            <a:spLocks noGrp="1"/>
          </p:cNvSpPr>
          <p:nvPr>
            <p:ph type="title"/>
          </p:nvPr>
        </p:nvSpPr>
        <p:spPr/>
        <p:txBody>
          <a:bodyPr>
            <a:normAutofit/>
          </a:bodyPr>
          <a:lstStyle/>
          <a:p>
            <a:pPr>
              <a:buClr>
                <a:srgbClr val="3EB1C8"/>
              </a:buClr>
              <a:buSzPts val="3600"/>
            </a:pPr>
            <a:r>
              <a:rPr lang="en-GB" dirty="0">
                <a:latin typeface="Calibri" panose="020F0502020204030204" pitchFamily="34" charset="0"/>
                <a:cs typeface="Calibri" panose="020F0502020204030204" pitchFamily="34" charset="0"/>
              </a:rPr>
              <a:t>What did the scientists do?</a:t>
            </a:r>
          </a:p>
        </p:txBody>
      </p:sp>
      <p:sp>
        <p:nvSpPr>
          <p:cNvPr id="2" name="TextBox 1">
            <a:extLst>
              <a:ext uri="{FF2B5EF4-FFF2-40B4-BE49-F238E27FC236}">
                <a16:creationId xmlns:a16="http://schemas.microsoft.com/office/drawing/2014/main" id="{50E63661-A3AA-4C3D-857F-34B1ACCAC0B2}"/>
              </a:ext>
            </a:extLst>
          </p:cNvPr>
          <p:cNvSpPr txBox="1"/>
          <p:nvPr/>
        </p:nvSpPr>
        <p:spPr>
          <a:xfrm>
            <a:off x="628648" y="1612127"/>
            <a:ext cx="3659147" cy="2862322"/>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rPr>
              <a:t>Scientists made tiny, soft robots (</a:t>
            </a:r>
            <a:r>
              <a:rPr lang="en-GB" b="1" dirty="0">
                <a:latin typeface="Calibri" panose="020F0502020204030204" pitchFamily="34" charset="0"/>
                <a:cs typeface="Calibri" panose="020F0502020204030204" pitchFamily="34" charset="0"/>
              </a:rPr>
              <a:t>diameter &lt; 1mm</a:t>
            </a:r>
            <a:r>
              <a:rPr lang="en-GB" dirty="0">
                <a:latin typeface="Calibri" panose="020F0502020204030204" pitchFamily="34" charset="0"/>
                <a:cs typeface="Calibri" panose="020F0502020204030204" pitchFamily="34" charset="0"/>
              </a:rPr>
              <a:t>) which can travel through small blood vessels.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The tip of the robot contains tiny </a:t>
            </a:r>
            <a:r>
              <a:rPr lang="en-GB" b="1" dirty="0">
                <a:latin typeface="Calibri" panose="020F0502020204030204" pitchFamily="34" charset="0"/>
                <a:cs typeface="Calibri" panose="020F0502020204030204" pitchFamily="34" charset="0"/>
              </a:rPr>
              <a:t>magnetic particles </a:t>
            </a:r>
            <a:r>
              <a:rPr lang="en-GB" dirty="0">
                <a:latin typeface="Calibri" panose="020F0502020204030204" pitchFamily="34" charset="0"/>
                <a:cs typeface="Calibri" panose="020F0502020204030204" pitchFamily="34" charset="0"/>
              </a:rPr>
              <a:t>and the whole robot is covered in a smooth skin.</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The robot moves when it is in a </a:t>
            </a:r>
            <a:r>
              <a:rPr lang="en-GB" b="1" dirty="0">
                <a:latin typeface="Calibri" panose="020F0502020204030204" pitchFamily="34" charset="0"/>
                <a:cs typeface="Calibri" panose="020F0502020204030204" pitchFamily="34" charset="0"/>
              </a:rPr>
              <a:t>magnetic field</a:t>
            </a:r>
            <a:r>
              <a:rPr lang="en-GB" dirty="0">
                <a:latin typeface="Calibri" panose="020F0502020204030204" pitchFamily="34" charset="0"/>
                <a:cs typeface="Calibri" panose="020F0502020204030204" pitchFamily="34" charset="0"/>
              </a:rPr>
              <a:t>.</a:t>
            </a:r>
          </a:p>
        </p:txBody>
      </p:sp>
      <p:pic>
        <p:nvPicPr>
          <p:cNvPr id="13" name="Picture 12" descr="A close up of a logo&#10;&#10;Description automatically generated">
            <a:extLst>
              <a:ext uri="{FF2B5EF4-FFF2-40B4-BE49-F238E27FC236}">
                <a16:creationId xmlns:a16="http://schemas.microsoft.com/office/drawing/2014/main" id="{9847D7B3-D045-4E80-AD14-107BFBE514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6207" y="1596406"/>
            <a:ext cx="3945001" cy="2977552"/>
          </a:xfrm>
          <a:prstGeom prst="rect">
            <a:avLst/>
          </a:prstGeom>
          <a:ln w="38100">
            <a:solidFill>
              <a:srgbClr val="3EB1C8"/>
            </a:solidFill>
          </a:ln>
        </p:spPr>
      </p:pic>
      <p:sp>
        <p:nvSpPr>
          <p:cNvPr id="8" name="Rectangle 7">
            <a:extLst>
              <a:ext uri="{FF2B5EF4-FFF2-40B4-BE49-F238E27FC236}">
                <a16:creationId xmlns:a16="http://schemas.microsoft.com/office/drawing/2014/main" id="{9891A3A8-FFC6-417B-B471-D901B38954F5}"/>
              </a:ext>
            </a:extLst>
          </p:cNvPr>
          <p:cNvSpPr/>
          <p:nvPr/>
        </p:nvSpPr>
        <p:spPr>
          <a:xfrm>
            <a:off x="5520273" y="4545543"/>
            <a:ext cx="3623727" cy="276999"/>
          </a:xfrm>
          <a:prstGeom prst="rect">
            <a:avLst/>
          </a:prstGeom>
        </p:spPr>
        <p:txBody>
          <a:bodyPr wrap="square">
            <a:spAutoFit/>
          </a:bodyPr>
          <a:lstStyle/>
          <a:p>
            <a:r>
              <a:rPr lang="en-GB" sz="1200" dirty="0"/>
              <a:t>© Kim. Reprinted with permission from AAAS</a:t>
            </a:r>
          </a:p>
        </p:txBody>
      </p:sp>
      <p:sp>
        <p:nvSpPr>
          <p:cNvPr id="9" name="TextBox 8">
            <a:extLst>
              <a:ext uri="{FF2B5EF4-FFF2-40B4-BE49-F238E27FC236}">
                <a16:creationId xmlns:a16="http://schemas.microsoft.com/office/drawing/2014/main" id="{1DFCF492-8D07-A676-2236-A67A3E9ABFC8}"/>
              </a:ext>
            </a:extLst>
          </p:cNvPr>
          <p:cNvSpPr txBox="1"/>
          <p:nvPr/>
        </p:nvSpPr>
        <p:spPr>
          <a:xfrm>
            <a:off x="628652" y="5121285"/>
            <a:ext cx="8172556" cy="1200329"/>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Scientists tested the movement of their robot:</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a series of rings</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some tubes</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through tubes filed with ‘pretend’ blood</a:t>
            </a:r>
          </a:p>
        </p:txBody>
      </p:sp>
    </p:spTree>
    <p:extLst>
      <p:ext uri="{BB962C8B-B14F-4D97-AF65-F5344CB8AC3E}">
        <p14:creationId xmlns:p14="http://schemas.microsoft.com/office/powerpoint/2010/main" val="1565422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1CBB-FB28-F5DC-AD68-A018207267BA}"/>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What did the scientists find out?</a:t>
            </a:r>
          </a:p>
        </p:txBody>
      </p:sp>
      <p:sp>
        <p:nvSpPr>
          <p:cNvPr id="4" name="TextBox 3">
            <a:extLst>
              <a:ext uri="{FF2B5EF4-FFF2-40B4-BE49-F238E27FC236}">
                <a16:creationId xmlns:a16="http://schemas.microsoft.com/office/drawing/2014/main" id="{C9794D80-BDB7-8949-C23C-5CEC2903CE5D}"/>
              </a:ext>
            </a:extLst>
          </p:cNvPr>
          <p:cNvSpPr txBox="1"/>
          <p:nvPr/>
        </p:nvSpPr>
        <p:spPr>
          <a:xfrm>
            <a:off x="628647" y="1674674"/>
            <a:ext cx="7613309" cy="646331"/>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rPr>
              <a:t>The </a:t>
            </a:r>
            <a:r>
              <a:rPr lang="en-GB" b="1" dirty="0">
                <a:latin typeface="Calibri" panose="020F0502020204030204" pitchFamily="34" charset="0"/>
                <a:cs typeface="Calibri" panose="020F0502020204030204" pitchFamily="34" charset="0"/>
              </a:rPr>
              <a:t>magnetic, soft robot </a:t>
            </a:r>
            <a:r>
              <a:rPr lang="en-GB" dirty="0">
                <a:latin typeface="Calibri" panose="020F0502020204030204" pitchFamily="34" charset="0"/>
                <a:cs typeface="Calibri" panose="020F0502020204030204" pitchFamily="34" charset="0"/>
              </a:rPr>
              <a:t>travelled smoothly through the pretend blood vessels filled with phantom blood.</a:t>
            </a:r>
          </a:p>
        </p:txBody>
      </p:sp>
      <p:pic>
        <p:nvPicPr>
          <p:cNvPr id="6" name="Picture 5" descr="Red blood cells flowing through a vein&#10;&#10;Description automatically generated">
            <a:extLst>
              <a:ext uri="{FF2B5EF4-FFF2-40B4-BE49-F238E27FC236}">
                <a16:creationId xmlns:a16="http://schemas.microsoft.com/office/drawing/2014/main" id="{1FFDC1F1-C3F8-F4F5-242A-CDB783DE3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034" y="2722371"/>
            <a:ext cx="6131931" cy="3065966"/>
          </a:xfrm>
          <a:prstGeom prst="rect">
            <a:avLst/>
          </a:prstGeom>
          <a:ln w="38100">
            <a:solidFill>
              <a:srgbClr val="3EB1C8"/>
            </a:solidFill>
          </a:ln>
        </p:spPr>
      </p:pic>
      <p:sp>
        <p:nvSpPr>
          <p:cNvPr id="9" name="TextBox 8">
            <a:extLst>
              <a:ext uri="{FF2B5EF4-FFF2-40B4-BE49-F238E27FC236}">
                <a16:creationId xmlns:a16="http://schemas.microsoft.com/office/drawing/2014/main" id="{8D3A951F-A40C-4F2F-407E-8125572D5A86}"/>
              </a:ext>
            </a:extLst>
          </p:cNvPr>
          <p:cNvSpPr txBox="1"/>
          <p:nvPr/>
        </p:nvSpPr>
        <p:spPr>
          <a:xfrm>
            <a:off x="1393131" y="5788337"/>
            <a:ext cx="4117987" cy="307777"/>
          </a:xfrm>
          <a:prstGeom prst="rect">
            <a:avLst/>
          </a:prstGeom>
          <a:noFill/>
        </p:spPr>
        <p:txBody>
          <a:bodyPr wrap="none" rtlCol="0">
            <a:spAutoFit/>
          </a:bodyPr>
          <a:lstStyle/>
          <a:p>
            <a:r>
              <a:rPr lang="en-GB" sz="1400" dirty="0">
                <a:latin typeface="Calibri" panose="020F0502020204030204" pitchFamily="34" charset="0"/>
                <a:cs typeface="Calibri" panose="020F0502020204030204" pitchFamily="34" charset="0"/>
              </a:rPr>
              <a:t>Artist's impression of red blood cells in a blood vessel.</a:t>
            </a:r>
          </a:p>
        </p:txBody>
      </p:sp>
    </p:spTree>
    <p:extLst>
      <p:ext uri="{BB962C8B-B14F-4D97-AF65-F5344CB8AC3E}">
        <p14:creationId xmlns:p14="http://schemas.microsoft.com/office/powerpoint/2010/main" val="1050598519"/>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56010c2e-e7df-43f9-b9a0-0c299b337b10"/>
    <ds:schemaRef ds:uri="http://www.w3.org/XML/1998/namespace"/>
    <ds:schemaRef ds:uri="http://purl.org/dc/terms/"/>
    <ds:schemaRef ds:uri="http://schemas.openxmlformats.org/package/2006/metadata/core-properties"/>
    <ds:schemaRef ds:uri="f6a294d8-0227-4a1f-9f82-c7d0e374c362"/>
    <ds:schemaRef ds:uri="http://schemas.microsoft.com/office/2006/documentManagement/types"/>
    <ds:schemaRef ds:uri="http://purl.org/dc/dcmitype/"/>
    <ds:schemaRef ds:uri="http://schemas.microsoft.com/office/2006/metadata/properties"/>
    <ds:schemaRef ds:uri="http://schemas.microsoft.com/office/infopath/2007/PartnerControls"/>
    <ds:schemaRef ds:uri="http://purl.org/dc/elements/1.1/"/>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6F9A0B4A-1A69-4B1B-BCAF-323230D62AB7}"/>
</file>

<file path=docProps/app.xml><?xml version="1.0" encoding="utf-8"?>
<Properties xmlns="http://schemas.openxmlformats.org/officeDocument/2006/extended-properties" xmlns:vt="http://schemas.openxmlformats.org/officeDocument/2006/docPropsVTypes">
  <TotalTime>773</TotalTime>
  <Words>3367</Words>
  <Application>Microsoft Office PowerPoint</Application>
  <PresentationFormat>On-screen Show (4:3)</PresentationFormat>
  <Paragraphs>258</Paragraphs>
  <Slides>19</Slides>
  <Notes>17</Notes>
  <HiddenSlides>0</HiddenSlides>
  <MMClips>1</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19</vt:i4>
      </vt:variant>
    </vt:vector>
  </HeadingPairs>
  <TitlesOfParts>
    <vt:vector size="35" baseType="lpstr">
      <vt:lpstr>Arial</vt:lpstr>
      <vt:lpstr>Calibri</vt:lpstr>
      <vt:lpstr>Helvetica Neue</vt:lpstr>
      <vt:lpstr>Inter</vt:lpstr>
      <vt:lpstr>InterFace</vt:lpstr>
      <vt:lpstr>InterFace-Italic</vt:lpstr>
      <vt:lpstr>Interface-Regular</vt:lpstr>
      <vt:lpstr>Plus Jakarta Sans</vt:lpstr>
      <vt:lpstr>Plus Jakarta Sans ExtraBold</vt:lpstr>
      <vt:lpstr>Plus Jakarta Sans Medium</vt:lpstr>
      <vt:lpstr>Segoe UI</vt:lpstr>
      <vt:lpstr>Trebuchet MS</vt:lpstr>
      <vt:lpstr>Wingdings</vt:lpstr>
      <vt:lpstr>2_Office Theme</vt:lpstr>
      <vt:lpstr>1_Office Theme</vt:lpstr>
      <vt:lpstr>3_Office Theme</vt:lpstr>
      <vt:lpstr>What small magnetic robots can do</vt:lpstr>
      <vt:lpstr>What small magnetic robots can do</vt:lpstr>
      <vt:lpstr>Key vocabulary</vt:lpstr>
      <vt:lpstr>Quick Starter Activity</vt:lpstr>
      <vt:lpstr>Where have you seen magnets used?</vt:lpstr>
      <vt:lpstr>Where did scientists use a magnet?</vt:lpstr>
      <vt:lpstr>What do you know about robots?</vt:lpstr>
      <vt:lpstr>What did the scientists do?</vt:lpstr>
      <vt:lpstr>What did the scientists find out?</vt:lpstr>
      <vt:lpstr>Who were the scientists?</vt:lpstr>
      <vt:lpstr>PowerPoint Presentation</vt:lpstr>
      <vt:lpstr>Your turn to investigate</vt:lpstr>
      <vt:lpstr>What did you find out?</vt:lpstr>
      <vt:lpstr>What does the magnetic robot look like?</vt:lpstr>
      <vt:lpstr>Questions for further learning</vt:lpstr>
      <vt:lpstr>Model mini magnetic robot</vt:lpstr>
      <vt:lpstr>Cross-curricular links</vt:lpstr>
      <vt:lpstr>PowerPoint Presentation</vt:lpstr>
      <vt:lpstr>PowerPoint Presentation</vt:lpstr>
    </vt:vector>
  </TitlesOfParts>
  <Manager/>
  <Company>University of Bristol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dc:creator>
  <cp:keywords/>
  <dc:description/>
  <cp:lastModifiedBy>Sophie Stewart</cp:lastModifiedBy>
  <cp:revision>5</cp:revision>
  <dcterms:created xsi:type="dcterms:W3CDTF">2016-06-16T08:43:18Z</dcterms:created>
  <dcterms:modified xsi:type="dcterms:W3CDTF">2025-07-18T15:55:20Z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