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sldIdLst>
    <p:sldId id="256" r:id="rId5"/>
    <p:sldId id="280" r:id="rId6"/>
    <p:sldId id="267" r:id="rId7"/>
    <p:sldId id="257" r:id="rId8"/>
    <p:sldId id="258" r:id="rId9"/>
    <p:sldId id="281" r:id="rId10"/>
    <p:sldId id="259" r:id="rId11"/>
    <p:sldId id="260" r:id="rId12"/>
    <p:sldId id="261" r:id="rId13"/>
    <p:sldId id="262" r:id="rId14"/>
    <p:sldId id="263" r:id="rId15"/>
    <p:sldId id="264" r:id="rId16"/>
    <p:sldId id="265" r:id="rId17"/>
    <p:sldId id="279"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e Martin" initials="SM" lastIdx="17" clrIdx="0">
    <p:extLst>
      <p:ext uri="{19B8F6BF-5375-455C-9EA6-DF929625EA0E}">
        <p15:presenceInfo xmlns:p15="http://schemas.microsoft.com/office/powerpoint/2012/main" userId="S::sue.martin@pstt.org.uk::cb0194a5-6d63-41ca-ace6-4751bda7921e" providerId="AD"/>
      </p:ext>
    </p:extLst>
  </p:cmAuthor>
  <p:cmAuthor id="2" name="Alison Trew" initials="AT" lastIdx="5" clrIdx="1">
    <p:extLst>
      <p:ext uri="{19B8F6BF-5375-455C-9EA6-DF929625EA0E}">
        <p15:presenceInfo xmlns:p15="http://schemas.microsoft.com/office/powerpoint/2012/main" userId="S::Alison.Trew@pstt.org.uk::501ad152-89bb-4882-ac72-f31826cb2e78" providerId="AD"/>
      </p:ext>
    </p:extLst>
  </p:cmAuthor>
  <p:cmAuthor id="3" name="Paul" initials="P" lastIdx="7" clrIdx="2">
    <p:extLst>
      <p:ext uri="{19B8F6BF-5375-455C-9EA6-DF929625EA0E}">
        <p15:presenceInfo xmlns:p15="http://schemas.microsoft.com/office/powerpoint/2012/main" userId="Pau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110200-CD70-442D-8F03-B8C0390D708D}" v="5" dt="2021-04-29T08:54:05.9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4759" autoAdjust="0"/>
  </p:normalViewPr>
  <p:slideViewPr>
    <p:cSldViewPr snapToGrid="0">
      <p:cViewPr varScale="1">
        <p:scale>
          <a:sx n="59" d="100"/>
          <a:sy n="59" d="100"/>
        </p:scale>
        <p:origin x="3036"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3E110200-CD70-442D-8F03-B8C0390D708D}"/>
    <pc:docChg chg="custSel modSld">
      <pc:chgData name="Alison Trew" userId="501ad152-89bb-4882-ac72-f31826cb2e78" providerId="ADAL" clId="{3E110200-CD70-442D-8F03-B8C0390D708D}" dt="2021-04-28T15:51:26.118" v="198" actId="14100"/>
      <pc:docMkLst>
        <pc:docMk/>
      </pc:docMkLst>
      <pc:sldChg chg="addSp modSp mod modNotesTx">
        <pc:chgData name="Alison Trew" userId="501ad152-89bb-4882-ac72-f31826cb2e78" providerId="ADAL" clId="{3E110200-CD70-442D-8F03-B8C0390D708D}" dt="2021-04-28T15:51:26.118" v="198" actId="14100"/>
        <pc:sldMkLst>
          <pc:docMk/>
          <pc:sldMk cId="3068028913" sldId="267"/>
        </pc:sldMkLst>
        <pc:spChg chg="mod">
          <ac:chgData name="Alison Trew" userId="501ad152-89bb-4882-ac72-f31826cb2e78" providerId="ADAL" clId="{3E110200-CD70-442D-8F03-B8C0390D708D}" dt="2021-04-28T15:47:33.576" v="57" actId="21"/>
          <ac:spMkLst>
            <pc:docMk/>
            <pc:sldMk cId="3068028913" sldId="267"/>
            <ac:spMk id="3" creationId="{0352A5D5-CF6D-4709-839A-F43FAB01C3CF}"/>
          </ac:spMkLst>
        </pc:spChg>
        <pc:spChg chg="add mod">
          <ac:chgData name="Alison Trew" userId="501ad152-89bb-4882-ac72-f31826cb2e78" providerId="ADAL" clId="{3E110200-CD70-442D-8F03-B8C0390D708D}" dt="2021-04-28T15:49:19.357" v="121" actId="1076"/>
          <ac:spMkLst>
            <pc:docMk/>
            <pc:sldMk cId="3068028913" sldId="267"/>
            <ac:spMk id="7" creationId="{B8332B6F-0FA1-4825-BC82-4FD315EFC94B}"/>
          </ac:spMkLst>
        </pc:spChg>
        <pc:spChg chg="mod">
          <ac:chgData name="Alison Trew" userId="501ad152-89bb-4882-ac72-f31826cb2e78" providerId="ADAL" clId="{3E110200-CD70-442D-8F03-B8C0390D708D}" dt="2021-04-28T15:51:26.118" v="198" actId="14100"/>
          <ac:spMkLst>
            <pc:docMk/>
            <pc:sldMk cId="3068028913" sldId="267"/>
            <ac:spMk id="8" creationId="{BF72CC65-0FDA-4686-8947-EB442CDF3551}"/>
          </ac:spMkLst>
        </pc:spChg>
        <pc:picChg chg="add mod modCrop">
          <ac:chgData name="Alison Trew" userId="501ad152-89bb-4882-ac72-f31826cb2e78" providerId="ADAL" clId="{3E110200-CD70-442D-8F03-B8C0390D708D}" dt="2021-04-28T15:49:33.120" v="131" actId="692"/>
          <ac:picMkLst>
            <pc:docMk/>
            <pc:sldMk cId="3068028913" sldId="267"/>
            <ac:picMk id="6" creationId="{7AE3D2FA-3C66-43A3-940B-F6FD1034A193}"/>
          </ac:picMkLst>
        </pc:picChg>
      </pc:sldChg>
      <pc:sldChg chg="modSp mod">
        <pc:chgData name="Alison Trew" userId="501ad152-89bb-4882-ac72-f31826cb2e78" providerId="ADAL" clId="{3E110200-CD70-442D-8F03-B8C0390D708D}" dt="2021-04-28T15:44:43.696" v="1" actId="20577"/>
        <pc:sldMkLst>
          <pc:docMk/>
          <pc:sldMk cId="124576855" sldId="280"/>
        </pc:sldMkLst>
        <pc:spChg chg="mod">
          <ac:chgData name="Alison Trew" userId="501ad152-89bb-4882-ac72-f31826cb2e78" providerId="ADAL" clId="{3E110200-CD70-442D-8F03-B8C0390D708D}" dt="2021-04-28T15:44:43.696" v="1" actId="20577"/>
          <ac:spMkLst>
            <pc:docMk/>
            <pc:sldMk cId="124576855" sldId="280"/>
            <ac:spMk id="5" creationId="{8DDA5A8F-916F-4B0A-89B9-F55C61E5541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29/04/2021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a:t>
            </a:fld>
            <a:endParaRPr lang="en-GB"/>
          </a:p>
        </p:txBody>
      </p:sp>
    </p:spTree>
    <p:extLst>
      <p:ext uri="{BB962C8B-B14F-4D97-AF65-F5344CB8AC3E}">
        <p14:creationId xmlns:p14="http://schemas.microsoft.com/office/powerpoint/2010/main" val="25696050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Other useful resources:</a:t>
            </a:r>
          </a:p>
          <a:p>
            <a:r>
              <a:rPr lang="en-GB" b="1" dirty="0"/>
              <a:t>Why You’ll Never Catch Smallpox </a:t>
            </a:r>
            <a:r>
              <a:rPr lang="en-GB" dirty="0"/>
              <a:t>activities freely downloadable from the ASE website: https://www.ase.org.uk/resources/why-youll-never-catch-smallpox</a:t>
            </a:r>
          </a:p>
          <a:p>
            <a:r>
              <a:rPr lang="en-GB" dirty="0"/>
              <a:t>These resources allow children to explore how Jenner’s discovery changed the world and include Teacher Guidance and a classroom presentation.</a:t>
            </a:r>
          </a:p>
          <a:p>
            <a:endParaRPr lang="en-GB" dirty="0"/>
          </a:p>
          <a:p>
            <a:r>
              <a:rPr lang="en-GB" b="1" dirty="0"/>
              <a:t>E-bug</a:t>
            </a:r>
            <a:r>
              <a:rPr lang="en-GB" dirty="0"/>
              <a:t> (operated by Public Health England) provide freely downloadable activities, quizzes, videos and lesson plans for teaching about microorganisms, the spread, prevention and treatment of infection: https://www.e-bug.eu</a:t>
            </a:r>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4175518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t>
            </a:r>
            <a:r>
              <a:rPr lang="en-US" sz="1200" b="1" kern="1200" dirty="0">
                <a:solidFill>
                  <a:schemeClr val="tx1"/>
                </a:solidFill>
                <a:latin typeface="+mn-lt"/>
                <a:ea typeface="+mn-ea"/>
                <a:cs typeface="+mn-cs"/>
              </a:rPr>
              <a:t>How many bacteria will be present hourly if each bacterium divides every 20 minutes?</a:t>
            </a:r>
          </a:p>
          <a:p>
            <a:r>
              <a:rPr lang="en-US" dirty="0"/>
              <a:t>Children could look at totals after 1 hour, 6 hours, 12 and 24 hours.</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1868530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What is a review?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It is a summary of research from different groups of scientists working in a particular field and is written by an expert in that field, in this case, Martha Clokie.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dirty="0"/>
              <a:t>Two other papers were used for writing this article:</a:t>
            </a:r>
          </a:p>
          <a:p>
            <a:pPr marL="285750" indent="-285750">
              <a:buFont typeface="Arial" panose="020B0604020202020204" pitchFamily="34" charset="0"/>
              <a:buChar char="•"/>
            </a:pPr>
            <a:r>
              <a:rPr lang="en-GB" dirty="0"/>
              <a:t>another review paper written by expert scientists from different fields from around the world, </a:t>
            </a:r>
          </a:p>
          <a:p>
            <a:pPr marL="285750" indent="-285750">
              <a:buFont typeface="Arial" panose="020B0604020202020204" pitchFamily="34" charset="0"/>
              <a:buChar char="•"/>
            </a:pPr>
            <a:r>
              <a:rPr lang="en-GB" dirty="0"/>
              <a:t>a paper summarising the key research presented at a conference about viruses.</a:t>
            </a:r>
          </a:p>
          <a:p>
            <a:endParaRPr lang="en-GB" b="1" dirty="0"/>
          </a:p>
          <a:p>
            <a:r>
              <a:rPr lang="en-GB" b="1" dirty="0"/>
              <a:t>Who is Martha Clokie?</a:t>
            </a:r>
          </a:p>
          <a:p>
            <a:r>
              <a:rPr lang="en-GB" dirty="0"/>
              <a:t>Children may find this website useful:</a:t>
            </a:r>
          </a:p>
          <a:p>
            <a:r>
              <a:rPr lang="en-GB" dirty="0"/>
              <a:t>https://le.ac.uk/research/luminaries/professor-martha-clokie</a:t>
            </a:r>
          </a:p>
          <a:p>
            <a:endParaRPr lang="en-GB" dirty="0"/>
          </a:p>
          <a:p>
            <a:r>
              <a:rPr lang="en-GB" b="1" dirty="0"/>
              <a:t>What can you find out about the scientific journal Nature?</a:t>
            </a:r>
          </a:p>
          <a:p>
            <a:r>
              <a:rPr lang="en-GB" dirty="0"/>
              <a:t>https://www.nature.com/</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3</a:t>
            </a:fld>
            <a:endParaRPr lang="en-GB"/>
          </a:p>
        </p:txBody>
      </p:sp>
    </p:spTree>
    <p:extLst>
      <p:ext uri="{BB962C8B-B14F-4D97-AF65-F5344CB8AC3E}">
        <p14:creationId xmlns:p14="http://schemas.microsoft.com/office/powerpoint/2010/main" val="3001850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Questions to ask children:</a:t>
            </a:r>
          </a:p>
          <a:p>
            <a:pPr>
              <a:lnSpc>
                <a:spcPct val="115000"/>
              </a:lnSpc>
              <a:spcAft>
                <a:spcPts val="1000"/>
              </a:spcAft>
            </a:pPr>
            <a:r>
              <a:rPr lang="en-GB" sz="1800" b="1" dirty="0">
                <a:effectLst/>
                <a:latin typeface="Calibri" panose="020F0502020204030204" pitchFamily="34" charset="0"/>
                <a:ea typeface="Calibri" panose="020F0502020204030204" pitchFamily="34" charset="0"/>
                <a:cs typeface="URWPalladioL-Bold"/>
              </a:rPr>
              <a:t>What bacteria and viruses do you know? </a:t>
            </a:r>
          </a:p>
          <a:p>
            <a:pPr>
              <a:lnSpc>
                <a:spcPct val="115000"/>
              </a:lnSpc>
              <a:spcAft>
                <a:spcPts val="1000"/>
              </a:spcAft>
            </a:pPr>
            <a:r>
              <a:rPr lang="en-GB" sz="1800" b="0" dirty="0">
                <a:effectLst/>
                <a:latin typeface="Calibri" panose="020F0502020204030204" pitchFamily="34" charset="0"/>
                <a:ea typeface="Calibri" panose="020F0502020204030204" pitchFamily="34" charset="0"/>
                <a:cs typeface="Times New Roman" panose="02020603050405020304" pitchFamily="18" charset="0"/>
              </a:rPr>
              <a:t>Children may have heard of some bacteria: </a:t>
            </a:r>
            <a:r>
              <a:rPr lang="en-GB" sz="1800" b="0" i="1" dirty="0">
                <a:effectLst/>
                <a:latin typeface="Calibri" panose="020F0502020204030204" pitchFamily="34" charset="0"/>
                <a:ea typeface="Calibri" panose="020F0502020204030204" pitchFamily="34" charset="0"/>
                <a:cs typeface="Times New Roman" panose="02020603050405020304" pitchFamily="18" charset="0"/>
              </a:rPr>
              <a:t>E. coli </a:t>
            </a:r>
            <a:r>
              <a:rPr lang="en-GB" sz="1800" b="0" dirty="0">
                <a:effectLst/>
                <a:latin typeface="Calibri" panose="020F0502020204030204" pitchFamily="34" charset="0"/>
                <a:ea typeface="Calibri" panose="020F0502020204030204" pitchFamily="34" charset="0"/>
                <a:cs typeface="Times New Roman" panose="02020603050405020304" pitchFamily="18" charset="0"/>
              </a:rPr>
              <a:t>(food poisoning), </a:t>
            </a:r>
            <a:r>
              <a:rPr lang="en-GB" sz="1800" b="0" i="1" dirty="0">
                <a:effectLst/>
                <a:latin typeface="Calibri" panose="020F0502020204030204" pitchFamily="34" charset="0"/>
                <a:ea typeface="Calibri" panose="020F0502020204030204" pitchFamily="34" charset="0"/>
                <a:cs typeface="Times New Roman" panose="02020603050405020304" pitchFamily="18" charset="0"/>
              </a:rPr>
              <a:t>Salmonella</a:t>
            </a:r>
            <a:r>
              <a:rPr lang="en-GB" sz="1800" b="0" dirty="0">
                <a:effectLst/>
                <a:latin typeface="Calibri" panose="020F0502020204030204" pitchFamily="34" charset="0"/>
                <a:ea typeface="Calibri" panose="020F0502020204030204" pitchFamily="34" charset="0"/>
                <a:cs typeface="Times New Roman" panose="02020603050405020304" pitchFamily="18" charset="0"/>
              </a:rPr>
              <a:t> (diarrhoea and stomach cramps), ‘</a:t>
            </a:r>
            <a:r>
              <a:rPr lang="en-GB" sz="1800" b="0" i="0" dirty="0">
                <a:effectLst/>
                <a:latin typeface="Calibri" panose="020F0502020204030204" pitchFamily="34" charset="0"/>
                <a:ea typeface="Calibri" panose="020F0502020204030204" pitchFamily="34" charset="0"/>
                <a:cs typeface="Times New Roman" panose="02020603050405020304" pitchFamily="18" charset="0"/>
              </a:rPr>
              <a:t>MRSA’</a:t>
            </a:r>
            <a:r>
              <a:rPr lang="en-GB" sz="1800" b="0" dirty="0">
                <a:effectLst/>
                <a:latin typeface="Calibri" panose="020F0502020204030204" pitchFamily="34" charset="0"/>
                <a:ea typeface="Calibri" panose="020F0502020204030204" pitchFamily="34" charset="0"/>
                <a:cs typeface="Times New Roman" panose="02020603050405020304" pitchFamily="18" charset="0"/>
              </a:rPr>
              <a:t> which stands for methicillin-resistant </a:t>
            </a:r>
            <a:r>
              <a:rPr lang="en-GB" sz="1800" b="0" i="1" dirty="0">
                <a:effectLst/>
                <a:latin typeface="Calibri" panose="020F0502020204030204" pitchFamily="34" charset="0"/>
                <a:ea typeface="Calibri" panose="020F0502020204030204" pitchFamily="34" charset="0"/>
                <a:cs typeface="Times New Roman" panose="02020603050405020304" pitchFamily="18" charset="0"/>
              </a:rPr>
              <a:t>Staphylococcus aureus </a:t>
            </a:r>
            <a:r>
              <a:rPr lang="en-GB" sz="1800" b="0" dirty="0">
                <a:effectLst/>
                <a:latin typeface="Calibri" panose="020F0502020204030204" pitchFamily="34" charset="0"/>
                <a:ea typeface="Calibri" panose="020F0502020204030204" pitchFamily="34" charset="0"/>
                <a:cs typeface="Times New Roman" panose="02020603050405020304" pitchFamily="18" charset="0"/>
              </a:rPr>
              <a:t>(skin infections and pneumonia)</a:t>
            </a:r>
          </a:p>
          <a:p>
            <a:pPr>
              <a:lnSpc>
                <a:spcPct val="115000"/>
              </a:lnSpc>
              <a:spcAft>
                <a:spcPts val="1000"/>
              </a:spcAft>
            </a:pPr>
            <a:r>
              <a:rPr lang="en-GB" sz="1800" b="0" dirty="0">
                <a:effectLst/>
                <a:latin typeface="Calibri" panose="020F0502020204030204" pitchFamily="34" charset="0"/>
                <a:ea typeface="Calibri" panose="020F0502020204030204" pitchFamily="34" charset="0"/>
                <a:cs typeface="Times New Roman" panose="02020603050405020304" pitchFamily="18" charset="0"/>
              </a:rPr>
              <a:t>Children may have heard of some viruses: COVID-19 (Corona virus), </a:t>
            </a:r>
            <a:r>
              <a:rPr lang="en-GB" sz="1800" b="0" dirty="0" err="1">
                <a:effectLst/>
                <a:latin typeface="Calibri" panose="020F0502020204030204" pitchFamily="34" charset="0"/>
                <a:ea typeface="Calibri" panose="020F0502020204030204" pitchFamily="34" charset="0"/>
                <a:cs typeface="Times New Roman" panose="02020603050405020304" pitchFamily="18" charset="0"/>
              </a:rPr>
              <a:t>influennza</a:t>
            </a:r>
            <a:r>
              <a:rPr lang="en-GB" sz="1800" b="0" dirty="0">
                <a:effectLst/>
                <a:latin typeface="Calibri" panose="020F0502020204030204" pitchFamily="34" charset="0"/>
                <a:ea typeface="Calibri" panose="020F0502020204030204" pitchFamily="34" charset="0"/>
                <a:cs typeface="Times New Roman" panose="02020603050405020304" pitchFamily="18" charset="0"/>
              </a:rPr>
              <a:t> virus (respiratory disease), the small pox virus, HIV (the virus that causes AIDS, Auto-immune disease), Ebola virus (fever)</a:t>
            </a:r>
          </a:p>
          <a:p>
            <a:pPr>
              <a:lnSpc>
                <a:spcPct val="115000"/>
              </a:lnSpc>
              <a:spcAft>
                <a:spcPts val="1000"/>
              </a:spcAft>
            </a:pPr>
            <a:endParaRPr lang="en-GB" sz="1800" b="1" dirty="0">
              <a:effectLst/>
              <a:latin typeface="Calibri" panose="020F0502020204030204" pitchFamily="34" charset="0"/>
              <a:ea typeface="Calibri" panose="020F0502020204030204" pitchFamily="34" charset="0"/>
              <a:cs typeface="URWPalladioL-Bold"/>
            </a:endParaRPr>
          </a:p>
          <a:p>
            <a:pPr>
              <a:lnSpc>
                <a:spcPct val="115000"/>
              </a:lnSpc>
              <a:spcAft>
                <a:spcPts val="1000"/>
              </a:spcAft>
            </a:pPr>
            <a:r>
              <a:rPr lang="en-GB" sz="1800" b="1" dirty="0">
                <a:effectLst/>
                <a:latin typeface="Calibri" panose="020F0502020204030204" pitchFamily="34" charset="0"/>
                <a:ea typeface="Calibri" panose="020F0502020204030204" pitchFamily="34" charset="0"/>
                <a:cs typeface="URWPalladioL-Bold"/>
              </a:rPr>
              <a:t>What do bacteria and viruses do?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1000"/>
              </a:spcAft>
              <a:buFont typeface="Arial" panose="020B0604020202020204" pitchFamily="34" charset="0"/>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Bacteria and viruses are very tiny infectious agents that can make humans very ill.</a:t>
            </a:r>
          </a:p>
          <a:p>
            <a:pPr>
              <a:lnSpc>
                <a:spcPct val="115000"/>
              </a:lnSpc>
              <a:spcAft>
                <a:spcPts val="1000"/>
              </a:spcAft>
            </a:pPr>
            <a:endParaRPr lang="en-GB" sz="1800" b="1" dirty="0">
              <a:effectLst/>
              <a:latin typeface="Calibri" panose="020F0502020204030204" pitchFamily="34" charset="0"/>
              <a:ea typeface="Calibri" panose="020F0502020204030204" pitchFamily="34" charset="0"/>
              <a:cs typeface="URWPalladioL-Bold"/>
            </a:endParaRPr>
          </a:p>
          <a:p>
            <a:pPr>
              <a:lnSpc>
                <a:spcPct val="115000"/>
              </a:lnSpc>
              <a:spcAft>
                <a:spcPts val="1000"/>
              </a:spcAft>
            </a:pPr>
            <a:r>
              <a:rPr lang="en-GB" sz="1800" b="1" dirty="0">
                <a:effectLst/>
                <a:latin typeface="Calibri" panose="020F0502020204030204" pitchFamily="34" charset="0"/>
                <a:ea typeface="Calibri" panose="020F0502020204030204" pitchFamily="34" charset="0"/>
                <a:cs typeface="URWPalladioL-Bold"/>
              </a:rPr>
              <a:t>What is the difference between bacteria and virus?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15000"/>
              </a:lnSpc>
              <a:spcAft>
                <a:spcPts val="1000"/>
              </a:spcAft>
              <a:buFont typeface="Arial" panose="020B0604020202020204" pitchFamily="34" charset="0"/>
              <a:buChar char="•"/>
            </a:pPr>
            <a:r>
              <a:rPr lang="en-GB" sz="1800" dirty="0">
                <a:effectLst/>
                <a:latin typeface="Calibri" panose="020F0502020204030204" pitchFamily="34" charset="0"/>
                <a:ea typeface="Calibri" panose="020F0502020204030204" pitchFamily="34" charset="0"/>
                <a:cs typeface="URWPalladioL-Bold"/>
              </a:rPr>
              <a:t> Bacteria are simple single-celled organisms that reproduce by copying their genetic material (</a:t>
            </a:r>
            <a:r>
              <a:rPr lang="en-GB" sz="1800" i="1" dirty="0">
                <a:effectLst/>
                <a:latin typeface="Calibri" panose="020F0502020204030204" pitchFamily="34" charset="0"/>
                <a:ea typeface="Calibri" panose="020F0502020204030204" pitchFamily="34" charset="0"/>
                <a:cs typeface="URWPalladioL-Bold"/>
              </a:rPr>
              <a:t>DNA)</a:t>
            </a:r>
            <a:r>
              <a:rPr lang="en-GB" sz="1800" dirty="0">
                <a:effectLst/>
                <a:latin typeface="Calibri" panose="020F0502020204030204" pitchFamily="34" charset="0"/>
                <a:ea typeface="Calibri" panose="020F0502020204030204" pitchFamily="34" charset="0"/>
                <a:cs typeface="URWPalladioL-Bold"/>
              </a:rPr>
              <a:t> and then splitting into two identical offspring cells.</a:t>
            </a:r>
          </a:p>
          <a:p>
            <a:pPr marL="285750" marR="0" lvl="0" indent="-285750" algn="l" defTabSz="914400" rtl="0" eaLnBrk="1" fontAlgn="auto" latinLnBrk="0" hangingPunct="1">
              <a:lnSpc>
                <a:spcPct val="115000"/>
              </a:lnSpc>
              <a:spcBef>
                <a:spcPts val="0"/>
              </a:spcBef>
              <a:spcAft>
                <a:spcPts val="1000"/>
              </a:spcAft>
              <a:buClrTx/>
              <a:buSzTx/>
              <a:buFont typeface="Arial" panose="020B0604020202020204" pitchFamily="34" charset="0"/>
              <a:buChar char="•"/>
              <a:tabLst/>
              <a:defRPr/>
            </a:pPr>
            <a:r>
              <a:rPr lang="en-GB" sz="1800" dirty="0">
                <a:effectLst/>
                <a:latin typeface="Calibri" panose="020F0502020204030204" pitchFamily="34" charset="0"/>
                <a:ea typeface="Calibri" panose="020F0502020204030204" pitchFamily="34" charset="0"/>
                <a:cs typeface="URWPalladioL-Bold"/>
              </a:rPr>
              <a:t>Viruses are tiny infectious agents, about 100 times smaller than bacteria. They are made up of genetic material, often DNA, inside a protein capsule. Note: Viruses are not able to reproduce themselves and have to infect another organism’s cells in order to make more viral particles. Therefore, viruses cannot be regarded as living organisms (ref to MRS G</a:t>
            </a:r>
            <a:r>
              <a:rPr lang="en-GB" sz="1800" b="1" dirty="0">
                <a:effectLst/>
                <a:latin typeface="Calibri" panose="020F0502020204030204" pitchFamily="34" charset="0"/>
                <a:ea typeface="Calibri" panose="020F0502020204030204" pitchFamily="34" charset="0"/>
                <a:cs typeface="URWPalladioL-Bold"/>
              </a:rPr>
              <a:t>R</a:t>
            </a:r>
            <a:r>
              <a:rPr lang="en-GB" sz="1800" dirty="0">
                <a:effectLst/>
                <a:latin typeface="Calibri" panose="020F0502020204030204" pitchFamily="34" charset="0"/>
                <a:ea typeface="Calibri" panose="020F0502020204030204" pitchFamily="34" charset="0"/>
                <a:cs typeface="URWPalladioL-Bold"/>
              </a:rPr>
              <a:t>EN).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3225132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Where are the new viruses released?</a:t>
            </a:r>
          </a:p>
          <a:p>
            <a:r>
              <a:rPr lang="en-GB" dirty="0"/>
              <a:t>Once the bacterial cell bursts, the new virus particles are released into whatever environment the bacteria are in. This could be sea, a river, or if the bacterial infection is in a human it might be into the blood stream or a vital organ.</a:t>
            </a:r>
          </a:p>
          <a:p>
            <a:endParaRPr lang="en-GB" dirty="0"/>
          </a:p>
          <a:p>
            <a:r>
              <a:rPr lang="en-GB" b="1" dirty="0"/>
              <a:t>What are microorganisms?</a:t>
            </a:r>
          </a:p>
          <a:p>
            <a:r>
              <a:rPr lang="en-GB" dirty="0"/>
              <a:t>Microorganisms can be known as germs, bugs or microbes.</a:t>
            </a:r>
          </a:p>
          <a:p>
            <a:r>
              <a:rPr lang="en-GB" dirty="0"/>
              <a:t>They are tiny living organisms, that can only be seen through a microscope.</a:t>
            </a:r>
          </a:p>
          <a:p>
            <a:r>
              <a:rPr lang="en-GB" dirty="0"/>
              <a:t>They are found everywhere on Earth.</a:t>
            </a:r>
          </a:p>
          <a:p>
            <a:r>
              <a:rPr lang="en-GB" dirty="0"/>
              <a:t>Some are beneficial to humans, some are harmful.</a:t>
            </a:r>
          </a:p>
          <a:p>
            <a:r>
              <a:rPr lang="en-GB" dirty="0"/>
              <a:t>Microorganisms include bacteria, protozoa, algae and fungi.</a:t>
            </a:r>
          </a:p>
          <a:p>
            <a:endParaRPr lang="en-GB" dirty="0"/>
          </a:p>
          <a:p>
            <a:r>
              <a:rPr lang="en-GB" dirty="0"/>
              <a:t>Note: viruses are NOT living microorganisms because they need a host cell to survive and reproduce.</a:t>
            </a:r>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741811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Where do you think scientists find bacteriophages in nature?</a:t>
            </a:r>
          </a:p>
          <a:p>
            <a:r>
              <a:rPr lang="en-US" dirty="0"/>
              <a:t>Bacteriophages are very abundant in all environments, especially soil and seawater.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What specialisms of scientist would be useful on this project?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project like this would involve microbiologists, virologists, geneticists, biochemists, evolutionary biologists and chemists.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Why is it important that scientists from around the world meet up and share their research?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Some antibiotics, which used to protect humans from bacterial infections, no longer work. This is because the bacteria have mutated (changed).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bacteria can still be harmful.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need new ways to kill harmful bacteria or to stop </a:t>
            </a:r>
            <a:r>
              <a:rPr lang="en-US"/>
              <a:t>them multiplying</a:t>
            </a:r>
            <a:r>
              <a:rPr lang="en-US" dirty="0"/>
              <a:t>.</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How do you think bacteria and viruses might have adapted to the presence of each other?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Bacteria have adapted to target viral particles and stop them from being able to infect the bacterial cells.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Viruses then mutate (change) and adapt to overcome the bacterial defences, and so it goes on with bacteria and their viruses constantly mutating in response to each other.</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1595328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tx1"/>
                </a:solidFill>
              </a:rPr>
              <a:t>How big is a virus?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rPr>
              <a:t>Note: pupils need to be able to discuss the reasons for their choice of object.</a:t>
            </a:r>
            <a:endParaRPr lang="en-GB" dirty="0"/>
          </a:p>
          <a:p>
            <a:endParaRPr lang="en-GB" dirty="0"/>
          </a:p>
          <a:p>
            <a:r>
              <a:rPr lang="en-GB" dirty="0"/>
              <a:t>The answer is the marble. </a:t>
            </a:r>
          </a:p>
          <a:p>
            <a:endParaRPr lang="en-GB" dirty="0"/>
          </a:p>
          <a:p>
            <a:r>
              <a:rPr lang="en-GB" dirty="0"/>
              <a:t>A football has a diameter of 22cm and a volume of ~5575cm</a:t>
            </a:r>
            <a:r>
              <a:rPr lang="en-GB" baseline="30000" dirty="0"/>
              <a:t>3</a:t>
            </a:r>
          </a:p>
          <a:p>
            <a:endParaRPr lang="en-GB" dirty="0"/>
          </a:p>
          <a:p>
            <a:r>
              <a:rPr lang="en-GB" dirty="0"/>
              <a:t>A marble has a diameter of ~1.6cm and a volume of 17cm</a:t>
            </a:r>
            <a:r>
              <a:rPr lang="en-GB" baseline="30000" dirty="0"/>
              <a:t>3</a:t>
            </a:r>
          </a:p>
          <a:p>
            <a:endParaRPr lang="en-GB" dirty="0"/>
          </a:p>
          <a:p>
            <a:r>
              <a:rPr lang="en-GB" dirty="0"/>
              <a:t>Viruses are many 100s of times smaller than bacterial cells.</a:t>
            </a:r>
          </a:p>
          <a:p>
            <a:endParaRPr lang="en-GB" dirty="0"/>
          </a:p>
          <a:p>
            <a:r>
              <a:rPr lang="en-GB" dirty="0"/>
              <a:t>Children may enjoy watching </a:t>
            </a:r>
            <a:r>
              <a:rPr lang="en-GB" b="1" dirty="0"/>
              <a:t>Scale of the Universe</a:t>
            </a:r>
            <a:r>
              <a:rPr lang="en-GB" dirty="0"/>
              <a:t>, an interactive clip showing the scales of things in the universe: https://htwins.net/scale2/</a:t>
            </a:r>
          </a:p>
          <a:p>
            <a:r>
              <a:rPr lang="en-GB" dirty="0"/>
              <a:t>Slide left along the bar to view ever smaller objects including some bacteria (E. coli) and viruses (HIV and Hepatitis B)</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Can you isolate the bacteriophages?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Suitable for all 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Suitable for </a:t>
            </a:r>
            <a:r>
              <a:rPr lang="en-GB" sz="1200" b="0" dirty="0" err="1"/>
              <a:t>Covid</a:t>
            </a:r>
            <a:r>
              <a:rPr lang="en-GB" sz="1200" b="0" dirty="0"/>
              <a:t>-restricted practical science (clean/quarantine the bricks for 72 hours)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Can be done independently.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It may be useful to show children some kitchen sieves/colanders/garden sieves and allow them to explore how different size holes allow different size particles to pass through.</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Provide children with Lego bricks </a:t>
            </a:r>
            <a:r>
              <a:rPr lang="en-GB" sz="1200" u="sng" dirty="0"/>
              <a:t>of different sizes</a:t>
            </a:r>
            <a:r>
              <a:rPr lang="en-GB" sz="120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Ask pupils to create a sieve using card or paper that will separate different Lego bricks into different sizes and ultimately allow them to isolate the smallest bricks – the virus particles.</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2588941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20628711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10" name="Picture 9"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6"/>
            <a:ext cx="2910457" cy="217132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79512" y="5445224"/>
            <a:ext cx="1584176" cy="1181861"/>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308304" y="5445224"/>
            <a:ext cx="1584176" cy="1181861"/>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1520" y="5529904"/>
            <a:ext cx="1986677" cy="975663"/>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948264" y="5601912"/>
            <a:ext cx="1986677" cy="9756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Colour Wheel.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1520" y="260648"/>
            <a:ext cx="779549" cy="793286"/>
          </a:xfrm>
          <a:prstGeom prst="rect">
            <a:avLst/>
          </a:prstGeom>
        </p:spPr>
      </p:pic>
      <p:pic>
        <p:nvPicPr>
          <p:cNvPr id="7" name="Picture 6" descr="Colour Strip.jpg"/>
          <p:cNvPicPr>
            <a:picLocks noChangeAspect="1"/>
          </p:cNvPicPr>
          <p:nvPr userDrawn="1"/>
        </p:nvPicPr>
        <p:blipFill>
          <a:blip r:embed="rId3"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827584"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Insert slide subtitle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1115616"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Insert slide subtitle</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9572" y="284637"/>
            <a:ext cx="1080120" cy="73788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7544" y="476672"/>
            <a:ext cx="2993311" cy="1470025"/>
          </a:xfrm>
          <a:prstGeom prst="rect">
            <a:avLst/>
          </a:prstGeom>
        </p:spPr>
      </p:pic>
      <p:sp>
        <p:nvSpPr>
          <p:cNvPr id="10"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11"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8" name="Picture 7"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5"/>
            <a:ext cx="1584176" cy="118186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3351" y="219014"/>
            <a:ext cx="2736304" cy="1343807"/>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descr="Colour Strip.jpg"/>
          <p:cNvPicPr>
            <a:picLocks noChangeAspect="1"/>
          </p:cNvPicPr>
          <p:nvPr userDrawn="1"/>
        </p:nvPicPr>
        <p:blipFill>
          <a:blip r:embed="rId2" cstate="print"/>
          <a:stretch>
            <a:fillRect/>
          </a:stretch>
        </p:blipFill>
        <p:spPr>
          <a:xfrm>
            <a:off x="3275856" y="0"/>
            <a:ext cx="5868144" cy="47667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a:off x="3275856" y="6381328"/>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68144" y="476672"/>
            <a:ext cx="2910457" cy="2171322"/>
          </a:xfrm>
          <a:prstGeom prst="rect">
            <a:avLst/>
          </a:prstGeom>
        </p:spPr>
      </p:pic>
      <p:pic>
        <p:nvPicPr>
          <p:cNvPr id="8" name="Picture 7"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64088" y="407972"/>
            <a:ext cx="3456384" cy="1697441"/>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descr="Colour Strip.jpg"/>
          <p:cNvPicPr>
            <a:picLocks noChangeAspect="1"/>
          </p:cNvPicPr>
          <p:nvPr userDrawn="1"/>
        </p:nvPicPr>
        <p:blipFill>
          <a:blip r:embed="rId2" cstate="print"/>
          <a:stretch>
            <a:fillRect/>
          </a:stretch>
        </p:blipFill>
        <p:spPr>
          <a:xfrm>
            <a:off x="2123728" y="0"/>
            <a:ext cx="7020272" cy="311823"/>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0" y="6546177"/>
            <a:ext cx="7020272" cy="311823"/>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CBF36-EF5A-4749-AAA0-29A8BE84FFD0}" type="datetimeFigureOut">
              <a:rPr lang="en-GB" smtClean="0"/>
              <a:pPr/>
              <a:t>29/04/2021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36BD09-2225-4D3F-80F2-64A4E7095FD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hyperlink" Target="https://pstt.org.uk/download_file/3829/734" TargetMode="External"/><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hyperlink" Target="https://pstt.org.uk/download_file/3142/734"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hyperlink" Target="http://www.wowscience.co.uk/" TargetMode="External"/><Relationship Id="rId7" Type="http://schemas.openxmlformats.org/officeDocument/2006/relationships/image" Target="../media/image39.emf"/><Relationship Id="rId2" Type="http://schemas.openxmlformats.org/officeDocument/2006/relationships/hyperlink" Target="http://www.pstt.org.uk/" TargetMode="External"/><Relationship Id="rId1" Type="http://schemas.openxmlformats.org/officeDocument/2006/relationships/slideLayout" Target="../slideLayouts/slideLayout11.xml"/><Relationship Id="rId6" Type="http://schemas.openxmlformats.org/officeDocument/2006/relationships/image" Target="../media/image38.jpeg"/><Relationship Id="rId5" Type="http://schemas.openxmlformats.org/officeDocument/2006/relationships/image" Target="../media/image37.pn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e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jpeg"/><Relationship Id="rId4" Type="http://schemas.openxmlformats.org/officeDocument/2006/relationships/image" Target="../media/image20.jpeg"/><Relationship Id="rId9"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F206B-A9C6-9745-8A2F-BCEABD5C9F3F}"/>
              </a:ext>
            </a:extLst>
          </p:cNvPr>
          <p:cNvSpPr>
            <a:spLocks noGrp="1"/>
          </p:cNvSpPr>
          <p:nvPr>
            <p:ph type="ctrTitle"/>
          </p:nvPr>
        </p:nvSpPr>
        <p:spPr>
          <a:xfrm>
            <a:off x="685800" y="2560839"/>
            <a:ext cx="7772400" cy="1832137"/>
          </a:xfrm>
        </p:spPr>
        <p:txBody>
          <a:bodyPr>
            <a:normAutofit fontScale="90000"/>
          </a:bodyPr>
          <a:lstStyle/>
          <a:p>
            <a:r>
              <a:rPr lang="en-GB" dirty="0"/>
              <a:t>I bet you didn’t know…</a:t>
            </a:r>
            <a:br>
              <a:rPr lang="en-GB" dirty="0"/>
            </a:br>
            <a:r>
              <a:rPr lang="en-US" dirty="0"/>
              <a:t>Bacteria get viral infections as well</a:t>
            </a:r>
            <a:endParaRPr lang="en-GB" dirty="0"/>
          </a:p>
        </p:txBody>
      </p:sp>
      <p:sp>
        <p:nvSpPr>
          <p:cNvPr id="3" name="Subtitle 2">
            <a:extLst>
              <a:ext uri="{FF2B5EF4-FFF2-40B4-BE49-F238E27FC236}">
                <a16:creationId xmlns:a16="http://schemas.microsoft.com/office/drawing/2014/main" id="{0A769EF7-86EF-3D4E-8CBA-0404B30D5438}"/>
              </a:ext>
            </a:extLst>
          </p:cNvPr>
          <p:cNvSpPr>
            <a:spLocks noGrp="1"/>
          </p:cNvSpPr>
          <p:nvPr>
            <p:ph type="subTitle" idx="1"/>
          </p:nvPr>
        </p:nvSpPr>
        <p:spPr>
          <a:xfrm>
            <a:off x="1371600" y="4501117"/>
            <a:ext cx="6400800" cy="1296144"/>
          </a:xfrm>
        </p:spPr>
        <p:txBody>
          <a:bodyPr/>
          <a:lstStyle/>
          <a:p>
            <a:r>
              <a:rPr lang="en-GB" dirty="0"/>
              <a:t>Teacher Guide</a:t>
            </a:r>
          </a:p>
        </p:txBody>
      </p:sp>
      <p:sp>
        <p:nvSpPr>
          <p:cNvPr id="4" name="TextBox 3">
            <a:extLst>
              <a:ext uri="{FF2B5EF4-FFF2-40B4-BE49-F238E27FC236}">
                <a16:creationId xmlns:a16="http://schemas.microsoft.com/office/drawing/2014/main" id="{CD64CD41-2F05-4C8D-8E44-AB1427011AC8}"/>
              </a:ext>
            </a:extLst>
          </p:cNvPr>
          <p:cNvSpPr txBox="1"/>
          <p:nvPr/>
        </p:nvSpPr>
        <p:spPr>
          <a:xfrm>
            <a:off x="257635" y="5085181"/>
            <a:ext cx="2223686" cy="1477328"/>
          </a:xfrm>
          <a:prstGeom prst="rect">
            <a:avLst/>
          </a:prstGeom>
          <a:noFill/>
          <a:ln w="25400">
            <a:solidFill>
              <a:schemeClr val="accent1">
                <a:shade val="50000"/>
              </a:schemeClr>
            </a:solidFill>
          </a:ln>
        </p:spPr>
        <p:txBody>
          <a:bodyPr wrap="none" rtlCol="0" anchor="t">
            <a:spAutoFit/>
          </a:bodyPr>
          <a:lstStyle/>
          <a:p>
            <a:pPr algn="ctr"/>
            <a:r>
              <a:rPr lang="en-GB" b="1" dirty="0"/>
              <a:t>Curriculum Areas</a:t>
            </a:r>
          </a:p>
          <a:p>
            <a:pPr algn="ctr"/>
            <a:endParaRPr lang="en-GB" dirty="0"/>
          </a:p>
          <a:p>
            <a:pPr algn="ctr"/>
            <a:r>
              <a:rPr lang="en-GB" dirty="0"/>
              <a:t>Microorganisms</a:t>
            </a:r>
          </a:p>
          <a:p>
            <a:pPr algn="ctr"/>
            <a:endParaRPr lang="en-GB" dirty="0"/>
          </a:p>
          <a:p>
            <a:pPr algn="ctr"/>
            <a:r>
              <a:rPr lang="en-GB" dirty="0"/>
              <a:t>Disease and medicine</a:t>
            </a:r>
          </a:p>
        </p:txBody>
      </p:sp>
      <p:sp>
        <p:nvSpPr>
          <p:cNvPr id="8" name="TextBox 7">
            <a:extLst>
              <a:ext uri="{FF2B5EF4-FFF2-40B4-BE49-F238E27FC236}">
                <a16:creationId xmlns:a16="http://schemas.microsoft.com/office/drawing/2014/main" id="{C210D27B-C4C7-485A-8D9C-4432CB8EB97B}"/>
              </a:ext>
            </a:extLst>
          </p:cNvPr>
          <p:cNvSpPr txBox="1"/>
          <p:nvPr/>
        </p:nvSpPr>
        <p:spPr>
          <a:xfrm>
            <a:off x="7245381" y="5085181"/>
            <a:ext cx="1368152" cy="1200329"/>
          </a:xfrm>
          <a:prstGeom prst="rect">
            <a:avLst/>
          </a:prstGeom>
          <a:noFill/>
          <a:ln w="25400">
            <a:solidFill>
              <a:schemeClr val="accent1">
                <a:shade val="50000"/>
              </a:schemeClr>
            </a:solidFill>
          </a:ln>
        </p:spPr>
        <p:txBody>
          <a:bodyPr wrap="square" rtlCol="0" anchor="t">
            <a:spAutoFit/>
          </a:bodyPr>
          <a:lstStyle/>
          <a:p>
            <a:pPr algn="ctr"/>
            <a:r>
              <a:rPr lang="en-GB" b="1" dirty="0"/>
              <a:t>Ages</a:t>
            </a:r>
            <a:endParaRPr lang="en-GB" b="1" dirty="0">
              <a:cs typeface="Calibri"/>
            </a:endParaRPr>
          </a:p>
          <a:p>
            <a:pPr algn="ctr"/>
            <a:endParaRPr lang="en-GB" b="1" dirty="0">
              <a:cs typeface="Calibri"/>
            </a:endParaRPr>
          </a:p>
          <a:p>
            <a:pPr algn="ctr"/>
            <a:r>
              <a:rPr lang="en-GB" dirty="0"/>
              <a:t>7-11 years</a:t>
            </a:r>
          </a:p>
          <a:p>
            <a:endParaRPr lang="en-GB" dirty="0"/>
          </a:p>
        </p:txBody>
      </p:sp>
      <p:pic>
        <p:nvPicPr>
          <p:cNvPr id="10" name="Picture 9" descr="A picture containing clipart&#10;&#10;Description automatically generated">
            <a:extLst>
              <a:ext uri="{FF2B5EF4-FFF2-40B4-BE49-F238E27FC236}">
                <a16:creationId xmlns:a16="http://schemas.microsoft.com/office/drawing/2014/main" id="{761A3EA5-1B80-4228-83B9-7E95567AB62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43195" y="804111"/>
            <a:ext cx="781812" cy="781812"/>
          </a:xfrm>
          <a:prstGeom prst="rect">
            <a:avLst/>
          </a:prstGeom>
        </p:spPr>
      </p:pic>
      <p:pic>
        <p:nvPicPr>
          <p:cNvPr id="11" name="Picture 10" descr="A picture containing object, light, clock&#10;&#10;Description automatically generated">
            <a:extLst>
              <a:ext uri="{FF2B5EF4-FFF2-40B4-BE49-F238E27FC236}">
                <a16:creationId xmlns:a16="http://schemas.microsoft.com/office/drawing/2014/main" id="{D0388124-E6D5-44E1-A7D8-3C6A420315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87923" y="5135792"/>
            <a:ext cx="1368153" cy="1486617"/>
          </a:xfrm>
          <a:prstGeom prst="rect">
            <a:avLst/>
          </a:prstGeom>
        </p:spPr>
      </p:pic>
      <p:pic>
        <p:nvPicPr>
          <p:cNvPr id="6" name="Picture 5" descr="Icon&#10;&#10;Description automatically generated">
            <a:extLst>
              <a:ext uri="{FF2B5EF4-FFF2-40B4-BE49-F238E27FC236}">
                <a16:creationId xmlns:a16="http://schemas.microsoft.com/office/drawing/2014/main" id="{16AD7EB5-69FD-46D6-8EE5-DE08B29AD00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88393" y="1585923"/>
            <a:ext cx="4816099" cy="108053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B3BB4B3-6787-45DD-B264-DB3D50D4A9E3}"/>
              </a:ext>
            </a:extLst>
          </p:cNvPr>
          <p:cNvSpPr txBox="1"/>
          <p:nvPr/>
        </p:nvSpPr>
        <p:spPr>
          <a:xfrm>
            <a:off x="720000" y="360000"/>
            <a:ext cx="2388987" cy="369332"/>
          </a:xfrm>
          <a:prstGeom prst="rect">
            <a:avLst/>
          </a:prstGeom>
          <a:noFill/>
        </p:spPr>
        <p:txBody>
          <a:bodyPr wrap="none" rtlCol="0">
            <a:spAutoFit/>
          </a:bodyPr>
          <a:lstStyle/>
          <a:p>
            <a:r>
              <a:rPr lang="en-GB" b="1"/>
              <a:t>What did you find out?</a:t>
            </a:r>
          </a:p>
        </p:txBody>
      </p:sp>
      <p:sp>
        <p:nvSpPr>
          <p:cNvPr id="12" name="Rectangle: Rounded Corners 11">
            <a:extLst>
              <a:ext uri="{FF2B5EF4-FFF2-40B4-BE49-F238E27FC236}">
                <a16:creationId xmlns:a16="http://schemas.microsoft.com/office/drawing/2014/main" id="{63145959-1237-4993-99B9-007551E6A082}"/>
              </a:ext>
            </a:extLst>
          </p:cNvPr>
          <p:cNvSpPr/>
          <p:nvPr/>
        </p:nvSpPr>
        <p:spPr>
          <a:xfrm>
            <a:off x="720000" y="1026427"/>
            <a:ext cx="8068540" cy="28481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i="1" dirty="0"/>
              <a:t>How did you create the filter? </a:t>
            </a:r>
          </a:p>
          <a:p>
            <a:pPr algn="ctr"/>
            <a:endParaRPr lang="en-GB" b="1" i="1" dirty="0"/>
          </a:p>
          <a:p>
            <a:pPr algn="ctr"/>
            <a:r>
              <a:rPr lang="en-GB" b="1" i="1" dirty="0"/>
              <a:t>What materials made the most effective filter?</a:t>
            </a:r>
          </a:p>
          <a:p>
            <a:pPr algn="ctr"/>
            <a:r>
              <a:rPr lang="en-GB" b="1" i="1" dirty="0"/>
              <a:t> </a:t>
            </a:r>
          </a:p>
          <a:p>
            <a:pPr algn="ctr"/>
            <a:r>
              <a:rPr lang="en-GB" b="1" i="1" dirty="0"/>
              <a:t>Were you able to separate the smallest particles in one step?</a:t>
            </a:r>
          </a:p>
          <a:p>
            <a:pPr algn="ctr"/>
            <a:endParaRPr lang="en-GB" b="1" i="1" dirty="0"/>
          </a:p>
          <a:p>
            <a:pPr algn="ctr"/>
            <a:r>
              <a:rPr lang="en-GB" b="1" i="1" dirty="0"/>
              <a:t>What were the challenges you had to overcome when separating the different sized particles?</a:t>
            </a:r>
          </a:p>
        </p:txBody>
      </p:sp>
      <p:pic>
        <p:nvPicPr>
          <p:cNvPr id="3" name="Picture 2" descr="Shape, radar chart&#10;&#10;Description automatically generated">
            <a:extLst>
              <a:ext uri="{FF2B5EF4-FFF2-40B4-BE49-F238E27FC236}">
                <a16:creationId xmlns:a16="http://schemas.microsoft.com/office/drawing/2014/main" id="{84F984AE-28D0-459D-9BC2-11D524B7CC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6507" y="4694101"/>
            <a:ext cx="1640278" cy="1782305"/>
          </a:xfrm>
          <a:prstGeom prst="rect">
            <a:avLst/>
          </a:prstGeom>
        </p:spPr>
      </p:pic>
      <p:pic>
        <p:nvPicPr>
          <p:cNvPr id="5" name="Picture 4">
            <a:extLst>
              <a:ext uri="{FF2B5EF4-FFF2-40B4-BE49-F238E27FC236}">
                <a16:creationId xmlns:a16="http://schemas.microsoft.com/office/drawing/2014/main" id="{E160F856-9C24-4E82-86E1-3469941BF3D2}"/>
              </a:ext>
            </a:extLst>
          </p:cNvPr>
          <p:cNvPicPr>
            <a:picLocks noChangeAspect="1"/>
          </p:cNvPicPr>
          <p:nvPr/>
        </p:nvPicPr>
        <p:blipFill>
          <a:blip r:embed="rId4"/>
          <a:stretch>
            <a:fillRect/>
          </a:stretch>
        </p:blipFill>
        <p:spPr>
          <a:xfrm>
            <a:off x="2289004" y="4045288"/>
            <a:ext cx="1639966" cy="1786283"/>
          </a:xfrm>
          <a:prstGeom prst="rect">
            <a:avLst/>
          </a:prstGeom>
        </p:spPr>
      </p:pic>
      <p:pic>
        <p:nvPicPr>
          <p:cNvPr id="9" name="Picture 8">
            <a:extLst>
              <a:ext uri="{FF2B5EF4-FFF2-40B4-BE49-F238E27FC236}">
                <a16:creationId xmlns:a16="http://schemas.microsoft.com/office/drawing/2014/main" id="{87ACA959-BCF5-4926-9ED2-96DBC28ED13E}"/>
              </a:ext>
            </a:extLst>
          </p:cNvPr>
          <p:cNvPicPr>
            <a:picLocks noChangeAspect="1"/>
          </p:cNvPicPr>
          <p:nvPr/>
        </p:nvPicPr>
        <p:blipFill>
          <a:blip r:embed="rId4"/>
          <a:stretch>
            <a:fillRect/>
          </a:stretch>
        </p:blipFill>
        <p:spPr>
          <a:xfrm>
            <a:off x="3934287" y="4690123"/>
            <a:ext cx="1639966" cy="1786283"/>
          </a:xfrm>
          <a:prstGeom prst="rect">
            <a:avLst/>
          </a:prstGeom>
        </p:spPr>
      </p:pic>
      <p:pic>
        <p:nvPicPr>
          <p:cNvPr id="11" name="Picture 10">
            <a:extLst>
              <a:ext uri="{FF2B5EF4-FFF2-40B4-BE49-F238E27FC236}">
                <a16:creationId xmlns:a16="http://schemas.microsoft.com/office/drawing/2014/main" id="{F2109297-9108-4A68-BD9D-CD7B5B795C0F}"/>
              </a:ext>
            </a:extLst>
          </p:cNvPr>
          <p:cNvPicPr>
            <a:picLocks noChangeAspect="1"/>
          </p:cNvPicPr>
          <p:nvPr/>
        </p:nvPicPr>
        <p:blipFill>
          <a:blip r:embed="rId4"/>
          <a:stretch>
            <a:fillRect/>
          </a:stretch>
        </p:blipFill>
        <p:spPr>
          <a:xfrm>
            <a:off x="5391479" y="4045289"/>
            <a:ext cx="1639966" cy="1786283"/>
          </a:xfrm>
          <a:prstGeom prst="rect">
            <a:avLst/>
          </a:prstGeom>
        </p:spPr>
      </p:pic>
      <p:pic>
        <p:nvPicPr>
          <p:cNvPr id="14" name="Picture 13">
            <a:extLst>
              <a:ext uri="{FF2B5EF4-FFF2-40B4-BE49-F238E27FC236}">
                <a16:creationId xmlns:a16="http://schemas.microsoft.com/office/drawing/2014/main" id="{C96B6771-D82D-40C1-89DE-94A36482542A}"/>
              </a:ext>
            </a:extLst>
          </p:cNvPr>
          <p:cNvPicPr>
            <a:picLocks noChangeAspect="1"/>
          </p:cNvPicPr>
          <p:nvPr/>
        </p:nvPicPr>
        <p:blipFill>
          <a:blip r:embed="rId4"/>
          <a:stretch>
            <a:fillRect/>
          </a:stretch>
        </p:blipFill>
        <p:spPr>
          <a:xfrm>
            <a:off x="7031755" y="4521527"/>
            <a:ext cx="1639966" cy="1786283"/>
          </a:xfrm>
          <a:prstGeom prst="rect">
            <a:avLst/>
          </a:prstGeom>
        </p:spPr>
      </p:pic>
    </p:spTree>
    <p:extLst>
      <p:ext uri="{BB962C8B-B14F-4D97-AF65-F5344CB8AC3E}">
        <p14:creationId xmlns:p14="http://schemas.microsoft.com/office/powerpoint/2010/main" val="1864309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CB22728-1D4B-4D1C-B9BF-372C3DF2F88E}"/>
              </a:ext>
            </a:extLst>
          </p:cNvPr>
          <p:cNvSpPr/>
          <p:nvPr/>
        </p:nvSpPr>
        <p:spPr>
          <a:xfrm>
            <a:off x="755576" y="304556"/>
            <a:ext cx="80648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Questions for further learning</a:t>
            </a:r>
          </a:p>
        </p:txBody>
      </p:sp>
      <p:sp>
        <p:nvSpPr>
          <p:cNvPr id="4" name="Rectangle 3">
            <a:extLst>
              <a:ext uri="{FF2B5EF4-FFF2-40B4-BE49-F238E27FC236}">
                <a16:creationId xmlns:a16="http://schemas.microsoft.com/office/drawing/2014/main" id="{3C7EE080-DF9F-4C6C-8733-24FD105DFF38}"/>
              </a:ext>
            </a:extLst>
          </p:cNvPr>
          <p:cNvSpPr/>
          <p:nvPr/>
        </p:nvSpPr>
        <p:spPr>
          <a:xfrm>
            <a:off x="755575" y="2778357"/>
            <a:ext cx="5924194" cy="1477328"/>
          </a:xfrm>
          <a:prstGeom prst="rect">
            <a:avLst/>
          </a:prstGeom>
        </p:spPr>
        <p:txBody>
          <a:bodyPr wrap="square">
            <a:spAutoFit/>
          </a:bodyPr>
          <a:lstStyle/>
          <a:p>
            <a:r>
              <a:rPr lang="en-GB" b="1" dirty="0"/>
              <a:t>Other than using medicines, what can we do to reduce the chances of us being infected by bacterial or viral pathogens?</a:t>
            </a:r>
            <a:endParaRPr lang="en-US" b="1" dirty="0"/>
          </a:p>
          <a:p>
            <a:r>
              <a:rPr lang="en-US" dirty="0"/>
              <a:t>Children can explore the importance of handwashing and personal hygiene in preventing us getting ill. </a:t>
            </a:r>
          </a:p>
          <a:p>
            <a:r>
              <a:rPr lang="en-US" dirty="0"/>
              <a:t>Visit </a:t>
            </a:r>
            <a:r>
              <a:rPr lang="en-US" dirty="0">
                <a:hlinkClick r:id="rId3"/>
              </a:rPr>
              <a:t>IBYDK… The science behind hand-washing</a:t>
            </a:r>
            <a:r>
              <a:rPr lang="en-US" dirty="0"/>
              <a:t>.</a:t>
            </a:r>
          </a:p>
        </p:txBody>
      </p:sp>
      <p:sp>
        <p:nvSpPr>
          <p:cNvPr id="7" name="TextBox 6">
            <a:extLst>
              <a:ext uri="{FF2B5EF4-FFF2-40B4-BE49-F238E27FC236}">
                <a16:creationId xmlns:a16="http://schemas.microsoft.com/office/drawing/2014/main" id="{E54CC15F-D282-4833-AAD7-C6CA93A64804}"/>
              </a:ext>
            </a:extLst>
          </p:cNvPr>
          <p:cNvSpPr txBox="1"/>
          <p:nvPr/>
        </p:nvSpPr>
        <p:spPr>
          <a:xfrm>
            <a:off x="755575" y="1325926"/>
            <a:ext cx="5769211" cy="1200329"/>
          </a:xfrm>
          <a:prstGeom prst="rect">
            <a:avLst/>
          </a:prstGeom>
          <a:noFill/>
        </p:spPr>
        <p:txBody>
          <a:bodyPr wrap="square" rtlCol="0">
            <a:spAutoFit/>
          </a:bodyPr>
          <a:lstStyle/>
          <a:p>
            <a:r>
              <a:rPr lang="en-GB" b="1" dirty="0"/>
              <a:t>Why has the effectiveness of antibiotics decreased?</a:t>
            </a:r>
          </a:p>
          <a:p>
            <a:r>
              <a:rPr lang="en-GB" dirty="0"/>
              <a:t>Children can investigate where antibiotics are used and different ways in which they have been overused. </a:t>
            </a:r>
          </a:p>
          <a:p>
            <a:r>
              <a:rPr lang="en-GB" dirty="0"/>
              <a:t>Visit </a:t>
            </a:r>
            <a:r>
              <a:rPr lang="en-GB" dirty="0">
                <a:hlinkClick r:id="rId4"/>
              </a:rPr>
              <a:t>IBYDK… Dragons could save us from bad bacteria</a:t>
            </a:r>
            <a:endParaRPr lang="en-GB" dirty="0"/>
          </a:p>
        </p:txBody>
      </p:sp>
      <p:sp>
        <p:nvSpPr>
          <p:cNvPr id="11" name="TextBox 10">
            <a:extLst>
              <a:ext uri="{FF2B5EF4-FFF2-40B4-BE49-F238E27FC236}">
                <a16:creationId xmlns:a16="http://schemas.microsoft.com/office/drawing/2014/main" id="{7E8C0427-ADA7-466B-835B-BD03B13AEC4D}"/>
              </a:ext>
            </a:extLst>
          </p:cNvPr>
          <p:cNvSpPr txBox="1"/>
          <p:nvPr/>
        </p:nvSpPr>
        <p:spPr>
          <a:xfrm>
            <a:off x="755576" y="4507787"/>
            <a:ext cx="8064896" cy="923330"/>
          </a:xfrm>
          <a:prstGeom prst="rect">
            <a:avLst/>
          </a:prstGeom>
          <a:noFill/>
        </p:spPr>
        <p:txBody>
          <a:bodyPr wrap="square" rtlCol="0">
            <a:spAutoFit/>
          </a:bodyPr>
          <a:lstStyle/>
          <a:p>
            <a:r>
              <a:rPr lang="en-GB" b="1" dirty="0"/>
              <a:t>What other microorganisms can children find out about?</a:t>
            </a:r>
          </a:p>
          <a:p>
            <a:r>
              <a:rPr lang="en-GB" dirty="0"/>
              <a:t>Children can explore different microorganisms, where they are found, and what they do. </a:t>
            </a:r>
          </a:p>
        </p:txBody>
      </p:sp>
      <p:pic>
        <p:nvPicPr>
          <p:cNvPr id="5" name="Picture 4" descr="A picture containing indoor, table, food, plate&#10;&#10;Description automatically generated">
            <a:extLst>
              <a:ext uri="{FF2B5EF4-FFF2-40B4-BE49-F238E27FC236}">
                <a16:creationId xmlns:a16="http://schemas.microsoft.com/office/drawing/2014/main" id="{902B9237-D6A6-4945-8F6E-8A6145FA400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09515" y="2781088"/>
            <a:ext cx="2015147" cy="1341462"/>
          </a:xfrm>
          <a:prstGeom prst="rect">
            <a:avLst/>
          </a:prstGeom>
        </p:spPr>
      </p:pic>
      <p:pic>
        <p:nvPicPr>
          <p:cNvPr id="8" name="Picture 7" descr="A lizard on a rock&#10;&#10;Description automatically generated">
            <a:extLst>
              <a:ext uri="{FF2B5EF4-FFF2-40B4-BE49-F238E27FC236}">
                <a16:creationId xmlns:a16="http://schemas.microsoft.com/office/drawing/2014/main" id="{7E8B002D-6F05-4128-B163-9B9DD905466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05323" y="1325926"/>
            <a:ext cx="2015148" cy="1101981"/>
          </a:xfrm>
          <a:prstGeom prst="rect">
            <a:avLst/>
          </a:prstGeom>
        </p:spPr>
      </p:pic>
    </p:spTree>
    <p:extLst>
      <p:ext uri="{BB962C8B-B14F-4D97-AF65-F5344CB8AC3E}">
        <p14:creationId xmlns:p14="http://schemas.microsoft.com/office/powerpoint/2010/main" val="30981036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78DDC10-98A8-40F0-BBE3-640E4812E91C}"/>
              </a:ext>
            </a:extLst>
          </p:cNvPr>
          <p:cNvSpPr/>
          <p:nvPr/>
        </p:nvSpPr>
        <p:spPr>
          <a:xfrm>
            <a:off x="755576" y="304556"/>
            <a:ext cx="80648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Maths links</a:t>
            </a:r>
          </a:p>
        </p:txBody>
      </p:sp>
      <p:graphicFrame>
        <p:nvGraphicFramePr>
          <p:cNvPr id="5" name="Table 4">
            <a:extLst>
              <a:ext uri="{FF2B5EF4-FFF2-40B4-BE49-F238E27FC236}">
                <a16:creationId xmlns:a16="http://schemas.microsoft.com/office/drawing/2014/main" id="{163CCDDE-AD17-44A6-9700-FED932AC0F4B}"/>
              </a:ext>
            </a:extLst>
          </p:cNvPr>
          <p:cNvGraphicFramePr>
            <a:graphicFrameLocks noGrp="1"/>
          </p:cNvGraphicFramePr>
          <p:nvPr>
            <p:extLst>
              <p:ext uri="{D42A27DB-BD31-4B8C-83A1-F6EECF244321}">
                <p14:modId xmlns:p14="http://schemas.microsoft.com/office/powerpoint/2010/main" val="1782184139"/>
              </p:ext>
            </p:extLst>
          </p:nvPr>
        </p:nvGraphicFramePr>
        <p:xfrm>
          <a:off x="755576" y="1438299"/>
          <a:ext cx="8064896" cy="2633910"/>
        </p:xfrm>
        <a:graphic>
          <a:graphicData uri="http://schemas.openxmlformats.org/drawingml/2006/table">
            <a:tbl>
              <a:tblPr firstRow="1" bandRow="1">
                <a:tableStyleId>{5C22544A-7EE6-4342-B048-85BDC9FD1C3A}</a:tableStyleId>
              </a:tblPr>
              <a:tblGrid>
                <a:gridCol w="4032448">
                  <a:extLst>
                    <a:ext uri="{9D8B030D-6E8A-4147-A177-3AD203B41FA5}">
                      <a16:colId xmlns:a16="http://schemas.microsoft.com/office/drawing/2014/main" val="1931723383"/>
                    </a:ext>
                  </a:extLst>
                </a:gridCol>
                <a:gridCol w="4032448">
                  <a:extLst>
                    <a:ext uri="{9D8B030D-6E8A-4147-A177-3AD203B41FA5}">
                      <a16:colId xmlns:a16="http://schemas.microsoft.com/office/drawing/2014/main" val="4262122641"/>
                    </a:ext>
                  </a:extLst>
                </a:gridCol>
              </a:tblGrid>
              <a:tr h="676875">
                <a:tc>
                  <a:txBody>
                    <a:bodyPr/>
                    <a:lstStyle/>
                    <a:p>
                      <a:r>
                        <a:rPr lang="en-GB" dirty="0"/>
                        <a:t>Area of learning</a:t>
                      </a:r>
                    </a:p>
                  </a:txBody>
                  <a:tcPr/>
                </a:tc>
                <a:tc>
                  <a:txBody>
                    <a:bodyPr/>
                    <a:lstStyle/>
                    <a:p>
                      <a:r>
                        <a:rPr lang="en-GB"/>
                        <a:t>Activity</a:t>
                      </a:r>
                    </a:p>
                  </a:txBody>
                  <a:tcPr/>
                </a:tc>
                <a:extLst>
                  <a:ext uri="{0D108BD9-81ED-4DB2-BD59-A6C34878D82A}">
                    <a16:rowId xmlns:a16="http://schemas.microsoft.com/office/drawing/2014/main" val="1089412116"/>
                  </a:ext>
                </a:extLst>
              </a:tr>
              <a:tr h="676875">
                <a:tc>
                  <a:txBody>
                    <a:bodyPr/>
                    <a:lstStyle/>
                    <a:p>
                      <a:r>
                        <a:rPr lang="en-GB" dirty="0"/>
                        <a:t>Scale</a:t>
                      </a:r>
                    </a:p>
                  </a:txBody>
                  <a:tcPr/>
                </a:tc>
                <a:tc>
                  <a:txBody>
                    <a:bodyPr/>
                    <a:lstStyle/>
                    <a:p>
                      <a:r>
                        <a:rPr lang="en-GB" dirty="0"/>
                        <a:t>Comparing bacterial cells to viruses</a:t>
                      </a:r>
                    </a:p>
                  </a:txBody>
                  <a:tcPr/>
                </a:tc>
                <a:extLst>
                  <a:ext uri="{0D108BD9-81ED-4DB2-BD59-A6C34878D82A}">
                    <a16:rowId xmlns:a16="http://schemas.microsoft.com/office/drawing/2014/main" val="4274958422"/>
                  </a:ext>
                </a:extLst>
              </a:tr>
              <a:tr h="338438">
                <a:tc>
                  <a:txBody>
                    <a:bodyPr/>
                    <a:lstStyle/>
                    <a:p>
                      <a:r>
                        <a:rPr lang="en-GB" dirty="0"/>
                        <a:t>Doubling</a:t>
                      </a:r>
                    </a:p>
                    <a:p>
                      <a:endParaRPr lang="en-GB" dirty="0"/>
                    </a:p>
                  </a:txBody>
                  <a:tcPr/>
                </a:tc>
                <a:tc>
                  <a:txBody>
                    <a:bodyPr/>
                    <a:lstStyle/>
                    <a:p>
                      <a:r>
                        <a:rPr lang="en-GB" dirty="0"/>
                        <a:t>Modelling bacterial exponential growth</a:t>
                      </a:r>
                    </a:p>
                  </a:txBody>
                  <a:tcPr/>
                </a:tc>
                <a:extLst>
                  <a:ext uri="{0D108BD9-81ED-4DB2-BD59-A6C34878D82A}">
                    <a16:rowId xmlns:a16="http://schemas.microsoft.com/office/drawing/2014/main" val="1344848682"/>
                  </a:ext>
                </a:extLst>
              </a:tr>
              <a:tr h="338438">
                <a:tc>
                  <a:txBody>
                    <a:bodyPr/>
                    <a:lstStyle/>
                    <a:p>
                      <a:r>
                        <a:rPr lang="en-GB" dirty="0"/>
                        <a:t>Time, multiplication, problem solving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Doubling Challenge*</a:t>
                      </a:r>
                    </a:p>
                    <a:p>
                      <a:endParaRPr lang="en-GB" dirty="0"/>
                    </a:p>
                  </a:txBody>
                  <a:tcPr/>
                </a:tc>
                <a:extLst>
                  <a:ext uri="{0D108BD9-81ED-4DB2-BD59-A6C34878D82A}">
                    <a16:rowId xmlns:a16="http://schemas.microsoft.com/office/drawing/2014/main" val="1928932376"/>
                  </a:ext>
                </a:extLst>
              </a:tr>
            </a:tbl>
          </a:graphicData>
        </a:graphic>
      </p:graphicFrame>
    </p:spTree>
    <p:extLst>
      <p:ext uri="{BB962C8B-B14F-4D97-AF65-F5344CB8AC3E}">
        <p14:creationId xmlns:p14="http://schemas.microsoft.com/office/powerpoint/2010/main" val="1995699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50ED141-2348-4361-BCC3-320B88191792}"/>
              </a:ext>
            </a:extLst>
          </p:cNvPr>
          <p:cNvSpPr/>
          <p:nvPr/>
        </p:nvSpPr>
        <p:spPr>
          <a:xfrm>
            <a:off x="755576" y="304556"/>
            <a:ext cx="80648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Writing links</a:t>
            </a:r>
          </a:p>
        </p:txBody>
      </p:sp>
      <p:graphicFrame>
        <p:nvGraphicFramePr>
          <p:cNvPr id="3" name="Table 2">
            <a:extLst>
              <a:ext uri="{FF2B5EF4-FFF2-40B4-BE49-F238E27FC236}">
                <a16:creationId xmlns:a16="http://schemas.microsoft.com/office/drawing/2014/main" id="{0BF66AD4-C2FC-47B3-8A83-31D614623D60}"/>
              </a:ext>
            </a:extLst>
          </p:cNvPr>
          <p:cNvGraphicFramePr>
            <a:graphicFrameLocks noGrp="1"/>
          </p:cNvGraphicFramePr>
          <p:nvPr>
            <p:extLst>
              <p:ext uri="{D42A27DB-BD31-4B8C-83A1-F6EECF244321}">
                <p14:modId xmlns:p14="http://schemas.microsoft.com/office/powerpoint/2010/main" val="3926230359"/>
              </p:ext>
            </p:extLst>
          </p:nvPr>
        </p:nvGraphicFramePr>
        <p:xfrm>
          <a:off x="755576" y="1397000"/>
          <a:ext cx="8064896" cy="3819559"/>
        </p:xfrm>
        <a:graphic>
          <a:graphicData uri="http://schemas.openxmlformats.org/drawingml/2006/table">
            <a:tbl>
              <a:tblPr firstRow="1" bandRow="1">
                <a:tableStyleId>{5C22544A-7EE6-4342-B048-85BDC9FD1C3A}</a:tableStyleId>
              </a:tblPr>
              <a:tblGrid>
                <a:gridCol w="4032448">
                  <a:extLst>
                    <a:ext uri="{9D8B030D-6E8A-4147-A177-3AD203B41FA5}">
                      <a16:colId xmlns:a16="http://schemas.microsoft.com/office/drawing/2014/main" val="2933764945"/>
                    </a:ext>
                  </a:extLst>
                </a:gridCol>
                <a:gridCol w="4032448">
                  <a:extLst>
                    <a:ext uri="{9D8B030D-6E8A-4147-A177-3AD203B41FA5}">
                      <a16:colId xmlns:a16="http://schemas.microsoft.com/office/drawing/2014/main" val="3174419078"/>
                    </a:ext>
                  </a:extLst>
                </a:gridCol>
              </a:tblGrid>
              <a:tr h="435014">
                <a:tc>
                  <a:txBody>
                    <a:bodyPr/>
                    <a:lstStyle/>
                    <a:p>
                      <a:r>
                        <a:rPr lang="en-GB" dirty="0"/>
                        <a:t>Area of learning</a:t>
                      </a:r>
                    </a:p>
                  </a:txBody>
                  <a:tcPr/>
                </a:tc>
                <a:tc>
                  <a:txBody>
                    <a:bodyPr/>
                    <a:lstStyle/>
                    <a:p>
                      <a:r>
                        <a:rPr lang="en-GB" dirty="0"/>
                        <a:t>Activity</a:t>
                      </a:r>
                    </a:p>
                  </a:txBody>
                  <a:tcPr/>
                </a:tc>
                <a:extLst>
                  <a:ext uri="{0D108BD9-81ED-4DB2-BD59-A6C34878D82A}">
                    <a16:rowId xmlns:a16="http://schemas.microsoft.com/office/drawing/2014/main" val="1754962932"/>
                  </a:ext>
                </a:extLst>
              </a:tr>
              <a:tr h="804898">
                <a:tc>
                  <a:txBody>
                    <a:bodyPr/>
                    <a:lstStyle/>
                    <a:p>
                      <a:r>
                        <a:rPr lang="en-GB" dirty="0"/>
                        <a:t>Explanation</a:t>
                      </a:r>
                    </a:p>
                  </a:txBody>
                  <a:tcPr/>
                </a:tc>
                <a:tc>
                  <a:txBody>
                    <a:bodyPr/>
                    <a:lstStyle/>
                    <a:p>
                      <a:r>
                        <a:rPr lang="en-GB" dirty="0"/>
                        <a:t>Explain how bacteriophages infect and reproduce inside bacteria.</a:t>
                      </a:r>
                    </a:p>
                  </a:txBody>
                  <a:tcPr/>
                </a:tc>
                <a:extLst>
                  <a:ext uri="{0D108BD9-81ED-4DB2-BD59-A6C34878D82A}">
                    <a16:rowId xmlns:a16="http://schemas.microsoft.com/office/drawing/2014/main" val="1223818063"/>
                  </a:ext>
                </a:extLst>
              </a:tr>
              <a:tr h="750847">
                <a:tc>
                  <a:txBody>
                    <a:bodyPr/>
                    <a:lstStyle/>
                    <a:p>
                      <a:r>
                        <a:rPr lang="en-GB" dirty="0"/>
                        <a:t>Instructions</a:t>
                      </a:r>
                    </a:p>
                  </a:txBody>
                  <a:tcPr/>
                </a:tc>
                <a:tc>
                  <a:txBody>
                    <a:bodyPr/>
                    <a:lstStyle/>
                    <a:p>
                      <a:r>
                        <a:rPr lang="en-GB" dirty="0"/>
                        <a:t>Write instructions for separating different size particles.</a:t>
                      </a:r>
                    </a:p>
                  </a:txBody>
                  <a:tcPr/>
                </a:tc>
                <a:extLst>
                  <a:ext uri="{0D108BD9-81ED-4DB2-BD59-A6C34878D82A}">
                    <a16:rowId xmlns:a16="http://schemas.microsoft.com/office/drawing/2014/main" val="4232617314"/>
                  </a:ext>
                </a:extLst>
              </a:tr>
              <a:tr h="750847">
                <a:tc>
                  <a:txBody>
                    <a:bodyPr/>
                    <a:lstStyle/>
                    <a:p>
                      <a:r>
                        <a:rPr lang="en-GB" dirty="0"/>
                        <a:t>Instructions / Leaflet / Poster</a:t>
                      </a:r>
                    </a:p>
                  </a:txBody>
                  <a:tcPr/>
                </a:tc>
                <a:tc>
                  <a:txBody>
                    <a:bodyPr/>
                    <a:lstStyle/>
                    <a:p>
                      <a:r>
                        <a:rPr lang="en-GB" dirty="0"/>
                        <a:t>Write instructions for effective hand-washing to prevent infection from bacteria or viruses.</a:t>
                      </a:r>
                    </a:p>
                  </a:txBody>
                  <a:tcPr/>
                </a:tc>
                <a:extLst>
                  <a:ext uri="{0D108BD9-81ED-4DB2-BD59-A6C34878D82A}">
                    <a16:rowId xmlns:a16="http://schemas.microsoft.com/office/drawing/2014/main" val="176339458"/>
                  </a:ext>
                </a:extLst>
              </a:tr>
              <a:tr h="750847">
                <a:tc>
                  <a:txBody>
                    <a:bodyPr/>
                    <a:lstStyle/>
                    <a:p>
                      <a:r>
                        <a:rPr lang="en-GB" dirty="0"/>
                        <a:t>Newspaper report</a:t>
                      </a:r>
                    </a:p>
                  </a:txBody>
                  <a:tcPr/>
                </a:tc>
                <a:tc>
                  <a:txBody>
                    <a:bodyPr/>
                    <a:lstStyle/>
                    <a:p>
                      <a:r>
                        <a:rPr lang="en-GB" dirty="0"/>
                        <a:t>Research an aspect of a the Corona virus pandemic and write a newspaper report explaining what has happened.</a:t>
                      </a:r>
                    </a:p>
                  </a:txBody>
                  <a:tcPr/>
                </a:tc>
                <a:extLst>
                  <a:ext uri="{0D108BD9-81ED-4DB2-BD59-A6C34878D82A}">
                    <a16:rowId xmlns:a16="http://schemas.microsoft.com/office/drawing/2014/main" val="2150429208"/>
                  </a:ext>
                </a:extLst>
              </a:tr>
            </a:tbl>
          </a:graphicData>
        </a:graphic>
      </p:graphicFrame>
    </p:spTree>
    <p:extLst>
      <p:ext uri="{BB962C8B-B14F-4D97-AF65-F5344CB8AC3E}">
        <p14:creationId xmlns:p14="http://schemas.microsoft.com/office/powerpoint/2010/main" val="7801457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53" y="474435"/>
            <a:ext cx="7700386" cy="2564356"/>
          </a:xfrm>
          <a:prstGeom prst="rect">
            <a:avLst/>
          </a:prstGeom>
          <a:noFill/>
        </p:spPr>
        <p:txBody>
          <a:bodyPr wrap="square" rtlCol="0">
            <a:spAutoFit/>
          </a:bodyPr>
          <a:lstStyle/>
          <a:p>
            <a:pPr algn="just"/>
            <a:r>
              <a:rPr lang="en-US" sz="1662"/>
              <a:t>For more information on the Primary Science Teaching Trust and access to a large selection of PSTT resources, visit our website:</a:t>
            </a:r>
          </a:p>
          <a:p>
            <a:r>
              <a:rPr lang="en-US" sz="1662"/>
              <a:t>					</a:t>
            </a:r>
          </a:p>
          <a:p>
            <a:endParaRPr lang="en-US" sz="1662"/>
          </a:p>
          <a:p>
            <a:r>
              <a:rPr lang="en-US" sz="1662"/>
              <a:t>					</a:t>
            </a:r>
            <a:r>
              <a:rPr lang="en-US" sz="2585" err="1">
                <a:hlinkClick r:id="rId2"/>
              </a:rPr>
              <a:t>pstt.org.uk</a:t>
            </a:r>
            <a:r>
              <a:rPr lang="en-US" sz="1662"/>
              <a:t>	               	</a:t>
            </a:r>
          </a:p>
          <a:p>
            <a:endParaRPr lang="en-US" sz="1292"/>
          </a:p>
          <a:p>
            <a:endParaRPr lang="en-US" sz="1292"/>
          </a:p>
          <a:p>
            <a:r>
              <a:rPr lang="en-US" sz="1292"/>
              <a:t>	</a:t>
            </a:r>
          </a:p>
          <a:p>
            <a:endParaRPr lang="en-US" sz="1292"/>
          </a:p>
          <a:p>
            <a:r>
              <a:rPr lang="en-US" sz="1662"/>
              <a:t>           /</a:t>
            </a:r>
            <a:r>
              <a:rPr lang="en-US" sz="1662" err="1"/>
              <a:t>primaryscienceteachingtrust</a:t>
            </a:r>
            <a:r>
              <a:rPr lang="en-US" sz="1662"/>
              <a:t>   	                  @</a:t>
            </a:r>
            <a:r>
              <a:rPr lang="en-US" sz="1662" err="1"/>
              <a:t>pstt_whyhow</a:t>
            </a:r>
            <a:endParaRPr lang="en-US" sz="1662"/>
          </a:p>
        </p:txBody>
      </p:sp>
      <p:sp>
        <p:nvSpPr>
          <p:cNvPr id="5" name="TextBox 4">
            <a:extLst>
              <a:ext uri="{FF2B5EF4-FFF2-40B4-BE49-F238E27FC236}">
                <a16:creationId xmlns:a16="http://schemas.microsoft.com/office/drawing/2014/main" id="{4584F431-925B-DF48-ABCE-5F631F96B627}"/>
              </a:ext>
            </a:extLst>
          </p:cNvPr>
          <p:cNvSpPr txBox="1"/>
          <p:nvPr/>
        </p:nvSpPr>
        <p:spPr>
          <a:xfrm>
            <a:off x="877919" y="3248697"/>
            <a:ext cx="7700385" cy="3039550"/>
          </a:xfrm>
          <a:prstGeom prst="rect">
            <a:avLst/>
          </a:prstGeom>
          <a:noFill/>
        </p:spPr>
        <p:txBody>
          <a:bodyPr wrap="square" rtlCol="0">
            <a:spAutoFit/>
          </a:bodyPr>
          <a:lstStyle/>
          <a:p>
            <a:pPr algn="just"/>
            <a:r>
              <a:rPr lang="en-US" sz="1662"/>
              <a:t>To help you find high quality resources to support your primary science teaching quickly and easily, we provide links to excellent resources for teachers, children and families on our Wow Science website :</a:t>
            </a:r>
          </a:p>
          <a:p>
            <a:pPr lvl="8" algn="ctr"/>
            <a:endParaRPr lang="en-US" sz="1662"/>
          </a:p>
          <a:p>
            <a:pPr lvl="8" algn="ctr"/>
            <a:r>
              <a:rPr lang="en-US" sz="2585">
                <a:hlinkClick r:id="rId3"/>
              </a:rPr>
              <a:t>wowscience.co.uk</a:t>
            </a:r>
            <a:endParaRPr lang="en-US" sz="1662"/>
          </a:p>
          <a:p>
            <a:endParaRPr lang="en-US" sz="1662"/>
          </a:p>
          <a:p>
            <a:endParaRPr lang="en-US" sz="1662"/>
          </a:p>
          <a:p>
            <a:r>
              <a:rPr lang="en-US" sz="1662"/>
              <a:t>and we regularly provide further suggestions on how to use these in the classroom through social media platforms:</a:t>
            </a:r>
          </a:p>
          <a:p>
            <a:endParaRPr lang="en-US" sz="1108"/>
          </a:p>
          <a:p>
            <a:pPr>
              <a:spcBef>
                <a:spcPts val="554"/>
              </a:spcBef>
            </a:pPr>
            <a:r>
              <a:rPr lang="en-US" sz="1662"/>
              <a:t>           /</a:t>
            </a:r>
            <a:r>
              <a:rPr lang="en-US" sz="1662" err="1"/>
              <a:t>wowscience</a:t>
            </a:r>
            <a:r>
              <a:rPr lang="en-US" sz="1662"/>
              <a:t>	                                                    @</a:t>
            </a:r>
            <a:r>
              <a:rPr lang="en-US" sz="1662" err="1"/>
              <a:t>WowScienceHQ</a:t>
            </a:r>
            <a:endParaRPr lang="en-US" sz="1662"/>
          </a:p>
        </p:txBody>
      </p:sp>
      <p:pic>
        <p:nvPicPr>
          <p:cNvPr id="6" name="Picture 5">
            <a:extLst>
              <a:ext uri="{FF2B5EF4-FFF2-40B4-BE49-F238E27FC236}">
                <a16:creationId xmlns:a16="http://schemas.microsoft.com/office/drawing/2014/main" id="{7E32AB4C-6C0A-234E-BE64-2A6D5802D2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8441" y="2667059"/>
            <a:ext cx="383912" cy="397566"/>
          </a:xfrm>
          <a:prstGeom prst="rect">
            <a:avLst/>
          </a:prstGeom>
        </p:spPr>
      </p:pic>
      <p:pic>
        <p:nvPicPr>
          <p:cNvPr id="7" name="Picture 6">
            <a:extLst>
              <a:ext uri="{FF2B5EF4-FFF2-40B4-BE49-F238E27FC236}">
                <a16:creationId xmlns:a16="http://schemas.microsoft.com/office/drawing/2014/main" id="{BE3E4294-527A-7F42-942A-F0003E9CB3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09943" y="2667059"/>
            <a:ext cx="390649" cy="397566"/>
          </a:xfrm>
          <a:prstGeom prst="rect">
            <a:avLst/>
          </a:prstGeom>
        </p:spPr>
      </p:pic>
      <p:pic>
        <p:nvPicPr>
          <p:cNvPr id="8" name="Picture 7">
            <a:extLst>
              <a:ext uri="{FF2B5EF4-FFF2-40B4-BE49-F238E27FC236}">
                <a16:creationId xmlns:a16="http://schemas.microsoft.com/office/drawing/2014/main" id="{C4EE4A5A-B674-4D40-8860-3276770EF5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8441" y="5876811"/>
            <a:ext cx="383912" cy="397566"/>
          </a:xfrm>
          <a:prstGeom prst="rect">
            <a:avLst/>
          </a:prstGeom>
        </p:spPr>
      </p:pic>
      <p:pic>
        <p:nvPicPr>
          <p:cNvPr id="9" name="Picture 8">
            <a:extLst>
              <a:ext uri="{FF2B5EF4-FFF2-40B4-BE49-F238E27FC236}">
                <a16:creationId xmlns:a16="http://schemas.microsoft.com/office/drawing/2014/main" id="{A9AD72B3-558B-4649-8712-448C147D00C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09942" y="5876811"/>
            <a:ext cx="390649" cy="397566"/>
          </a:xfrm>
          <a:prstGeom prst="rect">
            <a:avLst/>
          </a:prstGeom>
        </p:spPr>
      </p:pic>
      <p:pic>
        <p:nvPicPr>
          <p:cNvPr id="11" name="Picture 10">
            <a:extLst>
              <a:ext uri="{FF2B5EF4-FFF2-40B4-BE49-F238E27FC236}">
                <a16:creationId xmlns:a16="http://schemas.microsoft.com/office/drawing/2014/main" id="{41253E59-D241-4744-BD0D-C61A6DF87C0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22501" y="1189243"/>
            <a:ext cx="1510049" cy="1127293"/>
          </a:xfrm>
          <a:prstGeom prst="rect">
            <a:avLst/>
          </a:prstGeom>
        </p:spPr>
      </p:pic>
      <p:pic>
        <p:nvPicPr>
          <p:cNvPr id="13" name="Picture 12">
            <a:extLst>
              <a:ext uri="{FF2B5EF4-FFF2-40B4-BE49-F238E27FC236}">
                <a16:creationId xmlns:a16="http://schemas.microsoft.com/office/drawing/2014/main" id="{649B3333-313E-444B-8800-4BA0CC7998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78317" y="4160160"/>
            <a:ext cx="1598418" cy="870036"/>
          </a:xfrm>
          <a:prstGeom prst="rect">
            <a:avLst/>
          </a:prstGeom>
        </p:spPr>
      </p:pic>
    </p:spTree>
    <p:extLst>
      <p:ext uri="{BB962C8B-B14F-4D97-AF65-F5344CB8AC3E}">
        <p14:creationId xmlns:p14="http://schemas.microsoft.com/office/powerpoint/2010/main" val="1125326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4733280"/>
            <a:ext cx="8084932" cy="954107"/>
          </a:xfrm>
          <a:prstGeom prst="rect">
            <a:avLst/>
          </a:prstGeom>
        </p:spPr>
        <p:txBody>
          <a:bodyPr wrap="square">
            <a:spAutoFit/>
          </a:bodyPr>
          <a:lstStyle/>
          <a:p>
            <a:r>
              <a:rPr lang="en-US" sz="1400"/>
              <a:t>This power point is intended to be a guide for teachers for their reference although they may wish to show certain slides in the classroom. </a:t>
            </a:r>
          </a:p>
          <a:p>
            <a:endParaRPr lang="en-US" sz="1400"/>
          </a:p>
          <a:p>
            <a:r>
              <a:rPr lang="en-US" sz="1400"/>
              <a:t>We would welcome any feedback on these materials.</a:t>
            </a:r>
            <a:endParaRPr lang="en-GB" sz="1400"/>
          </a:p>
        </p:txBody>
      </p:sp>
      <p:sp>
        <p:nvSpPr>
          <p:cNvPr id="4" name="Rectangle 3">
            <a:extLst>
              <a:ext uri="{FF2B5EF4-FFF2-40B4-BE49-F238E27FC236}">
                <a16:creationId xmlns:a16="http://schemas.microsoft.com/office/drawing/2014/main" id="{DC449E50-D10E-484B-830F-FBDA3FD8D5DB}"/>
              </a:ext>
            </a:extLst>
          </p:cNvPr>
          <p:cNvSpPr/>
          <p:nvPr/>
        </p:nvSpPr>
        <p:spPr>
          <a:xfrm>
            <a:off x="703770" y="1809110"/>
            <a:ext cx="8084932" cy="2677656"/>
          </a:xfrm>
          <a:prstGeom prst="rect">
            <a:avLst/>
          </a:prstGeom>
        </p:spPr>
        <p:txBody>
          <a:bodyPr wrap="square">
            <a:spAutoFit/>
          </a:bodyPr>
          <a:lstStyle/>
          <a:p>
            <a:pPr>
              <a:spcAft>
                <a:spcPts val="0"/>
              </a:spcAft>
            </a:pPr>
            <a:r>
              <a:rPr lang="en-GB" sz="1400" b="1">
                <a:latin typeface="Calibri" panose="020F0502020204030204" pitchFamily="34" charset="0"/>
                <a:ea typeface="Calibri" panose="020F0502020204030204" pitchFamily="34" charset="0"/>
              </a:rPr>
              <a:t>Disclaimer</a:t>
            </a:r>
          </a:p>
          <a:p>
            <a:pPr>
              <a:spcAft>
                <a:spcPts val="0"/>
              </a:spcAft>
            </a:pPr>
            <a:r>
              <a:rPr lang="en-GB" sz="1400">
                <a:latin typeface="Calibri" panose="020F0502020204030204" pitchFamily="34" charset="0"/>
                <a:ea typeface="Calibri" panose="020F0502020204030204" pitchFamily="34" charset="0"/>
              </a:rPr>
              <a:t>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a:spcAft>
                <a:spcPts val="0"/>
              </a:spcAft>
            </a:pPr>
            <a:r>
              <a:rPr lang="en-GB" sz="1400">
                <a:latin typeface="Calibri" panose="020F0502020204030204" pitchFamily="34" charset="0"/>
                <a:ea typeface="Calibri" panose="020F0502020204030204" pitchFamily="34" charset="0"/>
              </a:rPr>
              <a:t> </a:t>
            </a:r>
          </a:p>
          <a:p>
            <a:pPr>
              <a:spcAft>
                <a:spcPts val="0"/>
              </a:spcAft>
            </a:pPr>
            <a:r>
              <a:rPr lang="en-GB" sz="1400">
                <a:latin typeface="Calibri" panose="020F0502020204030204" pitchFamily="34" charset="0"/>
                <a:ea typeface="Calibri" panose="020F0502020204030204" pitchFamily="34" charset="0"/>
              </a:rPr>
              <a:t>PSTT recommends that a full risk assessment is carried out before undertaking in the classroom any of the practical investigations contained in the power point.</a:t>
            </a:r>
          </a:p>
          <a:p>
            <a:pPr>
              <a:spcAft>
                <a:spcPts val="0"/>
              </a:spcAft>
            </a:pPr>
            <a:endParaRPr lang="en-GB" sz="1400">
              <a:latin typeface="Calibri" panose="020F0502020204030204" pitchFamily="34" charset="0"/>
              <a:ea typeface="Calibri" panose="020F0502020204030204" pitchFamily="34" charset="0"/>
            </a:endParaRPr>
          </a:p>
          <a:p>
            <a:pPr>
              <a:spcAft>
                <a:spcPts val="0"/>
              </a:spcAft>
            </a:pPr>
            <a:r>
              <a:rPr lang="en-GB" sz="1400" b="1">
                <a:latin typeface="Calibri" panose="020F0502020204030204" pitchFamily="34" charset="0"/>
                <a:ea typeface="Calibri" panose="020F0502020204030204" pitchFamily="34" charset="0"/>
              </a:rPr>
              <a:t>Safety note</a:t>
            </a:r>
          </a:p>
          <a:p>
            <a:pPr>
              <a:spcAft>
                <a:spcPts val="0"/>
              </a:spcAft>
            </a:pPr>
            <a:r>
              <a:rPr lang="en-GB" sz="1400">
                <a:latin typeface="Calibri" panose="020F0502020204030204" pitchFamily="34" charset="0"/>
                <a:ea typeface="Calibri" panose="020F0502020204030204" pitchFamily="34"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393045"/>
            <a:ext cx="8084932" cy="1169551"/>
          </a:xfrm>
          <a:prstGeom prst="rect">
            <a:avLst/>
          </a:prstGeom>
        </p:spPr>
        <p:txBody>
          <a:bodyPr wrap="square">
            <a:spAutoFit/>
          </a:bodyPr>
          <a:lstStyle/>
          <a:p>
            <a:pPr>
              <a:spcAft>
                <a:spcPts val="0"/>
              </a:spcAft>
            </a:pPr>
            <a:r>
              <a:rPr lang="en-GB" sz="1400" b="1" dirty="0">
                <a:latin typeface="Calibri" panose="020F0502020204030204" pitchFamily="34" charset="0"/>
                <a:ea typeface="Calibri" panose="020F0502020204030204" pitchFamily="34" charset="0"/>
              </a:rPr>
              <a:t>Copyright</a:t>
            </a:r>
          </a:p>
          <a:p>
            <a:pPr>
              <a:spcAft>
                <a:spcPts val="0"/>
              </a:spcAft>
            </a:pPr>
            <a:r>
              <a:rPr lang="en-GB" sz="1400" dirty="0">
                <a:latin typeface="Calibri" panose="020F0502020204030204" pitchFamily="34" charset="0"/>
                <a:ea typeface="Calibri" panose="020F0502020204030204" pitchFamily="34" charset="0"/>
              </a:rPr>
              <a:t>The materials included in these resources are </a:t>
            </a:r>
            <a:r>
              <a:rPr lang="en-GB" sz="1400" b="1" dirty="0">
                <a:latin typeface="Calibri" panose="020F0502020204030204" pitchFamily="34" charset="0"/>
                <a:ea typeface="Calibri" panose="020F0502020204030204" pitchFamily="34" charset="0"/>
              </a:rPr>
              <a:t>©Primary Science Teaching Trust 2021</a:t>
            </a:r>
            <a:r>
              <a:rPr lang="en-GB" sz="1400" dirty="0">
                <a:latin typeface="Calibri" panose="020F0502020204030204" pitchFamily="34" charset="0"/>
                <a:ea typeface="Calibri" panose="020F0502020204030204" pitchFamily="34" charset="0"/>
              </a:rPr>
              <a:t>, but may be freely reproduced by teachers in schools for educational purposes, subject to the source being credited. </a:t>
            </a:r>
          </a:p>
          <a:p>
            <a:pPr>
              <a:spcAft>
                <a:spcPts val="0"/>
              </a:spcAft>
            </a:pPr>
            <a:r>
              <a:rPr lang="en-GB" sz="1400" dirty="0">
                <a:latin typeface="Calibri" panose="020F0502020204030204" pitchFamily="34" charset="0"/>
                <a:ea typeface="Calibri" panose="020F0502020204030204" pitchFamily="34" charset="0"/>
              </a:rPr>
              <a:t>Materials may not be used for promotional or commercial purposes without the express permission of the PSTT. On no account may copies be offered for sale.</a:t>
            </a:r>
          </a:p>
        </p:txBody>
      </p:sp>
    </p:spTree>
    <p:extLst>
      <p:ext uri="{BB962C8B-B14F-4D97-AF65-F5344CB8AC3E}">
        <p14:creationId xmlns:p14="http://schemas.microsoft.com/office/powerpoint/2010/main" val="1245768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8BB63E-D110-4E1D-91EE-E3B592161FAC}"/>
              </a:ext>
            </a:extLst>
          </p:cNvPr>
          <p:cNvSpPr txBox="1"/>
          <p:nvPr/>
        </p:nvSpPr>
        <p:spPr>
          <a:xfrm>
            <a:off x="720000" y="360000"/>
            <a:ext cx="2464906" cy="369332"/>
          </a:xfrm>
          <a:prstGeom prst="rect">
            <a:avLst/>
          </a:prstGeom>
          <a:noFill/>
        </p:spPr>
        <p:txBody>
          <a:bodyPr wrap="none" rtlCol="0">
            <a:spAutoFit/>
          </a:bodyPr>
          <a:lstStyle/>
          <a:p>
            <a:r>
              <a:rPr lang="en-GB" b="1"/>
              <a:t>Who are the scientists?</a:t>
            </a:r>
          </a:p>
        </p:txBody>
      </p:sp>
      <p:sp>
        <p:nvSpPr>
          <p:cNvPr id="8" name="Rectangle: Rounded Corners 7">
            <a:extLst>
              <a:ext uri="{FF2B5EF4-FFF2-40B4-BE49-F238E27FC236}">
                <a16:creationId xmlns:a16="http://schemas.microsoft.com/office/drawing/2014/main" id="{BF72CC65-0FDA-4686-8947-EB442CDF3551}"/>
              </a:ext>
            </a:extLst>
          </p:cNvPr>
          <p:cNvSpPr/>
          <p:nvPr/>
        </p:nvSpPr>
        <p:spPr>
          <a:xfrm>
            <a:off x="960081" y="2812865"/>
            <a:ext cx="4346705" cy="32613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What is a </a:t>
            </a:r>
            <a:r>
              <a:rPr lang="en-US" b="1" dirty="0"/>
              <a:t>review</a:t>
            </a:r>
            <a:r>
              <a:rPr lang="en-US" dirty="0"/>
              <a:t>?</a:t>
            </a:r>
          </a:p>
          <a:p>
            <a:pPr algn="ctr"/>
            <a:endParaRPr lang="en-US" dirty="0"/>
          </a:p>
          <a:p>
            <a:pPr algn="ctr"/>
            <a:r>
              <a:rPr lang="en-US" dirty="0"/>
              <a:t>Can you find out who </a:t>
            </a:r>
            <a:r>
              <a:rPr lang="en-US" b="1" dirty="0"/>
              <a:t>Martha Clokie </a:t>
            </a:r>
            <a:r>
              <a:rPr lang="en-US" dirty="0"/>
              <a:t>is, where she works and what she has achieved in her career?</a:t>
            </a:r>
          </a:p>
          <a:p>
            <a:pPr algn="ctr"/>
            <a:endParaRPr lang="en-US" dirty="0"/>
          </a:p>
          <a:p>
            <a:pPr algn="ctr"/>
            <a:r>
              <a:rPr lang="en-US" dirty="0"/>
              <a:t>What can you find out about the scientific journal </a:t>
            </a:r>
            <a:r>
              <a:rPr lang="en-US" b="1" dirty="0"/>
              <a:t>Nature</a:t>
            </a:r>
            <a:r>
              <a:rPr lang="en-US" dirty="0"/>
              <a:t>?</a:t>
            </a:r>
            <a:endParaRPr lang="en-GB" dirty="0"/>
          </a:p>
        </p:txBody>
      </p:sp>
      <p:sp>
        <p:nvSpPr>
          <p:cNvPr id="4" name="Rectangle 3">
            <a:extLst>
              <a:ext uri="{FF2B5EF4-FFF2-40B4-BE49-F238E27FC236}">
                <a16:creationId xmlns:a16="http://schemas.microsoft.com/office/drawing/2014/main" id="{4E6525D2-A45D-43F3-A97A-DC4E15870754}"/>
              </a:ext>
            </a:extLst>
          </p:cNvPr>
          <p:cNvSpPr/>
          <p:nvPr/>
        </p:nvSpPr>
        <p:spPr>
          <a:xfrm>
            <a:off x="718471" y="919857"/>
            <a:ext cx="8157673" cy="1015663"/>
          </a:xfrm>
          <a:prstGeom prst="rect">
            <a:avLst/>
          </a:prstGeom>
        </p:spPr>
        <p:txBody>
          <a:bodyPr wrap="square">
            <a:spAutoFit/>
          </a:bodyPr>
          <a:lstStyle/>
          <a:p>
            <a:r>
              <a:rPr lang="en-US" sz="2000" dirty="0"/>
              <a:t>Professor Martha R.J. </a:t>
            </a:r>
            <a:r>
              <a:rPr lang="en-US" sz="2000" dirty="0" err="1"/>
              <a:t>Clokie</a:t>
            </a:r>
            <a:endParaRPr lang="en-US" sz="2000" dirty="0"/>
          </a:p>
          <a:p>
            <a:r>
              <a:rPr lang="en-US" sz="2000" b="1" dirty="0"/>
              <a:t>Bacterial molecules target viral DNA</a:t>
            </a:r>
          </a:p>
          <a:p>
            <a:r>
              <a:rPr lang="en-US" sz="2000" dirty="0"/>
              <a:t>Published in </a:t>
            </a:r>
            <a:r>
              <a:rPr lang="en-US" sz="2000" i="1" dirty="0"/>
              <a:t>Nature</a:t>
            </a:r>
            <a:r>
              <a:rPr lang="en-US" sz="2000" dirty="0"/>
              <a:t>, v564, p199 – 200 (2018)</a:t>
            </a:r>
          </a:p>
        </p:txBody>
      </p:sp>
      <p:sp>
        <p:nvSpPr>
          <p:cNvPr id="3" name="TextBox 2">
            <a:extLst>
              <a:ext uri="{FF2B5EF4-FFF2-40B4-BE49-F238E27FC236}">
                <a16:creationId xmlns:a16="http://schemas.microsoft.com/office/drawing/2014/main" id="{0352A5D5-CF6D-4709-839A-F43FAB01C3CF}"/>
              </a:ext>
            </a:extLst>
          </p:cNvPr>
          <p:cNvSpPr txBox="1"/>
          <p:nvPr/>
        </p:nvSpPr>
        <p:spPr>
          <a:xfrm>
            <a:off x="718471" y="2045109"/>
            <a:ext cx="8157672" cy="369332"/>
          </a:xfrm>
          <a:prstGeom prst="rect">
            <a:avLst/>
          </a:prstGeom>
          <a:noFill/>
        </p:spPr>
        <p:txBody>
          <a:bodyPr wrap="square" rtlCol="0">
            <a:spAutoFit/>
          </a:bodyPr>
          <a:lstStyle/>
          <a:p>
            <a:r>
              <a:rPr lang="en-GB" dirty="0"/>
              <a:t>The scientific paper that this article is based on is called a </a:t>
            </a:r>
            <a:r>
              <a:rPr lang="en-GB" b="1" dirty="0"/>
              <a:t>‘Review’.</a:t>
            </a:r>
            <a:endParaRPr lang="en-GB" dirty="0"/>
          </a:p>
        </p:txBody>
      </p:sp>
      <p:pic>
        <p:nvPicPr>
          <p:cNvPr id="6" name="Picture 5" descr="A person wearing a yellow jacket&#10;&#10;Description automatically generated with low confidence">
            <a:extLst>
              <a:ext uri="{FF2B5EF4-FFF2-40B4-BE49-F238E27FC236}">
                <a16:creationId xmlns:a16="http://schemas.microsoft.com/office/drawing/2014/main" id="{7AE3D2FA-3C66-43A3-940B-F6FD1034A19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698671" y="2812865"/>
            <a:ext cx="2883557" cy="3261390"/>
          </a:xfrm>
          <a:prstGeom prst="rect">
            <a:avLst/>
          </a:prstGeom>
          <a:ln w="38100">
            <a:solidFill>
              <a:schemeClr val="accent1"/>
            </a:solidFill>
          </a:ln>
        </p:spPr>
      </p:pic>
      <p:sp>
        <p:nvSpPr>
          <p:cNvPr id="7" name="TextBox 6">
            <a:extLst>
              <a:ext uri="{FF2B5EF4-FFF2-40B4-BE49-F238E27FC236}">
                <a16:creationId xmlns:a16="http://schemas.microsoft.com/office/drawing/2014/main" id="{B8332B6F-0FA1-4825-BC82-4FD315EFC94B}"/>
              </a:ext>
            </a:extLst>
          </p:cNvPr>
          <p:cNvSpPr txBox="1"/>
          <p:nvPr/>
        </p:nvSpPr>
        <p:spPr>
          <a:xfrm>
            <a:off x="5698671" y="6074255"/>
            <a:ext cx="1990545" cy="307777"/>
          </a:xfrm>
          <a:prstGeom prst="rect">
            <a:avLst/>
          </a:prstGeom>
          <a:noFill/>
        </p:spPr>
        <p:txBody>
          <a:bodyPr wrap="none" rtlCol="0">
            <a:spAutoFit/>
          </a:bodyPr>
          <a:lstStyle/>
          <a:p>
            <a:r>
              <a:rPr lang="en-GB" sz="1400" dirty="0">
                <a:latin typeface="Calibri" panose="020F0502020204030204" pitchFamily="34" charset="0"/>
                <a:cs typeface="Calibri" panose="020F0502020204030204" pitchFamily="34" charset="0"/>
              </a:rPr>
              <a:t>© University of Leicester</a:t>
            </a:r>
            <a:endParaRPr lang="en-GB" sz="1400" dirty="0"/>
          </a:p>
        </p:txBody>
      </p:sp>
    </p:spTree>
    <p:extLst>
      <p:ext uri="{BB962C8B-B14F-4D97-AF65-F5344CB8AC3E}">
        <p14:creationId xmlns:p14="http://schemas.microsoft.com/office/powerpoint/2010/main" val="3068028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3B3E388-82DF-4824-A3AE-35FAB0AD26EF}"/>
              </a:ext>
            </a:extLst>
          </p:cNvPr>
          <p:cNvSpPr txBox="1"/>
          <p:nvPr/>
        </p:nvSpPr>
        <p:spPr>
          <a:xfrm>
            <a:off x="720000" y="360000"/>
            <a:ext cx="3056414" cy="360000"/>
          </a:xfrm>
          <a:prstGeom prst="rect">
            <a:avLst/>
          </a:prstGeom>
          <a:noFill/>
        </p:spPr>
        <p:txBody>
          <a:bodyPr wrap="none" rtlCol="0">
            <a:spAutoFit/>
          </a:bodyPr>
          <a:lstStyle/>
          <a:p>
            <a:r>
              <a:rPr lang="en-GB" b="1" dirty="0"/>
              <a:t>What did the scientists know?</a:t>
            </a:r>
          </a:p>
        </p:txBody>
      </p:sp>
      <p:sp>
        <p:nvSpPr>
          <p:cNvPr id="2" name="Rectangle 1">
            <a:extLst>
              <a:ext uri="{FF2B5EF4-FFF2-40B4-BE49-F238E27FC236}">
                <a16:creationId xmlns:a16="http://schemas.microsoft.com/office/drawing/2014/main" id="{D1B04E2D-4914-4345-B6E2-821F1D89AE7C}"/>
              </a:ext>
            </a:extLst>
          </p:cNvPr>
          <p:cNvSpPr/>
          <p:nvPr/>
        </p:nvSpPr>
        <p:spPr>
          <a:xfrm>
            <a:off x="774158" y="861629"/>
            <a:ext cx="7663259" cy="2031325"/>
          </a:xfrm>
          <a:prstGeom prst="rect">
            <a:avLst/>
          </a:prstGeom>
        </p:spPr>
        <p:txBody>
          <a:bodyPr wrap="square">
            <a:spAutoFit/>
          </a:bodyPr>
          <a:lstStyle/>
          <a:p>
            <a:r>
              <a:rPr lang="en-US" dirty="0"/>
              <a:t>Viruses infect all living things on Earth, even bacteria.</a:t>
            </a:r>
          </a:p>
          <a:p>
            <a:endParaRPr lang="en-US" dirty="0"/>
          </a:p>
          <a:p>
            <a:r>
              <a:rPr lang="en-US" dirty="0"/>
              <a:t>The antibiotic treatments we have for bacterial diseases are becoming less and less effective.</a:t>
            </a:r>
          </a:p>
          <a:p>
            <a:endParaRPr lang="en-GB" dirty="0"/>
          </a:p>
          <a:p>
            <a:r>
              <a:rPr lang="en-GB" dirty="0"/>
              <a:t>Viruses can kill bacteria and have been successfully used to treat bacterial infections.</a:t>
            </a:r>
          </a:p>
        </p:txBody>
      </p:sp>
      <p:pic>
        <p:nvPicPr>
          <p:cNvPr id="3" name="Picture 2">
            <a:extLst>
              <a:ext uri="{FF2B5EF4-FFF2-40B4-BE49-F238E27FC236}">
                <a16:creationId xmlns:a16="http://schemas.microsoft.com/office/drawing/2014/main" id="{080A1038-951A-43C3-95EF-373B5B9D953A}"/>
              </a:ext>
            </a:extLst>
          </p:cNvPr>
          <p:cNvPicPr>
            <a:picLocks noChangeAspect="1"/>
          </p:cNvPicPr>
          <p:nvPr/>
        </p:nvPicPr>
        <p:blipFill>
          <a:blip r:embed="rId3"/>
          <a:stretch>
            <a:fillRect/>
          </a:stretch>
        </p:blipFill>
        <p:spPr>
          <a:xfrm>
            <a:off x="1146983" y="2953411"/>
            <a:ext cx="2414225" cy="2621507"/>
          </a:xfrm>
          <a:prstGeom prst="rect">
            <a:avLst/>
          </a:prstGeom>
        </p:spPr>
      </p:pic>
      <p:sp>
        <p:nvSpPr>
          <p:cNvPr id="5" name="TextBox 4">
            <a:extLst>
              <a:ext uri="{FF2B5EF4-FFF2-40B4-BE49-F238E27FC236}">
                <a16:creationId xmlns:a16="http://schemas.microsoft.com/office/drawing/2014/main" id="{24EE001E-9389-4D23-9F34-ADF0A9D33078}"/>
              </a:ext>
            </a:extLst>
          </p:cNvPr>
          <p:cNvSpPr txBox="1"/>
          <p:nvPr/>
        </p:nvSpPr>
        <p:spPr>
          <a:xfrm>
            <a:off x="1023591" y="5657816"/>
            <a:ext cx="2661007" cy="923330"/>
          </a:xfrm>
          <a:prstGeom prst="rect">
            <a:avLst/>
          </a:prstGeom>
          <a:noFill/>
        </p:spPr>
        <p:txBody>
          <a:bodyPr wrap="square" rtlCol="0">
            <a:spAutoFit/>
          </a:bodyPr>
          <a:lstStyle/>
          <a:p>
            <a:pPr algn="ctr"/>
            <a:r>
              <a:rPr lang="en-GB" dirty="0"/>
              <a:t>Viruses that infect bacteria are called </a:t>
            </a:r>
            <a:r>
              <a:rPr lang="en-GB" b="1" dirty="0"/>
              <a:t>bacteriophages</a:t>
            </a:r>
            <a:r>
              <a:rPr lang="en-GB" dirty="0"/>
              <a:t>.</a:t>
            </a:r>
          </a:p>
        </p:txBody>
      </p:sp>
      <p:pic>
        <p:nvPicPr>
          <p:cNvPr id="10" name="Picture 9" descr="A close up of a logo&#10;&#10;Description automatically generated">
            <a:extLst>
              <a:ext uri="{FF2B5EF4-FFF2-40B4-BE49-F238E27FC236}">
                <a16:creationId xmlns:a16="http://schemas.microsoft.com/office/drawing/2014/main" id="{970E682F-44A2-4181-BC5C-24CE3ECFBE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12564" y="2953411"/>
            <a:ext cx="2340459" cy="2340459"/>
          </a:xfrm>
          <a:prstGeom prst="rect">
            <a:avLst/>
          </a:prstGeom>
        </p:spPr>
      </p:pic>
      <p:sp>
        <p:nvSpPr>
          <p:cNvPr id="13" name="TextBox 12">
            <a:extLst>
              <a:ext uri="{FF2B5EF4-FFF2-40B4-BE49-F238E27FC236}">
                <a16:creationId xmlns:a16="http://schemas.microsoft.com/office/drawing/2014/main" id="{1A2DF7A7-2CC7-4F1E-AD42-E96D61915819}"/>
              </a:ext>
            </a:extLst>
          </p:cNvPr>
          <p:cNvSpPr txBox="1"/>
          <p:nvPr/>
        </p:nvSpPr>
        <p:spPr>
          <a:xfrm>
            <a:off x="6753023" y="3503382"/>
            <a:ext cx="2390977" cy="1477328"/>
          </a:xfrm>
          <a:prstGeom prst="rect">
            <a:avLst/>
          </a:prstGeom>
          <a:noFill/>
        </p:spPr>
        <p:txBody>
          <a:bodyPr wrap="square" rtlCol="0">
            <a:spAutoFit/>
          </a:bodyPr>
          <a:lstStyle/>
          <a:p>
            <a:pPr algn="ctr"/>
            <a:r>
              <a:rPr lang="en-GB" dirty="0"/>
              <a:t>There are 30,000 known species of bacteria and fewer than 100 of them are </a:t>
            </a:r>
            <a:r>
              <a:rPr lang="en-GB" b="1" dirty="0"/>
              <a:t>pathogenic</a:t>
            </a:r>
            <a:r>
              <a:rPr lang="en-GB" dirty="0"/>
              <a:t>*.</a:t>
            </a:r>
          </a:p>
        </p:txBody>
      </p:sp>
      <p:sp>
        <p:nvSpPr>
          <p:cNvPr id="16" name="TextBox 15">
            <a:extLst>
              <a:ext uri="{FF2B5EF4-FFF2-40B4-BE49-F238E27FC236}">
                <a16:creationId xmlns:a16="http://schemas.microsoft.com/office/drawing/2014/main" id="{E43BD6F8-9731-4158-96ED-F052D78EE97F}"/>
              </a:ext>
            </a:extLst>
          </p:cNvPr>
          <p:cNvSpPr txBox="1"/>
          <p:nvPr/>
        </p:nvSpPr>
        <p:spPr>
          <a:xfrm>
            <a:off x="6753023" y="5996371"/>
            <a:ext cx="2390977" cy="584775"/>
          </a:xfrm>
          <a:prstGeom prst="rect">
            <a:avLst/>
          </a:prstGeom>
          <a:noFill/>
        </p:spPr>
        <p:txBody>
          <a:bodyPr wrap="square" rtlCol="0">
            <a:spAutoFit/>
          </a:bodyPr>
          <a:lstStyle/>
          <a:p>
            <a:pPr algn="ctr"/>
            <a:r>
              <a:rPr lang="en-GB" sz="1600" dirty="0"/>
              <a:t>*pathogenic means disease causing</a:t>
            </a:r>
          </a:p>
        </p:txBody>
      </p:sp>
    </p:spTree>
    <p:extLst>
      <p:ext uri="{BB962C8B-B14F-4D97-AF65-F5344CB8AC3E}">
        <p14:creationId xmlns:p14="http://schemas.microsoft.com/office/powerpoint/2010/main" val="41219398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495D92-C6EB-40A1-B4AB-869D18E689B9}"/>
              </a:ext>
            </a:extLst>
          </p:cNvPr>
          <p:cNvSpPr txBox="1"/>
          <p:nvPr/>
        </p:nvSpPr>
        <p:spPr>
          <a:xfrm>
            <a:off x="720000" y="360000"/>
            <a:ext cx="3487621" cy="369332"/>
          </a:xfrm>
          <a:prstGeom prst="rect">
            <a:avLst/>
          </a:prstGeom>
          <a:noFill/>
        </p:spPr>
        <p:txBody>
          <a:bodyPr wrap="none" rtlCol="0">
            <a:spAutoFit/>
          </a:bodyPr>
          <a:lstStyle/>
          <a:p>
            <a:r>
              <a:rPr lang="en-GB" b="1" dirty="0"/>
              <a:t>What else did the scientists know?</a:t>
            </a:r>
          </a:p>
        </p:txBody>
      </p:sp>
      <p:sp>
        <p:nvSpPr>
          <p:cNvPr id="16" name="Rectangle: Rounded Corners 15">
            <a:extLst>
              <a:ext uri="{FF2B5EF4-FFF2-40B4-BE49-F238E27FC236}">
                <a16:creationId xmlns:a16="http://schemas.microsoft.com/office/drawing/2014/main" id="{DB93EE7A-9FB2-4BD8-8539-BB22510B1F66}"/>
              </a:ext>
            </a:extLst>
          </p:cNvPr>
          <p:cNvSpPr/>
          <p:nvPr/>
        </p:nvSpPr>
        <p:spPr>
          <a:xfrm>
            <a:off x="2004561" y="5565075"/>
            <a:ext cx="5411042" cy="113289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Bacteria and viruses are known as </a:t>
            </a:r>
            <a:r>
              <a:rPr lang="en-GB" b="1" dirty="0"/>
              <a:t>microorganisms</a:t>
            </a:r>
            <a:r>
              <a:rPr lang="en-GB" dirty="0"/>
              <a:t>, what do you think that means?</a:t>
            </a:r>
          </a:p>
        </p:txBody>
      </p:sp>
      <p:sp>
        <p:nvSpPr>
          <p:cNvPr id="10" name="Rectangle 9">
            <a:extLst>
              <a:ext uri="{FF2B5EF4-FFF2-40B4-BE49-F238E27FC236}">
                <a16:creationId xmlns:a16="http://schemas.microsoft.com/office/drawing/2014/main" id="{2DFD80D4-29E2-4F73-ADBD-2AD4E46DA761}"/>
              </a:ext>
            </a:extLst>
          </p:cNvPr>
          <p:cNvSpPr/>
          <p:nvPr/>
        </p:nvSpPr>
        <p:spPr>
          <a:xfrm>
            <a:off x="486083" y="3531563"/>
            <a:ext cx="2402426" cy="1477328"/>
          </a:xfrm>
          <a:prstGeom prst="rect">
            <a:avLst/>
          </a:prstGeom>
        </p:spPr>
        <p:txBody>
          <a:bodyPr wrap="square">
            <a:spAutoFit/>
          </a:bodyPr>
          <a:lstStyle/>
          <a:p>
            <a:pPr algn="ctr"/>
            <a:r>
              <a:rPr lang="en-US" dirty="0"/>
              <a:t>Viruses can’t replicate by themselves and need to infect a living cell to produce more viruses.</a:t>
            </a:r>
            <a:endParaRPr lang="en-GB" dirty="0"/>
          </a:p>
        </p:txBody>
      </p:sp>
      <p:sp>
        <p:nvSpPr>
          <p:cNvPr id="12" name="Rectangle 11">
            <a:extLst>
              <a:ext uri="{FF2B5EF4-FFF2-40B4-BE49-F238E27FC236}">
                <a16:creationId xmlns:a16="http://schemas.microsoft.com/office/drawing/2014/main" id="{8329219B-3ADA-4223-A347-A9D5B11DE1CE}"/>
              </a:ext>
            </a:extLst>
          </p:cNvPr>
          <p:cNvSpPr/>
          <p:nvPr/>
        </p:nvSpPr>
        <p:spPr>
          <a:xfrm>
            <a:off x="6531656" y="2796267"/>
            <a:ext cx="2612344" cy="1477328"/>
          </a:xfrm>
          <a:prstGeom prst="rect">
            <a:avLst/>
          </a:prstGeom>
        </p:spPr>
        <p:txBody>
          <a:bodyPr wrap="square">
            <a:spAutoFit/>
          </a:bodyPr>
          <a:lstStyle/>
          <a:p>
            <a:pPr algn="ctr"/>
            <a:r>
              <a:rPr lang="en-US" dirty="0"/>
              <a:t>Once infected, the bacterial cell becomes a virus-making factory, until it bursts and releases the new viruses.</a:t>
            </a:r>
            <a:endParaRPr lang="en-GB" dirty="0"/>
          </a:p>
        </p:txBody>
      </p:sp>
      <p:sp>
        <p:nvSpPr>
          <p:cNvPr id="5" name="Rectangle 4">
            <a:extLst>
              <a:ext uri="{FF2B5EF4-FFF2-40B4-BE49-F238E27FC236}">
                <a16:creationId xmlns:a16="http://schemas.microsoft.com/office/drawing/2014/main" id="{D6B1BB6D-D04A-4E5D-8DF1-0F1D6369532D}"/>
              </a:ext>
            </a:extLst>
          </p:cNvPr>
          <p:cNvSpPr/>
          <p:nvPr/>
        </p:nvSpPr>
        <p:spPr>
          <a:xfrm>
            <a:off x="720000" y="922699"/>
            <a:ext cx="8129141" cy="1200329"/>
          </a:xfrm>
          <a:prstGeom prst="rect">
            <a:avLst/>
          </a:prstGeom>
        </p:spPr>
        <p:txBody>
          <a:bodyPr wrap="square">
            <a:spAutoFit/>
          </a:bodyPr>
          <a:lstStyle/>
          <a:p>
            <a:r>
              <a:rPr lang="en-US" b="1" dirty="0"/>
              <a:t>Viruses</a:t>
            </a:r>
            <a:r>
              <a:rPr lang="en-US" dirty="0"/>
              <a:t> and </a:t>
            </a:r>
            <a:r>
              <a:rPr lang="en-US" b="1" dirty="0"/>
              <a:t>bacteriophages</a:t>
            </a:r>
            <a:r>
              <a:rPr lang="en-US" dirty="0"/>
              <a:t> are very specific in the organisms that they infect.</a:t>
            </a:r>
          </a:p>
          <a:p>
            <a:endParaRPr lang="en-US" dirty="0"/>
          </a:p>
          <a:p>
            <a:r>
              <a:rPr lang="en-US" dirty="0"/>
              <a:t>If scientists can find and isolate bacteriophages that kill specific bacteria, they could be excellent antibacterial treatments. </a:t>
            </a:r>
            <a:endParaRPr lang="en-GB" dirty="0"/>
          </a:p>
        </p:txBody>
      </p:sp>
      <p:pic>
        <p:nvPicPr>
          <p:cNvPr id="7" name="Picture 6" descr="A picture containing clock&#10;&#10;Description automatically generated">
            <a:extLst>
              <a:ext uri="{FF2B5EF4-FFF2-40B4-BE49-F238E27FC236}">
                <a16:creationId xmlns:a16="http://schemas.microsoft.com/office/drawing/2014/main" id="{B828E52F-CADB-4A8B-9C22-50FD99BFD3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88509" y="2168729"/>
            <a:ext cx="3643147" cy="3166407"/>
          </a:xfrm>
          <a:prstGeom prst="rect">
            <a:avLst/>
          </a:prstGeom>
        </p:spPr>
      </p:pic>
    </p:spTree>
    <p:extLst>
      <p:ext uri="{BB962C8B-B14F-4D97-AF65-F5344CB8AC3E}">
        <p14:creationId xmlns:p14="http://schemas.microsoft.com/office/powerpoint/2010/main" val="25110304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495D92-C6EB-40A1-B4AB-869D18E689B9}"/>
              </a:ext>
            </a:extLst>
          </p:cNvPr>
          <p:cNvSpPr txBox="1"/>
          <p:nvPr/>
        </p:nvSpPr>
        <p:spPr>
          <a:xfrm>
            <a:off x="720000" y="360000"/>
            <a:ext cx="2774734" cy="369332"/>
          </a:xfrm>
          <a:prstGeom prst="rect">
            <a:avLst/>
          </a:prstGeom>
          <a:noFill/>
        </p:spPr>
        <p:txBody>
          <a:bodyPr wrap="none" rtlCol="0">
            <a:spAutoFit/>
          </a:bodyPr>
          <a:lstStyle/>
          <a:p>
            <a:r>
              <a:rPr lang="en-GB" b="1" dirty="0"/>
              <a:t>What did the scientists do?</a:t>
            </a:r>
          </a:p>
        </p:txBody>
      </p:sp>
      <p:sp>
        <p:nvSpPr>
          <p:cNvPr id="8" name="TextBox 7">
            <a:extLst>
              <a:ext uri="{FF2B5EF4-FFF2-40B4-BE49-F238E27FC236}">
                <a16:creationId xmlns:a16="http://schemas.microsoft.com/office/drawing/2014/main" id="{63D90B8F-FFF7-4B1C-B392-602A4739BCC4}"/>
              </a:ext>
            </a:extLst>
          </p:cNvPr>
          <p:cNvSpPr txBox="1"/>
          <p:nvPr/>
        </p:nvSpPr>
        <p:spPr>
          <a:xfrm>
            <a:off x="747849" y="797841"/>
            <a:ext cx="7934065" cy="923330"/>
          </a:xfrm>
          <a:prstGeom prst="rect">
            <a:avLst/>
          </a:prstGeom>
          <a:noFill/>
        </p:spPr>
        <p:txBody>
          <a:bodyPr wrap="square" rtlCol="0">
            <a:spAutoFit/>
          </a:bodyPr>
          <a:lstStyle/>
          <a:p>
            <a:r>
              <a:rPr lang="en-GB" dirty="0"/>
              <a:t>Scientists have been discovering and isolating </a:t>
            </a:r>
            <a:r>
              <a:rPr lang="en-GB" b="1" dirty="0"/>
              <a:t>bacteriophages</a:t>
            </a:r>
            <a:r>
              <a:rPr lang="en-GB" dirty="0"/>
              <a:t> that infect different </a:t>
            </a:r>
            <a:r>
              <a:rPr lang="en-GB" b="1" dirty="0"/>
              <a:t>bacteria</a:t>
            </a:r>
            <a:r>
              <a:rPr lang="en-GB" dirty="0"/>
              <a:t> and studying how they work, and how the bacteria protect themselves from infection.</a:t>
            </a:r>
          </a:p>
        </p:txBody>
      </p:sp>
      <p:sp>
        <p:nvSpPr>
          <p:cNvPr id="5" name="TextBox 4">
            <a:extLst>
              <a:ext uri="{FF2B5EF4-FFF2-40B4-BE49-F238E27FC236}">
                <a16:creationId xmlns:a16="http://schemas.microsoft.com/office/drawing/2014/main" id="{1CB67C9C-210F-4803-816A-B547E6440B64}"/>
              </a:ext>
            </a:extLst>
          </p:cNvPr>
          <p:cNvSpPr txBox="1"/>
          <p:nvPr/>
        </p:nvSpPr>
        <p:spPr>
          <a:xfrm>
            <a:off x="747849" y="3038574"/>
            <a:ext cx="7934065" cy="923330"/>
          </a:xfrm>
          <a:prstGeom prst="rect">
            <a:avLst/>
          </a:prstGeom>
          <a:noFill/>
        </p:spPr>
        <p:txBody>
          <a:bodyPr wrap="square" rtlCol="0">
            <a:spAutoFit/>
          </a:bodyPr>
          <a:lstStyle/>
          <a:p>
            <a:r>
              <a:rPr lang="en-GB" dirty="0"/>
              <a:t>Scientists from around the world have been meeting to discuss the global ‘</a:t>
            </a:r>
            <a:r>
              <a:rPr lang="en-GB" b="1" dirty="0"/>
              <a:t>Superbug</a:t>
            </a:r>
            <a:r>
              <a:rPr lang="en-GB" dirty="0"/>
              <a:t>’ crisis. They have proposed a number of possible solutions and agreed that funding should be made available to researchers in those fields.</a:t>
            </a:r>
          </a:p>
        </p:txBody>
      </p:sp>
      <p:sp>
        <p:nvSpPr>
          <p:cNvPr id="10" name="Rectangle: Rounded Corners 9">
            <a:extLst>
              <a:ext uri="{FF2B5EF4-FFF2-40B4-BE49-F238E27FC236}">
                <a16:creationId xmlns:a16="http://schemas.microsoft.com/office/drawing/2014/main" id="{CCB96517-469E-4F58-9D62-E580F69CD1B1}"/>
              </a:ext>
            </a:extLst>
          </p:cNvPr>
          <p:cNvSpPr/>
          <p:nvPr/>
        </p:nvSpPr>
        <p:spPr>
          <a:xfrm>
            <a:off x="1324409" y="1789680"/>
            <a:ext cx="6780944" cy="1077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Where do you think scientists find bacteriophages in nature?</a:t>
            </a:r>
          </a:p>
          <a:p>
            <a:pPr algn="ctr"/>
            <a:endParaRPr lang="en-GB" dirty="0"/>
          </a:p>
          <a:p>
            <a:pPr algn="ctr"/>
            <a:r>
              <a:rPr lang="en-GB" dirty="0"/>
              <a:t>What specialisms of scientist would have been useful on this project?</a:t>
            </a:r>
          </a:p>
        </p:txBody>
      </p:sp>
      <p:sp>
        <p:nvSpPr>
          <p:cNvPr id="12" name="Rectangle: Rounded Corners 11">
            <a:extLst>
              <a:ext uri="{FF2B5EF4-FFF2-40B4-BE49-F238E27FC236}">
                <a16:creationId xmlns:a16="http://schemas.microsoft.com/office/drawing/2014/main" id="{337B2037-DA67-4FD2-9EAD-E065D4C3E447}"/>
              </a:ext>
            </a:extLst>
          </p:cNvPr>
          <p:cNvSpPr/>
          <p:nvPr/>
        </p:nvSpPr>
        <p:spPr>
          <a:xfrm>
            <a:off x="4766522" y="4401519"/>
            <a:ext cx="3338832" cy="14024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is it important that scientists from around the world meet up and share their research?</a:t>
            </a:r>
          </a:p>
        </p:txBody>
      </p:sp>
      <p:pic>
        <p:nvPicPr>
          <p:cNvPr id="11" name="Picture 10" descr="A person in a blue shirt&#10;&#10;Description automatically generated">
            <a:extLst>
              <a:ext uri="{FF2B5EF4-FFF2-40B4-BE49-F238E27FC236}">
                <a16:creationId xmlns:a16="http://schemas.microsoft.com/office/drawing/2014/main" id="{1C0AFFF1-546B-449E-8559-3BA648AD88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7849" y="4184483"/>
            <a:ext cx="3629632" cy="2448792"/>
          </a:xfrm>
          <a:prstGeom prst="rect">
            <a:avLst/>
          </a:prstGeom>
        </p:spPr>
      </p:pic>
    </p:spTree>
    <p:extLst>
      <p:ext uri="{BB962C8B-B14F-4D97-AF65-F5344CB8AC3E}">
        <p14:creationId xmlns:p14="http://schemas.microsoft.com/office/powerpoint/2010/main" val="41890634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631C9E7-1E30-4058-93FD-0A836C12E7B4}"/>
              </a:ext>
            </a:extLst>
          </p:cNvPr>
          <p:cNvSpPr txBox="1"/>
          <p:nvPr/>
        </p:nvSpPr>
        <p:spPr>
          <a:xfrm>
            <a:off x="720000" y="360000"/>
            <a:ext cx="3284489" cy="369332"/>
          </a:xfrm>
          <a:prstGeom prst="rect">
            <a:avLst/>
          </a:prstGeom>
          <a:noFill/>
        </p:spPr>
        <p:txBody>
          <a:bodyPr wrap="none" rtlCol="0">
            <a:spAutoFit/>
          </a:bodyPr>
          <a:lstStyle/>
          <a:p>
            <a:r>
              <a:rPr lang="en-GB" b="1"/>
              <a:t>What did the scientists find out?</a:t>
            </a:r>
          </a:p>
        </p:txBody>
      </p:sp>
      <p:sp>
        <p:nvSpPr>
          <p:cNvPr id="21" name="Rectangle: Rounded Corners 20">
            <a:extLst>
              <a:ext uri="{FF2B5EF4-FFF2-40B4-BE49-F238E27FC236}">
                <a16:creationId xmlns:a16="http://schemas.microsoft.com/office/drawing/2014/main" id="{DF7B97EC-2021-412A-8991-26D773B9C897}"/>
              </a:ext>
            </a:extLst>
          </p:cNvPr>
          <p:cNvSpPr/>
          <p:nvPr/>
        </p:nvSpPr>
        <p:spPr>
          <a:xfrm>
            <a:off x="1376972" y="5296570"/>
            <a:ext cx="6390056" cy="10437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alibri" panose="020F0502020204030204" pitchFamily="34" charset="0"/>
                <a:ea typeface="Calibri" panose="020F0502020204030204" pitchFamily="34" charset="0"/>
                <a:cs typeface="Arial" panose="020B0604020202020204" pitchFamily="34" charset="0"/>
              </a:rPr>
              <a:t>Researchers have decided that research into bacteriophages as a possible treatment for bacterial infections in worth funding.</a:t>
            </a:r>
            <a:endParaRPr lang="en-GB" dirty="0"/>
          </a:p>
        </p:txBody>
      </p:sp>
      <p:sp>
        <p:nvSpPr>
          <p:cNvPr id="3" name="Rectangle 2">
            <a:extLst>
              <a:ext uri="{FF2B5EF4-FFF2-40B4-BE49-F238E27FC236}">
                <a16:creationId xmlns:a16="http://schemas.microsoft.com/office/drawing/2014/main" id="{7F6D9E66-960B-40CB-AF52-BD531989E9C4}"/>
              </a:ext>
            </a:extLst>
          </p:cNvPr>
          <p:cNvSpPr/>
          <p:nvPr/>
        </p:nvSpPr>
        <p:spPr>
          <a:xfrm>
            <a:off x="720001" y="1052497"/>
            <a:ext cx="3557532" cy="1200329"/>
          </a:xfrm>
          <a:prstGeom prst="rect">
            <a:avLst/>
          </a:prstGeom>
        </p:spPr>
        <p:txBody>
          <a:bodyPr wrap="square">
            <a:spAutoFit/>
          </a:bodyPr>
          <a:lstStyle/>
          <a:p>
            <a:r>
              <a:rPr lang="en-GB" dirty="0"/>
              <a:t>The relationships between viruses and bacteria are complex and they have evolved together over about </a:t>
            </a:r>
            <a:r>
              <a:rPr lang="en-GB" b="1" dirty="0"/>
              <a:t>3.8 billion years</a:t>
            </a:r>
            <a:r>
              <a:rPr lang="en-GB" dirty="0"/>
              <a:t>.</a:t>
            </a:r>
          </a:p>
        </p:txBody>
      </p:sp>
      <p:sp>
        <p:nvSpPr>
          <p:cNvPr id="6" name="Rectangle 5">
            <a:extLst>
              <a:ext uri="{FF2B5EF4-FFF2-40B4-BE49-F238E27FC236}">
                <a16:creationId xmlns:a16="http://schemas.microsoft.com/office/drawing/2014/main" id="{09AD82FE-35EA-4F20-AF42-A70CF5512CE5}"/>
              </a:ext>
            </a:extLst>
          </p:cNvPr>
          <p:cNvSpPr/>
          <p:nvPr/>
        </p:nvSpPr>
        <p:spPr>
          <a:xfrm>
            <a:off x="701173" y="4294931"/>
            <a:ext cx="7931383" cy="646331"/>
          </a:xfrm>
          <a:prstGeom prst="rect">
            <a:avLst/>
          </a:prstGeom>
        </p:spPr>
        <p:txBody>
          <a:bodyPr wrap="square">
            <a:spAutoFit/>
          </a:bodyPr>
          <a:lstStyle/>
          <a:p>
            <a:pPr algn="just"/>
            <a:r>
              <a:rPr lang="en-GB" dirty="0"/>
              <a:t>Each species of bacteria has several viruses that can infect and kill it. The viruses only kill specific bacteria and so are perfect to be used in human medicine.</a:t>
            </a:r>
          </a:p>
        </p:txBody>
      </p:sp>
      <p:pic>
        <p:nvPicPr>
          <p:cNvPr id="8" name="Picture 7" descr="A person sitting at a table&#10;&#10;Description automatically generated">
            <a:extLst>
              <a:ext uri="{FF2B5EF4-FFF2-40B4-BE49-F238E27FC236}">
                <a16:creationId xmlns:a16="http://schemas.microsoft.com/office/drawing/2014/main" id="{1630E69C-7D6F-4AFB-82C3-CC59EC1A62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0" y="721056"/>
            <a:ext cx="4060556" cy="3045417"/>
          </a:xfrm>
          <a:prstGeom prst="rect">
            <a:avLst/>
          </a:prstGeom>
        </p:spPr>
      </p:pic>
      <p:sp>
        <p:nvSpPr>
          <p:cNvPr id="4" name="Rectangle: Rounded Corners 3">
            <a:extLst>
              <a:ext uri="{FF2B5EF4-FFF2-40B4-BE49-F238E27FC236}">
                <a16:creationId xmlns:a16="http://schemas.microsoft.com/office/drawing/2014/main" id="{6C89A401-2CCB-4549-B998-35264323C270}"/>
              </a:ext>
            </a:extLst>
          </p:cNvPr>
          <p:cNvSpPr/>
          <p:nvPr/>
        </p:nvSpPr>
        <p:spPr>
          <a:xfrm>
            <a:off x="720000" y="2722764"/>
            <a:ext cx="3347633" cy="10437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do you think bacteria and viruses might have adapted to the presence of each other?</a:t>
            </a:r>
          </a:p>
        </p:txBody>
      </p:sp>
    </p:spTree>
    <p:extLst>
      <p:ext uri="{BB962C8B-B14F-4D97-AF65-F5344CB8AC3E}">
        <p14:creationId xmlns:p14="http://schemas.microsoft.com/office/powerpoint/2010/main" val="3833598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B2C6CE-E110-41F0-ABC4-C8DA78C08DCC}"/>
              </a:ext>
            </a:extLst>
          </p:cNvPr>
          <p:cNvSpPr txBox="1"/>
          <p:nvPr/>
        </p:nvSpPr>
        <p:spPr>
          <a:xfrm>
            <a:off x="720000" y="360000"/>
            <a:ext cx="1483098" cy="369332"/>
          </a:xfrm>
          <a:prstGeom prst="rect">
            <a:avLst/>
          </a:prstGeom>
          <a:noFill/>
        </p:spPr>
        <p:txBody>
          <a:bodyPr wrap="none" rtlCol="0">
            <a:spAutoFit/>
          </a:bodyPr>
          <a:lstStyle/>
          <a:p>
            <a:r>
              <a:rPr lang="en-GB" b="1"/>
              <a:t>Quick activity</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69244" y="970108"/>
            <a:ext cx="8123235" cy="646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t>How big is a virus?</a:t>
            </a:r>
            <a:endParaRPr lang="en-US" b="1" dirty="0"/>
          </a:p>
        </p:txBody>
      </p:sp>
      <p:sp>
        <p:nvSpPr>
          <p:cNvPr id="15" name="Rectangle: Rounded Corners 14">
            <a:extLst>
              <a:ext uri="{FF2B5EF4-FFF2-40B4-BE49-F238E27FC236}">
                <a16:creationId xmlns:a16="http://schemas.microsoft.com/office/drawing/2014/main" id="{A23554C3-27B2-4CB4-AC4F-9969668AE17E}"/>
              </a:ext>
            </a:extLst>
          </p:cNvPr>
          <p:cNvSpPr/>
          <p:nvPr/>
        </p:nvSpPr>
        <p:spPr>
          <a:xfrm>
            <a:off x="766231" y="5311819"/>
            <a:ext cx="8103023" cy="1186181"/>
          </a:xfrm>
          <a:prstGeom prst="roundRect">
            <a:avLst/>
          </a:prstGeom>
          <a:no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rPr>
              <a:t>Resources</a:t>
            </a:r>
          </a:p>
          <a:p>
            <a:r>
              <a:rPr lang="en-GB" dirty="0">
                <a:solidFill>
                  <a:schemeClr val="tx1"/>
                </a:solidFill>
              </a:rPr>
              <a:t>Football for each group, selection of objects for pupils to discuss and choose from: table tennis ball, beach ball, tennis ball, marble, peppercorn, grain of sand</a:t>
            </a:r>
          </a:p>
        </p:txBody>
      </p:sp>
      <p:pic>
        <p:nvPicPr>
          <p:cNvPr id="14" name="Picture 13">
            <a:extLst>
              <a:ext uri="{FF2B5EF4-FFF2-40B4-BE49-F238E27FC236}">
                <a16:creationId xmlns:a16="http://schemas.microsoft.com/office/drawing/2014/main" id="{D85BC32A-E31B-4F9E-89BD-91B78E761A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32734" y="127188"/>
            <a:ext cx="781812" cy="781812"/>
          </a:xfrm>
          <a:prstGeom prst="rect">
            <a:avLst/>
          </a:prstGeom>
        </p:spPr>
      </p:pic>
      <p:pic>
        <p:nvPicPr>
          <p:cNvPr id="13" name="Picture 12">
            <a:extLst>
              <a:ext uri="{FF2B5EF4-FFF2-40B4-BE49-F238E27FC236}">
                <a16:creationId xmlns:a16="http://schemas.microsoft.com/office/drawing/2014/main" id="{5B99BC2A-A4A8-4BEE-B08C-7863A4225A5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50922" y="127188"/>
            <a:ext cx="781812" cy="781812"/>
          </a:xfrm>
          <a:prstGeom prst="rect">
            <a:avLst/>
          </a:prstGeom>
        </p:spPr>
      </p:pic>
      <p:sp>
        <p:nvSpPr>
          <p:cNvPr id="5" name="Rectangle 4">
            <a:extLst>
              <a:ext uri="{FF2B5EF4-FFF2-40B4-BE49-F238E27FC236}">
                <a16:creationId xmlns:a16="http://schemas.microsoft.com/office/drawing/2014/main" id="{4AAB7565-3348-4D27-B341-6BE100372698}"/>
              </a:ext>
            </a:extLst>
          </p:cNvPr>
          <p:cNvSpPr/>
          <p:nvPr/>
        </p:nvSpPr>
        <p:spPr>
          <a:xfrm>
            <a:off x="766231" y="1805540"/>
            <a:ext cx="8103024" cy="923330"/>
          </a:xfrm>
          <a:prstGeom prst="rect">
            <a:avLst/>
          </a:prstGeom>
        </p:spPr>
        <p:txBody>
          <a:bodyPr wrap="square">
            <a:spAutoFit/>
          </a:bodyPr>
          <a:lstStyle/>
          <a:p>
            <a:r>
              <a:rPr lang="en-US" dirty="0"/>
              <a:t>Look at this collection of balls.</a:t>
            </a:r>
          </a:p>
          <a:p>
            <a:r>
              <a:rPr lang="en-US" dirty="0"/>
              <a:t>The football represents a bacterial cell. </a:t>
            </a:r>
          </a:p>
          <a:p>
            <a:r>
              <a:rPr lang="en-US" dirty="0"/>
              <a:t>Which size ball do you think would represent a viral particle at the same scale?</a:t>
            </a:r>
            <a:endParaRPr lang="en-GB" dirty="0"/>
          </a:p>
        </p:txBody>
      </p:sp>
      <p:grpSp>
        <p:nvGrpSpPr>
          <p:cNvPr id="21" name="Group 20">
            <a:extLst>
              <a:ext uri="{FF2B5EF4-FFF2-40B4-BE49-F238E27FC236}">
                <a16:creationId xmlns:a16="http://schemas.microsoft.com/office/drawing/2014/main" id="{5FB75D78-F6A7-0649-8C10-741FC7EE0F43}"/>
              </a:ext>
            </a:extLst>
          </p:cNvPr>
          <p:cNvGrpSpPr/>
          <p:nvPr/>
        </p:nvGrpSpPr>
        <p:grpSpPr>
          <a:xfrm>
            <a:off x="3071494" y="2989598"/>
            <a:ext cx="3001012" cy="2061493"/>
            <a:chOff x="1214258" y="2344688"/>
            <a:chExt cx="2781805" cy="1965790"/>
          </a:xfrm>
        </p:grpSpPr>
        <p:pic>
          <p:nvPicPr>
            <p:cNvPr id="19" name="Picture 18">
              <a:extLst>
                <a:ext uri="{FF2B5EF4-FFF2-40B4-BE49-F238E27FC236}">
                  <a16:creationId xmlns:a16="http://schemas.microsoft.com/office/drawing/2014/main" id="{1B6454CF-4DF6-F641-A028-893D500A95C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35598" y="3740420"/>
              <a:ext cx="860465" cy="570058"/>
            </a:xfrm>
            <a:prstGeom prst="rect">
              <a:avLst/>
            </a:prstGeom>
          </p:spPr>
        </p:pic>
        <p:pic>
          <p:nvPicPr>
            <p:cNvPr id="10" name="Picture 9">
              <a:extLst>
                <a:ext uri="{FF2B5EF4-FFF2-40B4-BE49-F238E27FC236}">
                  <a16:creationId xmlns:a16="http://schemas.microsoft.com/office/drawing/2014/main" id="{C0CBA110-74FC-2044-B783-E428CC6F535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41621" y="2344688"/>
              <a:ext cx="1694303" cy="1691655"/>
            </a:xfrm>
            <a:prstGeom prst="rect">
              <a:avLst/>
            </a:prstGeom>
          </p:spPr>
        </p:pic>
        <p:pic>
          <p:nvPicPr>
            <p:cNvPr id="4" name="Picture 3">
              <a:extLst>
                <a:ext uri="{FF2B5EF4-FFF2-40B4-BE49-F238E27FC236}">
                  <a16:creationId xmlns:a16="http://schemas.microsoft.com/office/drawing/2014/main" id="{29C43A72-A96C-3546-8109-125087308CD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14258" y="3020559"/>
              <a:ext cx="1060098" cy="1060098"/>
            </a:xfrm>
            <a:prstGeom prst="rect">
              <a:avLst/>
            </a:prstGeom>
          </p:spPr>
        </p:pic>
        <p:pic>
          <p:nvPicPr>
            <p:cNvPr id="8" name="Picture 7">
              <a:extLst>
                <a:ext uri="{FF2B5EF4-FFF2-40B4-BE49-F238E27FC236}">
                  <a16:creationId xmlns:a16="http://schemas.microsoft.com/office/drawing/2014/main" id="{7007D6A5-6040-584A-B766-0731FD3DD9A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1905460" y="3847137"/>
              <a:ext cx="360000" cy="356625"/>
            </a:xfrm>
            <a:prstGeom prst="rect">
              <a:avLst/>
            </a:prstGeom>
          </p:spPr>
        </p:pic>
        <p:sp>
          <p:nvSpPr>
            <p:cNvPr id="11" name="Oval 10">
              <a:extLst>
                <a:ext uri="{FF2B5EF4-FFF2-40B4-BE49-F238E27FC236}">
                  <a16:creationId xmlns:a16="http://schemas.microsoft.com/office/drawing/2014/main" id="{FDC4E9C0-E399-4244-B046-B3455877F42C}"/>
                </a:ext>
              </a:extLst>
            </p:cNvPr>
            <p:cNvSpPr/>
            <p:nvPr/>
          </p:nvSpPr>
          <p:spPr>
            <a:xfrm>
              <a:off x="2472765" y="3953450"/>
              <a:ext cx="144000" cy="144000"/>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path path="circle">
                <a:fillToRect l="100000" b="100000"/>
              </a:path>
              <a:tileRect t="-100000" r="-100000"/>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a:extLst>
                <a:ext uri="{FF2B5EF4-FFF2-40B4-BE49-F238E27FC236}">
                  <a16:creationId xmlns:a16="http://schemas.microsoft.com/office/drawing/2014/main" id="{B9053647-B3EA-EB4F-A7EE-6FB46078D87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076549" y="3765659"/>
              <a:ext cx="360000" cy="362834"/>
            </a:xfrm>
            <a:prstGeom prst="rect">
              <a:avLst/>
            </a:prstGeom>
          </p:spPr>
        </p:pic>
        <p:sp>
          <p:nvSpPr>
            <p:cNvPr id="20" name="Cloud 19">
              <a:extLst>
                <a:ext uri="{FF2B5EF4-FFF2-40B4-BE49-F238E27FC236}">
                  <a16:creationId xmlns:a16="http://schemas.microsoft.com/office/drawing/2014/main" id="{FE7A0790-09A2-1340-98D6-F09FA86E740B}"/>
                </a:ext>
              </a:extLst>
            </p:cNvPr>
            <p:cNvSpPr/>
            <p:nvPr/>
          </p:nvSpPr>
          <p:spPr>
            <a:xfrm>
              <a:off x="2811226" y="3996784"/>
              <a:ext cx="387828" cy="181985"/>
            </a:xfrm>
            <a:prstGeom prst="cloud">
              <a:avLst/>
            </a:prstGeom>
            <a:blipFill>
              <a:blip r:embed="rId10"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Icon&#10;&#10;Description automatically generated">
            <a:extLst>
              <a:ext uri="{FF2B5EF4-FFF2-40B4-BE49-F238E27FC236}">
                <a16:creationId xmlns:a16="http://schemas.microsoft.com/office/drawing/2014/main" id="{5D6972AA-B2F9-4A72-9B30-4AFCC7A0278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460169" y="118893"/>
            <a:ext cx="762066" cy="762066"/>
          </a:xfrm>
          <a:prstGeom prst="rect">
            <a:avLst/>
          </a:prstGeom>
        </p:spPr>
      </p:pic>
      <p:pic>
        <p:nvPicPr>
          <p:cNvPr id="12" name="Picture 11" descr="Icon&#10;&#10;Description automatically generated">
            <a:extLst>
              <a:ext uri="{FF2B5EF4-FFF2-40B4-BE49-F238E27FC236}">
                <a16:creationId xmlns:a16="http://schemas.microsoft.com/office/drawing/2014/main" id="{5A7FA24F-F42C-4CE7-9423-12E31AFDEB8A}"/>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569110" y="142211"/>
            <a:ext cx="751766" cy="751766"/>
          </a:xfrm>
          <a:prstGeom prst="rect">
            <a:avLst/>
          </a:prstGeom>
        </p:spPr>
      </p:pic>
    </p:spTree>
    <p:extLst>
      <p:ext uri="{BB962C8B-B14F-4D97-AF65-F5344CB8AC3E}">
        <p14:creationId xmlns:p14="http://schemas.microsoft.com/office/powerpoint/2010/main" val="2457490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B47A2FF-9996-4E72-8A6E-F6850DA0FAA9}"/>
              </a:ext>
            </a:extLst>
          </p:cNvPr>
          <p:cNvSpPr txBox="1"/>
          <p:nvPr/>
        </p:nvSpPr>
        <p:spPr>
          <a:xfrm>
            <a:off x="720000" y="360000"/>
            <a:ext cx="2109360" cy="369332"/>
          </a:xfrm>
          <a:prstGeom prst="rect">
            <a:avLst/>
          </a:prstGeom>
          <a:noFill/>
        </p:spPr>
        <p:txBody>
          <a:bodyPr wrap="none" rtlCol="0">
            <a:spAutoFit/>
          </a:bodyPr>
          <a:lstStyle/>
          <a:p>
            <a:r>
              <a:rPr lang="en-GB" b="1" dirty="0"/>
              <a:t>Longer investigation</a:t>
            </a:r>
          </a:p>
        </p:txBody>
      </p:sp>
      <p:sp>
        <p:nvSpPr>
          <p:cNvPr id="22" name="Rectangle: Rounded Corners 21">
            <a:extLst>
              <a:ext uri="{FF2B5EF4-FFF2-40B4-BE49-F238E27FC236}">
                <a16:creationId xmlns:a16="http://schemas.microsoft.com/office/drawing/2014/main" id="{3810202C-C4B1-47FF-AC5C-AFFA2EBE8B51}"/>
              </a:ext>
            </a:extLst>
          </p:cNvPr>
          <p:cNvSpPr/>
          <p:nvPr/>
        </p:nvSpPr>
        <p:spPr>
          <a:xfrm>
            <a:off x="797554" y="925729"/>
            <a:ext cx="8094925" cy="6322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t>Can you isolate the bacteriophages?</a:t>
            </a:r>
          </a:p>
        </p:txBody>
      </p:sp>
      <p:sp>
        <p:nvSpPr>
          <p:cNvPr id="23" name="Rectangle: Rounded Corners 22">
            <a:extLst>
              <a:ext uri="{FF2B5EF4-FFF2-40B4-BE49-F238E27FC236}">
                <a16:creationId xmlns:a16="http://schemas.microsoft.com/office/drawing/2014/main" id="{8FA1FA7B-237F-43C3-9F06-8534B1FF6B0C}"/>
              </a:ext>
            </a:extLst>
          </p:cNvPr>
          <p:cNvSpPr/>
          <p:nvPr/>
        </p:nvSpPr>
        <p:spPr>
          <a:xfrm>
            <a:off x="1550741" y="5580655"/>
            <a:ext cx="7337001" cy="919689"/>
          </a:xfrm>
          <a:prstGeom prst="roundRect">
            <a:avLst/>
          </a:prstGeom>
          <a:no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rPr>
              <a:t>Resources</a:t>
            </a:r>
          </a:p>
          <a:p>
            <a:r>
              <a:rPr lang="en-US" dirty="0">
                <a:solidFill>
                  <a:schemeClr val="tx1"/>
                </a:solidFill>
              </a:rPr>
              <a:t>Lego bricks of different sizes, variety of boxes, card, paper, scissors, glue</a:t>
            </a:r>
            <a:endParaRPr lang="en-GB" dirty="0">
              <a:solidFill>
                <a:schemeClr val="tx1"/>
              </a:solidFill>
            </a:endParaRPr>
          </a:p>
        </p:txBody>
      </p:sp>
      <p:pic>
        <p:nvPicPr>
          <p:cNvPr id="9" name="Picture 8" descr="A picture containing clipart&#10;&#10;Description automatically generated">
            <a:extLst>
              <a:ext uri="{FF2B5EF4-FFF2-40B4-BE49-F238E27FC236}">
                <a16:creationId xmlns:a16="http://schemas.microsoft.com/office/drawing/2014/main" id="{FA4390EC-B466-4D70-9DE0-C359A3DFE94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70799" y="48833"/>
            <a:ext cx="781812" cy="781812"/>
          </a:xfrm>
          <a:prstGeom prst="rect">
            <a:avLst/>
          </a:prstGeom>
        </p:spPr>
      </p:pic>
      <p:sp>
        <p:nvSpPr>
          <p:cNvPr id="4" name="TextBox 3">
            <a:extLst>
              <a:ext uri="{FF2B5EF4-FFF2-40B4-BE49-F238E27FC236}">
                <a16:creationId xmlns:a16="http://schemas.microsoft.com/office/drawing/2014/main" id="{B2591CD0-D9EC-4921-A76B-B2EB7E78F736}"/>
              </a:ext>
            </a:extLst>
          </p:cNvPr>
          <p:cNvSpPr txBox="1"/>
          <p:nvPr/>
        </p:nvSpPr>
        <p:spPr>
          <a:xfrm>
            <a:off x="2682151" y="1938631"/>
            <a:ext cx="6042516" cy="646331"/>
          </a:xfrm>
          <a:prstGeom prst="rect">
            <a:avLst/>
          </a:prstGeom>
          <a:noFill/>
        </p:spPr>
        <p:txBody>
          <a:bodyPr wrap="square" rtlCol="0">
            <a:spAutoFit/>
          </a:bodyPr>
          <a:lstStyle/>
          <a:p>
            <a:r>
              <a:rPr lang="en-GB" dirty="0"/>
              <a:t>Scientists isolate </a:t>
            </a:r>
            <a:r>
              <a:rPr lang="en-GB" b="1" dirty="0"/>
              <a:t>bacteriophages</a:t>
            </a:r>
            <a:r>
              <a:rPr lang="en-GB" dirty="0"/>
              <a:t> from other microorganisms and molecules by </a:t>
            </a:r>
            <a:r>
              <a:rPr lang="en-GB" b="1" dirty="0"/>
              <a:t>sieving</a:t>
            </a:r>
            <a:r>
              <a:rPr lang="en-GB" dirty="0"/>
              <a:t> them through </a:t>
            </a:r>
            <a:r>
              <a:rPr lang="en-GB" b="1" dirty="0"/>
              <a:t>filters</a:t>
            </a:r>
            <a:r>
              <a:rPr lang="en-GB" dirty="0"/>
              <a:t> with tiny holes. </a:t>
            </a:r>
          </a:p>
        </p:txBody>
      </p:sp>
      <p:pic>
        <p:nvPicPr>
          <p:cNvPr id="6" name="Picture 5" descr="A picture containing drawing, light&#10;&#10;Description automatically generated">
            <a:extLst>
              <a:ext uri="{FF2B5EF4-FFF2-40B4-BE49-F238E27FC236}">
                <a16:creationId xmlns:a16="http://schemas.microsoft.com/office/drawing/2014/main" id="{23E5B3A4-5A76-4796-9416-0E978BE61F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0269" y="1986511"/>
            <a:ext cx="1295562" cy="2591124"/>
          </a:xfrm>
          <a:prstGeom prst="rect">
            <a:avLst/>
          </a:prstGeom>
        </p:spPr>
      </p:pic>
      <p:sp>
        <p:nvSpPr>
          <p:cNvPr id="15" name="Rectangle: Rounded Corners 22">
            <a:extLst>
              <a:ext uri="{FF2B5EF4-FFF2-40B4-BE49-F238E27FC236}">
                <a16:creationId xmlns:a16="http://schemas.microsoft.com/office/drawing/2014/main" id="{F82A7055-C70A-214B-8056-FF551AA79650}"/>
              </a:ext>
            </a:extLst>
          </p:cNvPr>
          <p:cNvSpPr/>
          <p:nvPr/>
        </p:nvSpPr>
        <p:spPr>
          <a:xfrm>
            <a:off x="6166994" y="3156452"/>
            <a:ext cx="2720749" cy="1780315"/>
          </a:xfrm>
          <a:prstGeom prst="roundRect">
            <a:avLst/>
          </a:prstGeom>
          <a:blipFill>
            <a:blip r:embed="rId5" cstate="screen">
              <a:extLst>
                <a:ext uri="{28A0092B-C50C-407E-A947-70E740481C1C}">
                  <a14:useLocalDpi xmlns:a14="http://schemas.microsoft.com/office/drawing/2010/main"/>
                </a:ext>
              </a:extLst>
            </a:blip>
            <a:stretch>
              <a:fillRect/>
            </a:stretch>
          </a:blip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chemeClr val="tx1"/>
              </a:solidFill>
            </a:endParaRPr>
          </a:p>
        </p:txBody>
      </p:sp>
      <p:sp>
        <p:nvSpPr>
          <p:cNvPr id="3" name="Rectangle: Rounded Corners 2">
            <a:extLst>
              <a:ext uri="{FF2B5EF4-FFF2-40B4-BE49-F238E27FC236}">
                <a16:creationId xmlns:a16="http://schemas.microsoft.com/office/drawing/2014/main" id="{62E27AFE-67B9-4CEC-98F4-8F656092A7AD}"/>
              </a:ext>
            </a:extLst>
          </p:cNvPr>
          <p:cNvSpPr/>
          <p:nvPr/>
        </p:nvSpPr>
        <p:spPr>
          <a:xfrm>
            <a:off x="3039337" y="3156452"/>
            <a:ext cx="2720749" cy="17803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separate the smallest bricks from the rest of the bricks?</a:t>
            </a:r>
          </a:p>
        </p:txBody>
      </p:sp>
      <p:pic>
        <p:nvPicPr>
          <p:cNvPr id="18" name="Picture 17" descr="Icon&#10;&#10;Description automatically generated">
            <a:extLst>
              <a:ext uri="{FF2B5EF4-FFF2-40B4-BE49-F238E27FC236}">
                <a16:creationId xmlns:a16="http://schemas.microsoft.com/office/drawing/2014/main" id="{2D385F5E-870E-4C80-87A3-1BB72E64826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894050" y="48833"/>
            <a:ext cx="4993692" cy="824073"/>
          </a:xfrm>
          <a:prstGeom prst="rect">
            <a:avLst/>
          </a:prstGeom>
        </p:spPr>
      </p:pic>
    </p:spTree>
    <p:extLst>
      <p:ext uri="{BB962C8B-B14F-4D97-AF65-F5344CB8AC3E}">
        <p14:creationId xmlns:p14="http://schemas.microsoft.com/office/powerpoint/2010/main" val="5304897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56010c2e-e7df-43f9-b9a0-0c299b337b10">
      <UserInfo>
        <DisplayName>Sue Martin</DisplayName>
        <AccountId>13</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F602F4352AC064BAB6534866D1EBEE7" ma:contentTypeVersion="12" ma:contentTypeDescription="Create a new document." ma:contentTypeScope="" ma:versionID="398e8891476d4c17b6ed3be902448ba1">
  <xsd:schema xmlns:xsd="http://www.w3.org/2001/XMLSchema" xmlns:xs="http://www.w3.org/2001/XMLSchema" xmlns:p="http://schemas.microsoft.com/office/2006/metadata/properties" xmlns:ns2="f6a294d8-0227-4a1f-9f82-c7d0e374c362" xmlns:ns3="56010c2e-e7df-43f9-b9a0-0c299b337b10" targetNamespace="http://schemas.microsoft.com/office/2006/metadata/properties" ma:root="true" ma:fieldsID="f36cd9c4f2d0396c512f7b9e3a45a84d" ns2:_="" ns3:_="">
    <xsd:import namespace="f6a294d8-0227-4a1f-9f82-c7d0e374c362"/>
    <xsd:import namespace="56010c2e-e7df-43f9-b9a0-0c299b337b1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a294d8-0227-4a1f-9f82-c7d0e374c3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6010c2e-e7df-43f9-b9a0-0c299b337b10"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3AB155-FD45-400F-89C4-CD46A5BAE941}">
  <ds:schemaRefs>
    <ds:schemaRef ds:uri="http://schemas.microsoft.com/office/2006/metadata/properties"/>
    <ds:schemaRef ds:uri="http://purl.org/dc/terms/"/>
    <ds:schemaRef ds:uri="http://purl.org/dc/dcmitype/"/>
    <ds:schemaRef ds:uri="56010c2e-e7df-43f9-b9a0-0c299b337b10"/>
    <ds:schemaRef ds:uri="http://purl.org/dc/elements/1.1/"/>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f6a294d8-0227-4a1f-9f82-c7d0e374c362"/>
  </ds:schemaRefs>
</ds:datastoreItem>
</file>

<file path=customXml/itemProps2.xml><?xml version="1.0" encoding="utf-8"?>
<ds:datastoreItem xmlns:ds="http://schemas.openxmlformats.org/officeDocument/2006/customXml" ds:itemID="{886EC274-301C-4C7F-A040-B96300BCA16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6a294d8-0227-4a1f-9f82-c7d0e374c362"/>
    <ds:schemaRef ds:uri="56010c2e-e7df-43f9-b9a0-0c299b337b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D920BA0-0A4C-42B9-95DD-D8A20D716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1071</TotalTime>
  <Words>2199</Words>
  <Application>Microsoft Office PowerPoint</Application>
  <PresentationFormat>On-screen Show (4:3)</PresentationFormat>
  <Paragraphs>218</Paragraphs>
  <Slides>14</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Office Theme</vt:lpstr>
      <vt:lpstr>I bet you didn’t know… Bacteria get viral infections as well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48</cp:revision>
  <dcterms:created xsi:type="dcterms:W3CDTF">2016-06-16T08:43:18Z</dcterms:created>
  <dcterms:modified xsi:type="dcterms:W3CDTF">2021-04-29T08:54:23Z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ies>
</file>