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256" r:id="rId5"/>
    <p:sldId id="280" r:id="rId6"/>
    <p:sldId id="287" r:id="rId7"/>
    <p:sldId id="282" r:id="rId8"/>
    <p:sldId id="293" r:id="rId9"/>
    <p:sldId id="292" r:id="rId10"/>
    <p:sldId id="283" r:id="rId11"/>
    <p:sldId id="294" r:id="rId12"/>
    <p:sldId id="291" r:id="rId13"/>
    <p:sldId id="267" r:id="rId14"/>
    <p:sldId id="268" r:id="rId15"/>
    <p:sldId id="297" r:id="rId16"/>
    <p:sldId id="298" r:id="rId17"/>
    <p:sldId id="262" r:id="rId18"/>
    <p:sldId id="263" r:id="rId19"/>
    <p:sldId id="264" r:id="rId20"/>
    <p:sldId id="265" r:id="rId21"/>
    <p:sldId id="279"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FF2D0350-15F2-498C-7C0A-D19B7BAC7A98}" name="Sue Martin" initials="SM" userId="S::sue.martin@pstt.org.uk::cb0194a5-6d63-41ca-ace6-4751bda7921e"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2"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722289-716B-496B-9A4F-99D4F366A56F}" v="32" dt="2022-02-14T09:46:48.4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45" autoAdjust="0"/>
    <p:restoredTop sz="35488" autoAdjust="0"/>
  </p:normalViewPr>
  <p:slideViewPr>
    <p:cSldViewPr>
      <p:cViewPr varScale="1">
        <p:scale>
          <a:sx n="40" d="100"/>
          <a:sy n="40" d="100"/>
        </p:scale>
        <p:origin x="3852" y="54"/>
      </p:cViewPr>
      <p:guideLst>
        <p:guide orient="horz" pos="2160"/>
        <p:guide pos="2880"/>
      </p:guideLst>
    </p:cSldViewPr>
  </p:slideViewPr>
  <p:notesTextViewPr>
    <p:cViewPr>
      <p:scale>
        <a:sx n="100" d="100"/>
        <a:sy n="100" d="100"/>
      </p:scale>
      <p:origin x="0" y="0"/>
    </p:cViewPr>
  </p:notesTextViewPr>
  <p:notesViewPr>
    <p:cSldViewPr>
      <p:cViewPr varScale="1">
        <p:scale>
          <a:sx n="71" d="100"/>
          <a:sy n="71" d="100"/>
        </p:scale>
        <p:origin x="359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CB722289-716B-496B-9A4F-99D4F366A56F}"/>
    <pc:docChg chg="undo redo custSel addSld delSld modSld">
      <pc:chgData name="Alison Trew" userId="501ad152-89bb-4882-ac72-f31826cb2e78" providerId="ADAL" clId="{CB722289-716B-496B-9A4F-99D4F366A56F}" dt="2022-02-14T09:28:14.625" v="2690" actId="20577"/>
      <pc:docMkLst>
        <pc:docMk/>
      </pc:docMkLst>
      <pc:sldChg chg="modSp mod">
        <pc:chgData name="Alison Trew" userId="501ad152-89bb-4882-ac72-f31826cb2e78" providerId="ADAL" clId="{CB722289-716B-496B-9A4F-99D4F366A56F}" dt="2022-02-08T15:40:20.856" v="10" actId="692"/>
        <pc:sldMkLst>
          <pc:docMk/>
          <pc:sldMk cId="0" sldId="256"/>
        </pc:sldMkLst>
        <pc:picChg chg="mod">
          <ac:chgData name="Alison Trew" userId="501ad152-89bb-4882-ac72-f31826cb2e78" providerId="ADAL" clId="{CB722289-716B-496B-9A4F-99D4F366A56F}" dt="2022-02-08T15:40:20.856" v="10" actId="692"/>
          <ac:picMkLst>
            <pc:docMk/>
            <pc:sldMk cId="0" sldId="256"/>
            <ac:picMk id="4" creationId="{BD47CA64-0CA0-4B8B-A34E-B1C476EEFE5B}"/>
          </ac:picMkLst>
        </pc:picChg>
      </pc:sldChg>
      <pc:sldChg chg="addSp modSp mod modNotesTx">
        <pc:chgData name="Alison Trew" userId="501ad152-89bb-4882-ac72-f31826cb2e78" providerId="ADAL" clId="{CB722289-716B-496B-9A4F-99D4F366A56F}" dt="2022-02-14T09:25:40.086" v="2597" actId="20577"/>
        <pc:sldMkLst>
          <pc:docMk/>
          <pc:sldMk cId="1864309039" sldId="262"/>
        </pc:sldMkLst>
        <pc:spChg chg="mod">
          <ac:chgData name="Alison Trew" userId="501ad152-89bb-4882-ac72-f31826cb2e78" providerId="ADAL" clId="{CB722289-716B-496B-9A4F-99D4F366A56F}" dt="2022-02-14T09:24:19.611" v="2542" actId="1076"/>
          <ac:spMkLst>
            <pc:docMk/>
            <pc:sldMk cId="1864309039" sldId="262"/>
            <ac:spMk id="5" creationId="{1DCDFB08-1DDA-488C-BE50-C498C0E9C280}"/>
          </ac:spMkLst>
        </pc:spChg>
        <pc:spChg chg="mod">
          <ac:chgData name="Alison Trew" userId="501ad152-89bb-4882-ac72-f31826cb2e78" providerId="ADAL" clId="{CB722289-716B-496B-9A4F-99D4F366A56F}" dt="2022-02-14T09:24:48.211" v="2547" actId="1076"/>
          <ac:spMkLst>
            <pc:docMk/>
            <pc:sldMk cId="1864309039" sldId="262"/>
            <ac:spMk id="9" creationId="{37DD0983-6F7B-4F9A-8995-EACBD7609CDE}"/>
          </ac:spMkLst>
        </pc:spChg>
        <pc:picChg chg="add mod">
          <ac:chgData name="Alison Trew" userId="501ad152-89bb-4882-ac72-f31826cb2e78" providerId="ADAL" clId="{CB722289-716B-496B-9A4F-99D4F366A56F}" dt="2022-02-14T09:23:14.223" v="2530" actId="1076"/>
          <ac:picMkLst>
            <pc:docMk/>
            <pc:sldMk cId="1864309039" sldId="262"/>
            <ac:picMk id="2" creationId="{3430A8A1-0405-4682-9636-A6EFBA7F7D45}"/>
          </ac:picMkLst>
        </pc:picChg>
        <pc:picChg chg="add mod">
          <ac:chgData name="Alison Trew" userId="501ad152-89bb-4882-ac72-f31826cb2e78" providerId="ADAL" clId="{CB722289-716B-496B-9A4F-99D4F366A56F}" dt="2022-02-14T09:24:51.462" v="2548" actId="1076"/>
          <ac:picMkLst>
            <pc:docMk/>
            <pc:sldMk cId="1864309039" sldId="262"/>
            <ac:picMk id="3" creationId="{4339275E-5D87-4EE7-8318-B9C43C437658}"/>
          </ac:picMkLst>
        </pc:picChg>
        <pc:picChg chg="add mod">
          <ac:chgData name="Alison Trew" userId="501ad152-89bb-4882-ac72-f31826cb2e78" providerId="ADAL" clId="{CB722289-716B-496B-9A4F-99D4F366A56F}" dt="2022-02-14T09:24:42.561" v="2546" actId="1076"/>
          <ac:picMkLst>
            <pc:docMk/>
            <pc:sldMk cId="1864309039" sldId="262"/>
            <ac:picMk id="4" creationId="{CAAB62D9-89A5-47E1-B48C-A549D7CA7D16}"/>
          </ac:picMkLst>
        </pc:picChg>
      </pc:sldChg>
      <pc:sldChg chg="delCm">
        <pc:chgData name="Alison Trew" userId="501ad152-89bb-4882-ac72-f31826cb2e78" providerId="ADAL" clId="{CB722289-716B-496B-9A4F-99D4F366A56F}" dt="2022-02-11T15:22:22.449" v="2498"/>
        <pc:sldMkLst>
          <pc:docMk/>
          <pc:sldMk cId="3098103686" sldId="263"/>
        </pc:sldMkLst>
      </pc:sldChg>
      <pc:sldChg chg="modSp mod">
        <pc:chgData name="Alison Trew" userId="501ad152-89bb-4882-ac72-f31826cb2e78" providerId="ADAL" clId="{CB722289-716B-496B-9A4F-99D4F366A56F}" dt="2022-02-11T15:22:45.513" v="2521" actId="20577"/>
        <pc:sldMkLst>
          <pc:docMk/>
          <pc:sldMk cId="199569961" sldId="264"/>
        </pc:sldMkLst>
        <pc:graphicFrameChg chg="modGraphic">
          <ac:chgData name="Alison Trew" userId="501ad152-89bb-4882-ac72-f31826cb2e78" providerId="ADAL" clId="{CB722289-716B-496B-9A4F-99D4F366A56F}" dt="2022-02-11T15:22:45.513" v="2521" actId="20577"/>
          <ac:graphicFrameMkLst>
            <pc:docMk/>
            <pc:sldMk cId="199569961" sldId="264"/>
            <ac:graphicFrameMk id="5" creationId="{163CCDDE-AD17-44A6-9700-FED932AC0F4B}"/>
          </ac:graphicFrameMkLst>
        </pc:graphicFrameChg>
      </pc:sldChg>
      <pc:sldChg chg="delCm modCm">
        <pc:chgData name="Alison Trew" userId="501ad152-89bb-4882-ac72-f31826cb2e78" providerId="ADAL" clId="{CB722289-716B-496B-9A4F-99D4F366A56F}" dt="2022-02-11T15:23:00.606" v="2522"/>
        <pc:sldMkLst>
          <pc:docMk/>
          <pc:sldMk cId="780145735" sldId="265"/>
        </pc:sldMkLst>
      </pc:sldChg>
      <pc:sldChg chg="addSp modSp mod delCm modNotesTx">
        <pc:chgData name="Alison Trew" userId="501ad152-89bb-4882-ac72-f31826cb2e78" providerId="ADAL" clId="{CB722289-716B-496B-9A4F-99D4F366A56F}" dt="2022-02-11T15:22:12.013" v="2496"/>
        <pc:sldMkLst>
          <pc:docMk/>
          <pc:sldMk cId="1478597435" sldId="268"/>
        </pc:sldMkLst>
        <pc:spChg chg="mod">
          <ac:chgData name="Alison Trew" userId="501ad152-89bb-4882-ac72-f31826cb2e78" providerId="ADAL" clId="{CB722289-716B-496B-9A4F-99D4F366A56F}" dt="2022-02-11T15:17:30.071" v="2304" actId="14100"/>
          <ac:spMkLst>
            <pc:docMk/>
            <pc:sldMk cId="1478597435" sldId="268"/>
            <ac:spMk id="3" creationId="{ACD5989A-E987-479B-8487-8BF97139F06B}"/>
          </ac:spMkLst>
        </pc:spChg>
        <pc:spChg chg="mod">
          <ac:chgData name="Alison Trew" userId="501ad152-89bb-4882-ac72-f31826cb2e78" providerId="ADAL" clId="{CB722289-716B-496B-9A4F-99D4F366A56F}" dt="2022-02-11T15:04:40.523" v="1234" actId="20577"/>
          <ac:spMkLst>
            <pc:docMk/>
            <pc:sldMk cId="1478597435" sldId="268"/>
            <ac:spMk id="7" creationId="{DD89CAB2-35E6-4495-B69C-E4B815DD3A0D}"/>
          </ac:spMkLst>
        </pc:spChg>
        <pc:spChg chg="add mod">
          <ac:chgData name="Alison Trew" userId="501ad152-89bb-4882-ac72-f31826cb2e78" providerId="ADAL" clId="{CB722289-716B-496B-9A4F-99D4F366A56F}" dt="2022-02-11T15:17:40.429" v="2307" actId="14100"/>
          <ac:spMkLst>
            <pc:docMk/>
            <pc:sldMk cId="1478597435" sldId="268"/>
            <ac:spMk id="9" creationId="{AF2E8BC1-4026-4609-802F-3F8BD1016A53}"/>
          </ac:spMkLst>
        </pc:spChg>
        <pc:picChg chg="add mod">
          <ac:chgData name="Alison Trew" userId="501ad152-89bb-4882-ac72-f31826cb2e78" providerId="ADAL" clId="{CB722289-716B-496B-9A4F-99D4F366A56F}" dt="2022-02-11T14:38:10.706" v="403" actId="1076"/>
          <ac:picMkLst>
            <pc:docMk/>
            <pc:sldMk cId="1478597435" sldId="268"/>
            <ac:picMk id="6" creationId="{5E2E28E1-3717-4E84-B28F-3B72194275D5}"/>
          </ac:picMkLst>
        </pc:picChg>
        <pc:picChg chg="mod">
          <ac:chgData name="Alison Trew" userId="501ad152-89bb-4882-ac72-f31826cb2e78" providerId="ADAL" clId="{CB722289-716B-496B-9A4F-99D4F366A56F}" dt="2022-02-11T14:38:13.204" v="404" actId="1076"/>
          <ac:picMkLst>
            <pc:docMk/>
            <pc:sldMk cId="1478597435" sldId="268"/>
            <ac:picMk id="23" creationId="{674B3BA5-96C5-461F-88FE-147B6F10635D}"/>
          </ac:picMkLst>
        </pc:picChg>
      </pc:sldChg>
      <pc:sldChg chg="addSp modSp mod">
        <pc:chgData name="Alison Trew" userId="501ad152-89bb-4882-ac72-f31826cb2e78" providerId="ADAL" clId="{CB722289-716B-496B-9A4F-99D4F366A56F}" dt="2022-02-14T09:26:29.953" v="2602" actId="14100"/>
        <pc:sldMkLst>
          <pc:docMk/>
          <pc:sldMk cId="1555622308" sldId="292"/>
        </pc:sldMkLst>
        <pc:spChg chg="add mod">
          <ac:chgData name="Alison Trew" userId="501ad152-89bb-4882-ac72-f31826cb2e78" providerId="ADAL" clId="{CB722289-716B-496B-9A4F-99D4F366A56F}" dt="2022-02-14T09:26:11.139" v="2598"/>
          <ac:spMkLst>
            <pc:docMk/>
            <pc:sldMk cId="1555622308" sldId="292"/>
            <ac:spMk id="9" creationId="{926B0D1B-B231-4B49-9F77-A1C39C51A787}"/>
          </ac:spMkLst>
        </pc:spChg>
        <pc:picChg chg="mod">
          <ac:chgData name="Alison Trew" userId="501ad152-89bb-4882-ac72-f31826cb2e78" providerId="ADAL" clId="{CB722289-716B-496B-9A4F-99D4F366A56F}" dt="2022-02-14T09:26:29.953" v="2602" actId="14100"/>
          <ac:picMkLst>
            <pc:docMk/>
            <pc:sldMk cId="1555622308" sldId="292"/>
            <ac:picMk id="12" creationId="{6EFF5681-B58C-49C3-A22C-945A25659010}"/>
          </ac:picMkLst>
        </pc:picChg>
        <pc:picChg chg="mod">
          <ac:chgData name="Alison Trew" userId="501ad152-89bb-4882-ac72-f31826cb2e78" providerId="ADAL" clId="{CB722289-716B-496B-9A4F-99D4F366A56F}" dt="2022-02-14T09:26:14.333" v="2599" actId="14100"/>
          <ac:picMkLst>
            <pc:docMk/>
            <pc:sldMk cId="1555622308" sldId="292"/>
            <ac:picMk id="14" creationId="{C8333B02-E88A-4C1E-A920-FECDAAF521EA}"/>
          </ac:picMkLst>
        </pc:picChg>
      </pc:sldChg>
      <pc:sldChg chg="modSp del mod delCm">
        <pc:chgData name="Alison Trew" userId="501ad152-89bb-4882-ac72-f31826cb2e78" providerId="ADAL" clId="{CB722289-716B-496B-9A4F-99D4F366A56F}" dt="2022-02-14T09:22:10.751" v="2524" actId="47"/>
        <pc:sldMkLst>
          <pc:docMk/>
          <pc:sldMk cId="574818601" sldId="295"/>
        </pc:sldMkLst>
        <pc:spChg chg="mod">
          <ac:chgData name="Alison Trew" userId="501ad152-89bb-4882-ac72-f31826cb2e78" providerId="ADAL" clId="{CB722289-716B-496B-9A4F-99D4F366A56F}" dt="2022-02-11T14:58:23.529" v="1056" actId="20577"/>
          <ac:spMkLst>
            <pc:docMk/>
            <pc:sldMk cId="574818601" sldId="295"/>
            <ac:spMk id="2" creationId="{EEB2C6CE-E110-41F0-ABC4-C8DA78C08DCC}"/>
          </ac:spMkLst>
        </pc:spChg>
      </pc:sldChg>
      <pc:sldChg chg="addSp delSp modSp mod modNotesTx">
        <pc:chgData name="Alison Trew" userId="501ad152-89bb-4882-ac72-f31826cb2e78" providerId="ADAL" clId="{CB722289-716B-496B-9A4F-99D4F366A56F}" dt="2022-02-11T15:26:35.694" v="2523" actId="21"/>
        <pc:sldMkLst>
          <pc:docMk/>
          <pc:sldMk cId="2616505336" sldId="297"/>
        </pc:sldMkLst>
        <pc:spChg chg="del">
          <ac:chgData name="Alison Trew" userId="501ad152-89bb-4882-ac72-f31826cb2e78" providerId="ADAL" clId="{CB722289-716B-496B-9A4F-99D4F366A56F}" dt="2022-02-11T15:26:35.694" v="2523" actId="21"/>
          <ac:spMkLst>
            <pc:docMk/>
            <pc:sldMk cId="2616505336" sldId="297"/>
            <ac:spMk id="2" creationId="{EEB2C6CE-E110-41F0-ABC4-C8DA78C08DCC}"/>
          </ac:spMkLst>
        </pc:spChg>
        <pc:spChg chg="mod">
          <ac:chgData name="Alison Trew" userId="501ad152-89bb-4882-ac72-f31826cb2e78" providerId="ADAL" clId="{CB722289-716B-496B-9A4F-99D4F366A56F}" dt="2022-02-11T09:47:15.838" v="149" actId="20577"/>
          <ac:spMkLst>
            <pc:docMk/>
            <pc:sldMk cId="2616505336" sldId="297"/>
            <ac:spMk id="7" creationId="{DD89CAB2-35E6-4495-B69C-E4B815DD3A0D}"/>
          </ac:spMkLst>
        </pc:spChg>
        <pc:graphicFrameChg chg="modGraphic">
          <ac:chgData name="Alison Trew" userId="501ad152-89bb-4882-ac72-f31826cb2e78" providerId="ADAL" clId="{CB722289-716B-496B-9A4F-99D4F366A56F}" dt="2022-02-11T14:54:57.984" v="1026" actId="20577"/>
          <ac:graphicFrameMkLst>
            <pc:docMk/>
            <pc:sldMk cId="2616505336" sldId="297"/>
            <ac:graphicFrameMk id="4" creationId="{0967B3B3-4C5B-417D-991D-7EC7FEB60BDF}"/>
          </ac:graphicFrameMkLst>
        </pc:graphicFrameChg>
        <pc:picChg chg="add mod">
          <ac:chgData name="Alison Trew" userId="501ad152-89bb-4882-ac72-f31826cb2e78" providerId="ADAL" clId="{CB722289-716B-496B-9A4F-99D4F366A56F}" dt="2022-02-11T14:38:46.339" v="405"/>
          <ac:picMkLst>
            <pc:docMk/>
            <pc:sldMk cId="2616505336" sldId="297"/>
            <ac:picMk id="18" creationId="{E1972672-357F-4BD6-AB66-3290F703559A}"/>
          </ac:picMkLst>
        </pc:picChg>
        <pc:picChg chg="mod">
          <ac:chgData name="Alison Trew" userId="501ad152-89bb-4882-ac72-f31826cb2e78" providerId="ADAL" clId="{CB722289-716B-496B-9A4F-99D4F366A56F}" dt="2022-02-11T14:38:50.772" v="406" actId="1076"/>
          <ac:picMkLst>
            <pc:docMk/>
            <pc:sldMk cId="2616505336" sldId="297"/>
            <ac:picMk id="23" creationId="{8A7B4416-5FEF-446C-AA79-3890A19F7B82}"/>
          </ac:picMkLst>
        </pc:picChg>
      </pc:sldChg>
      <pc:sldChg chg="addSp delSp modSp add mod modNotesTx">
        <pc:chgData name="Alison Trew" userId="501ad152-89bb-4882-ac72-f31826cb2e78" providerId="ADAL" clId="{CB722289-716B-496B-9A4F-99D4F366A56F}" dt="2022-02-14T09:28:14.625" v="2690" actId="20577"/>
        <pc:sldMkLst>
          <pc:docMk/>
          <pc:sldMk cId="181464335" sldId="298"/>
        </pc:sldMkLst>
        <pc:spChg chg="mod">
          <ac:chgData name="Alison Trew" userId="501ad152-89bb-4882-ac72-f31826cb2e78" providerId="ADAL" clId="{CB722289-716B-496B-9A4F-99D4F366A56F}" dt="2022-02-11T15:00:13.336" v="1070" actId="20577"/>
          <ac:spMkLst>
            <pc:docMk/>
            <pc:sldMk cId="181464335" sldId="298"/>
            <ac:spMk id="2" creationId="{EEB2C6CE-E110-41F0-ABC4-C8DA78C08DCC}"/>
          </ac:spMkLst>
        </pc:spChg>
        <pc:spChg chg="del">
          <ac:chgData name="Alison Trew" userId="501ad152-89bb-4882-ac72-f31826cb2e78" providerId="ADAL" clId="{CB722289-716B-496B-9A4F-99D4F366A56F}" dt="2022-02-11T14:37:23.739" v="396" actId="478"/>
          <ac:spMkLst>
            <pc:docMk/>
            <pc:sldMk cId="181464335" sldId="298"/>
            <ac:spMk id="7" creationId="{DD89CAB2-35E6-4495-B69C-E4B815DD3A0D}"/>
          </ac:spMkLst>
        </pc:spChg>
        <pc:spChg chg="del">
          <ac:chgData name="Alison Trew" userId="501ad152-89bb-4882-ac72-f31826cb2e78" providerId="ADAL" clId="{CB722289-716B-496B-9A4F-99D4F366A56F}" dt="2022-02-11T09:55:42.209" v="367" actId="21"/>
          <ac:spMkLst>
            <pc:docMk/>
            <pc:sldMk cId="181464335" sldId="298"/>
            <ac:spMk id="10" creationId="{BEFC813C-94C5-4954-934D-E3AF9E2A4122}"/>
          </ac:spMkLst>
        </pc:spChg>
        <pc:spChg chg="del">
          <ac:chgData name="Alison Trew" userId="501ad152-89bb-4882-ac72-f31826cb2e78" providerId="ADAL" clId="{CB722289-716B-496B-9A4F-99D4F366A56F}" dt="2022-02-11T09:55:45.339" v="368" actId="21"/>
          <ac:spMkLst>
            <pc:docMk/>
            <pc:sldMk cId="181464335" sldId="298"/>
            <ac:spMk id="12" creationId="{2A9B2907-0B7B-4BFA-8B0F-3B05D8FBD918}"/>
          </ac:spMkLst>
        </pc:spChg>
        <pc:spChg chg="add mod">
          <ac:chgData name="Alison Trew" userId="501ad152-89bb-4882-ac72-f31826cb2e78" providerId="ADAL" clId="{CB722289-716B-496B-9A4F-99D4F366A56F}" dt="2022-02-14T09:22:46.546" v="2525" actId="1076"/>
          <ac:spMkLst>
            <pc:docMk/>
            <pc:sldMk cId="181464335" sldId="298"/>
            <ac:spMk id="18" creationId="{50A10E6B-10EB-40D7-858C-D152F9FA51C0}"/>
          </ac:spMkLst>
        </pc:spChg>
        <pc:spChg chg="add mod">
          <ac:chgData name="Alison Trew" userId="501ad152-89bb-4882-ac72-f31826cb2e78" providerId="ADAL" clId="{CB722289-716B-496B-9A4F-99D4F366A56F}" dt="2022-02-11T14:50:33.008" v="888" actId="1076"/>
          <ac:spMkLst>
            <pc:docMk/>
            <pc:sldMk cId="181464335" sldId="298"/>
            <ac:spMk id="24" creationId="{EC4026A0-D196-4E10-8741-E21333586220}"/>
          </ac:spMkLst>
        </pc:spChg>
        <pc:spChg chg="add mod">
          <ac:chgData name="Alison Trew" userId="501ad152-89bb-4882-ac72-f31826cb2e78" providerId="ADAL" clId="{CB722289-716B-496B-9A4F-99D4F366A56F}" dt="2022-02-11T14:50:28.970" v="887" actId="1076"/>
          <ac:spMkLst>
            <pc:docMk/>
            <pc:sldMk cId="181464335" sldId="298"/>
            <ac:spMk id="25" creationId="{C614962B-FBE1-4C93-B51E-C92F5F6EA891}"/>
          </ac:spMkLst>
        </pc:spChg>
        <pc:spChg chg="add mod">
          <ac:chgData name="Alison Trew" userId="501ad152-89bb-4882-ac72-f31826cb2e78" providerId="ADAL" clId="{CB722289-716B-496B-9A4F-99D4F366A56F}" dt="2022-02-11T14:50:38.694" v="889" actId="1076"/>
          <ac:spMkLst>
            <pc:docMk/>
            <pc:sldMk cId="181464335" sldId="298"/>
            <ac:spMk id="26" creationId="{EDE3354F-AF81-4014-9171-380C15BE6CAC}"/>
          </ac:spMkLst>
        </pc:spChg>
        <pc:spChg chg="add mod">
          <ac:chgData name="Alison Trew" userId="501ad152-89bb-4882-ac72-f31826cb2e78" providerId="ADAL" clId="{CB722289-716B-496B-9A4F-99D4F366A56F}" dt="2022-02-11T14:49:29.999" v="886" actId="1076"/>
          <ac:spMkLst>
            <pc:docMk/>
            <pc:sldMk cId="181464335" sldId="298"/>
            <ac:spMk id="27" creationId="{4B00D1AC-EAC7-4B9E-925F-97A8B6579BAC}"/>
          </ac:spMkLst>
        </pc:spChg>
        <pc:graphicFrameChg chg="del">
          <ac:chgData name="Alison Trew" userId="501ad152-89bb-4882-ac72-f31826cb2e78" providerId="ADAL" clId="{CB722289-716B-496B-9A4F-99D4F366A56F}" dt="2022-02-11T09:55:37.382" v="366" actId="21"/>
          <ac:graphicFrameMkLst>
            <pc:docMk/>
            <pc:sldMk cId="181464335" sldId="298"/>
            <ac:graphicFrameMk id="4" creationId="{0967B3B3-4C5B-417D-991D-7EC7FEB60BDF}"/>
          </ac:graphicFrameMkLst>
        </pc:graphicFrameChg>
        <pc:picChg chg="add mod">
          <ac:chgData name="Alison Trew" userId="501ad152-89bb-4882-ac72-f31826cb2e78" providerId="ADAL" clId="{CB722289-716B-496B-9A4F-99D4F366A56F}" dt="2022-02-11T14:47:58.100" v="805" actId="1076"/>
          <ac:picMkLst>
            <pc:docMk/>
            <pc:sldMk cId="181464335" sldId="298"/>
            <ac:picMk id="5" creationId="{6071A53D-B564-43E3-BC4B-3E91E3E7B9D1}"/>
          </ac:picMkLst>
        </pc:picChg>
        <pc:picChg chg="add mod">
          <ac:chgData name="Alison Trew" userId="501ad152-89bb-4882-ac72-f31826cb2e78" providerId="ADAL" clId="{CB722289-716B-496B-9A4F-99D4F366A56F}" dt="2022-02-11T14:48:41.058" v="821" actId="1076"/>
          <ac:picMkLst>
            <pc:docMk/>
            <pc:sldMk cId="181464335" sldId="298"/>
            <ac:picMk id="8" creationId="{468D5C69-BB96-4303-9459-4FD1B4FF1CA6}"/>
          </ac:picMkLst>
        </pc:picChg>
        <pc:picChg chg="add mod">
          <ac:chgData name="Alison Trew" userId="501ad152-89bb-4882-ac72-f31826cb2e78" providerId="ADAL" clId="{CB722289-716B-496B-9A4F-99D4F366A56F}" dt="2022-02-11T14:48:29.225" v="820" actId="1076"/>
          <ac:picMkLst>
            <pc:docMk/>
            <pc:sldMk cId="181464335" sldId="298"/>
            <ac:picMk id="15" creationId="{C5F15E2E-90FF-4615-9466-C3A1D53FE638}"/>
          </ac:picMkLst>
        </pc:picChg>
        <pc:picChg chg="mod">
          <ac:chgData name="Alison Trew" userId="501ad152-89bb-4882-ac72-f31826cb2e78" providerId="ADAL" clId="{CB722289-716B-496B-9A4F-99D4F366A56F}" dt="2022-02-11T14:55:21.966" v="1029" actId="1076"/>
          <ac:picMkLst>
            <pc:docMk/>
            <pc:sldMk cId="181464335" sldId="298"/>
            <ac:picMk id="23" creationId="{8A7B4416-5FEF-446C-AA79-3890A19F7B82}"/>
          </ac:picMkLst>
        </pc:picChg>
        <pc:picChg chg="add mod">
          <ac:chgData name="Alison Trew" userId="501ad152-89bb-4882-ac72-f31826cb2e78" providerId="ADAL" clId="{CB722289-716B-496B-9A4F-99D4F366A56F}" dt="2022-02-11T14:55:24.594" v="1030" actId="1076"/>
          <ac:picMkLst>
            <pc:docMk/>
            <pc:sldMk cId="181464335" sldId="298"/>
            <ac:picMk id="28" creationId="{20B0DD3F-7FF5-4599-BD5C-C339C0F5263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14/02/2022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1113223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02124"/>
                </a:solidFill>
                <a:effectLst/>
                <a:latin typeface="arial" panose="020B0604020202020204" pitchFamily="34" charset="0"/>
              </a:rPr>
              <a:t>Suitable for children ages 4-11.</a:t>
            </a:r>
          </a:p>
          <a:p>
            <a:endParaRPr lang="en-GB" b="0" i="0" dirty="0">
              <a:solidFill>
                <a:srgbClr val="202124"/>
              </a:solidFill>
              <a:effectLst/>
              <a:latin typeface="arial" panose="020B0604020202020204" pitchFamily="34" charset="0"/>
            </a:endParaRPr>
          </a:p>
          <a:p>
            <a:r>
              <a:rPr lang="en-GB" b="1" i="0" dirty="0">
                <a:solidFill>
                  <a:srgbClr val="202124"/>
                </a:solidFill>
                <a:effectLst/>
                <a:latin typeface="arial" panose="020B0604020202020204" pitchFamily="34" charset="0"/>
              </a:rPr>
              <a:t>Note for Teachers</a:t>
            </a:r>
          </a:p>
          <a:p>
            <a:r>
              <a:rPr lang="en-GB" b="1" i="0" dirty="0">
                <a:solidFill>
                  <a:srgbClr val="202124"/>
                </a:solidFill>
                <a:effectLst/>
                <a:latin typeface="arial" panose="020B0604020202020204" pitchFamily="34" charset="0"/>
              </a:rPr>
              <a:t>Images of 17 animal faces are provided in a zipped file with this Teacher Guide.</a:t>
            </a:r>
          </a:p>
          <a:p>
            <a:r>
              <a:rPr lang="en-GB" b="0" i="0" dirty="0">
                <a:solidFill>
                  <a:srgbClr val="202124"/>
                </a:solidFill>
                <a:effectLst/>
                <a:latin typeface="arial" panose="020B0604020202020204" pitchFamily="34" charset="0"/>
              </a:rPr>
              <a:t>Note – one image is a nightjar (bird) with rictal bristles (not whiskers).</a:t>
            </a:r>
          </a:p>
          <a:p>
            <a:endParaRPr lang="en-GB" dirty="0"/>
          </a:p>
          <a:p>
            <a:r>
              <a:rPr lang="en-GB" dirty="0"/>
              <a:t>If you can provide printed images of animal faces, children could trace the arrangement of the whiskers on the face using tracing paper. </a:t>
            </a:r>
          </a:p>
          <a:p>
            <a:r>
              <a:rPr lang="en-GB" dirty="0"/>
              <a:t>Teachers might like to give each child one image to observe and then compare the findings as a class. Alternatively, children working in pairs could compare and contrast two images. Older children could use a graphic organiser to compare features – provided on the next slide.</a:t>
            </a:r>
          </a:p>
          <a:p>
            <a:r>
              <a:rPr lang="en-GB" dirty="0"/>
              <a:t>You might like to ask children to bring images of their mammalian pets from home for comparison. Children could create a photo bank of different mammals. Children could investigate whether all cats/dogs have the same arrangement of whiskers?</a:t>
            </a:r>
          </a:p>
          <a:p>
            <a:endParaRPr lang="en-GB" b="1" dirty="0"/>
          </a:p>
          <a:p>
            <a:r>
              <a:rPr lang="en-GB" b="1" dirty="0"/>
              <a:t>Possible learning outcomes</a:t>
            </a:r>
          </a:p>
          <a:p>
            <a:pPr marL="0" indent="0">
              <a:buFont typeface="Arial" panose="020B0604020202020204" pitchFamily="34" charset="0"/>
              <a:buNone/>
            </a:pPr>
            <a:r>
              <a:rPr lang="en-GB" dirty="0"/>
              <a:t>Enquiry – observing closely, identifying patterns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Subject knowledge – identify similarities and differences between animals / identify how animals are adapted to suit their environment in different ways</a:t>
            </a:r>
            <a:endParaRPr lang="en-GB" b="1" dirty="0"/>
          </a:p>
          <a:p>
            <a:pPr marL="0" indent="0">
              <a:buFont typeface="Arial" panose="020B0604020202020204" pitchFamily="34" charset="0"/>
              <a:buNone/>
            </a:pPr>
            <a:endParaRPr lang="en-GB" dirty="0"/>
          </a:p>
          <a:p>
            <a:r>
              <a:rPr lang="en-GB" b="1" dirty="0"/>
              <a:t>Key vocabulary</a:t>
            </a:r>
          </a:p>
          <a:p>
            <a:r>
              <a:rPr lang="en-GB" b="0" dirty="0"/>
              <a:t>Whiskers</a:t>
            </a:r>
          </a:p>
          <a:p>
            <a:r>
              <a:rPr lang="en-GB" b="0" dirty="0"/>
              <a:t>Pattern</a:t>
            </a:r>
          </a:p>
          <a:p>
            <a:r>
              <a:rPr lang="en-GB" b="0" dirty="0"/>
              <a:t>Rows</a:t>
            </a:r>
          </a:p>
          <a:p>
            <a:r>
              <a:rPr lang="en-GB" b="0" dirty="0"/>
              <a:t>Columns</a:t>
            </a:r>
          </a:p>
          <a:p>
            <a:endParaRPr lang="en-GB" b="1" dirty="0"/>
          </a:p>
          <a:p>
            <a:r>
              <a:rPr lang="en-GB" b="1" dirty="0"/>
              <a:t>Questions to ask the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What colour/shape are the whiskers?</a:t>
            </a:r>
          </a:p>
          <a:p>
            <a:r>
              <a:rPr lang="en-GB" b="0" dirty="0"/>
              <a:t>How are the whiskers arranged on your mammal?</a:t>
            </a:r>
          </a:p>
          <a:p>
            <a:r>
              <a:rPr lang="en-GB" b="0" dirty="0"/>
              <a:t>How many rows are there? </a:t>
            </a:r>
          </a:p>
          <a:p>
            <a:r>
              <a:rPr lang="en-GB" b="0" dirty="0"/>
              <a:t>How many columns are there?</a:t>
            </a:r>
          </a:p>
          <a:p>
            <a:r>
              <a:rPr lang="en-GB" b="0" dirty="0"/>
              <a:t>*How long are the whiskers?</a:t>
            </a:r>
          </a:p>
          <a:p>
            <a:r>
              <a:rPr lang="en-GB" b="0" dirty="0"/>
              <a:t>*Why can’t we compare the lengths of the whiskers using these images?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How do mammals’ whiskers vary? </a:t>
            </a:r>
          </a:p>
          <a:p>
            <a:r>
              <a:rPr lang="en-GB" b="0" dirty="0"/>
              <a:t>Why do you think the style of whiskers is different on different mammals?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*Note – Children could measure the length of the whiskers in the images but cannot make a direct comparison between two animals. The magnification of each image is not given. You might explain this by showing the image of a small mammal such as the rat next to a large mammal such as the tiger. The whiskers might appear to be the same length, but we know from previous experience that the size of the tiger’s head is much greater than the head of the rat.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030939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02124"/>
                </a:solidFill>
                <a:effectLst/>
                <a:latin typeface="arial" panose="020B0604020202020204" pitchFamily="34" charset="0"/>
              </a:rPr>
              <a:t>Graphic organiser - suitable for children ages 7-11.</a:t>
            </a:r>
          </a:p>
          <a:p>
            <a:endParaRPr lang="en-GB" b="0" i="0" dirty="0">
              <a:solidFill>
                <a:srgbClr val="202124"/>
              </a:solidFill>
              <a:effectLst/>
              <a:latin typeface="arial" panose="020B0604020202020204" pitchFamily="34" charset="0"/>
            </a:endParaRPr>
          </a:p>
          <a:p>
            <a:r>
              <a:rPr lang="en-GB" b="1" dirty="0"/>
              <a:t>Possible comparison questions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What colour/shape are the whiskers?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Where are the whiskers?</a:t>
            </a:r>
          </a:p>
          <a:p>
            <a:r>
              <a:rPr lang="en-GB" b="0" dirty="0"/>
              <a:t>How are the whiskers arranged on your mammal?</a:t>
            </a:r>
          </a:p>
          <a:p>
            <a:r>
              <a:rPr lang="en-GB" b="0" dirty="0"/>
              <a:t>How many rows are there? </a:t>
            </a:r>
          </a:p>
          <a:p>
            <a:r>
              <a:rPr lang="en-GB" b="0" dirty="0"/>
              <a:t>How many columns are there?</a:t>
            </a:r>
          </a:p>
          <a:p>
            <a:endParaRPr lang="en-GB" b="0" dirty="0"/>
          </a:p>
          <a:p>
            <a:r>
              <a:rPr lang="en-GB" b="1" dirty="0"/>
              <a:t>Questions to interpret findings and to develop subject knowledge</a:t>
            </a:r>
          </a:p>
          <a:p>
            <a:r>
              <a:rPr lang="en-GB" b="0" dirty="0"/>
              <a:t>How do mammals’ whiskers vary? </a:t>
            </a:r>
          </a:p>
          <a:p>
            <a:r>
              <a:rPr lang="en-GB" b="0" dirty="0"/>
              <a:t>Why do you think the style of whiskers is different on different mammals?</a:t>
            </a:r>
          </a:p>
          <a:p>
            <a:endParaRPr lang="en-GB" b="0" i="0" dirty="0">
              <a:solidFill>
                <a:srgbClr val="20212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881086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202124"/>
                </a:solidFill>
                <a:effectLst/>
                <a:latin typeface="arial" panose="020B0604020202020204" pitchFamily="34" charset="0"/>
              </a:rPr>
              <a:t>Suitable for children ages 7-11.</a:t>
            </a:r>
          </a:p>
          <a:p>
            <a:endParaRPr lang="en-GB" b="0" i="0" dirty="0">
              <a:solidFill>
                <a:srgbClr val="202124"/>
              </a:solidFill>
              <a:effectLst/>
              <a:latin typeface="arial" panose="020B0604020202020204" pitchFamily="34" charset="0"/>
            </a:endParaRPr>
          </a:p>
          <a:p>
            <a:r>
              <a:rPr lang="en-GB" b="1" i="0" dirty="0">
                <a:solidFill>
                  <a:srgbClr val="202124"/>
                </a:solidFill>
                <a:effectLst/>
                <a:latin typeface="arial" panose="020B0604020202020204" pitchFamily="34" charset="0"/>
              </a:rPr>
              <a:t>Note for Teachers</a:t>
            </a:r>
          </a:p>
          <a:p>
            <a:r>
              <a:rPr lang="en-GB" b="1" i="0" dirty="0">
                <a:solidFill>
                  <a:srgbClr val="202124"/>
                </a:solidFill>
                <a:effectLst/>
                <a:latin typeface="arial" panose="020B0604020202020204" pitchFamily="34" charset="0"/>
              </a:rPr>
              <a:t>Images of 25 whiskers (24 whisker scans and 1 photo) are provided in a zipped file with this Teacher Guide.</a:t>
            </a:r>
          </a:p>
          <a:p>
            <a:r>
              <a:rPr lang="en-GB" dirty="0"/>
              <a:t>If you can provide printed images of the whiskers, children could either: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compare two whiskers - older children could use a graphic organiser similar to the one on the previous slide</a:t>
            </a:r>
          </a:p>
          <a:p>
            <a:pPr marL="171450" indent="-171450">
              <a:buFont typeface="Arial" panose="020B0604020202020204" pitchFamily="34" charset="0"/>
              <a:buChar char="•"/>
            </a:pPr>
            <a:r>
              <a:rPr lang="en-GB" dirty="0"/>
              <a:t>sort whiskers according to length or shape (curliness) or taper</a:t>
            </a:r>
          </a:p>
          <a:p>
            <a:pPr marL="171450" indent="-171450">
              <a:buFont typeface="Arial" panose="020B0604020202020204" pitchFamily="34" charset="0"/>
              <a:buChar cha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effectLst/>
                <a:latin typeface="Calibri" panose="020F0502020204030204" pitchFamily="34" charset="0"/>
                <a:ea typeface="Times New Roman" panose="02020603050405020304" pitchFamily="18" charset="0"/>
              </a:rPr>
              <a:t>Most of the thick whiskers are from aquatic animals such as seals. Thicker whiskers are stiffer so they don’t wobble around in the water.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effectLst/>
                <a:latin typeface="Calibri" panose="020F0502020204030204" pitchFamily="34" charset="0"/>
                <a:ea typeface="Times New Roman" panose="02020603050405020304" pitchFamily="18" charset="0"/>
              </a:rPr>
              <a:t>Children could also think about where these whiskers might fit on the Euler spiral.</a:t>
            </a:r>
            <a:endParaRPr lang="en-GB" dirty="0"/>
          </a:p>
          <a:p>
            <a:endParaRPr lang="en-GB" b="1" dirty="0"/>
          </a:p>
          <a:p>
            <a:r>
              <a:rPr lang="en-GB" b="1" dirty="0"/>
              <a:t>Possible learning outcomes</a:t>
            </a:r>
          </a:p>
          <a:p>
            <a:pPr marL="0" indent="0">
              <a:buFont typeface="Arial" panose="020B0604020202020204" pitchFamily="34" charset="0"/>
              <a:buNone/>
            </a:pPr>
            <a:r>
              <a:rPr lang="en-GB" dirty="0"/>
              <a:t>Enquiry – observing closely, drawing conclusions / identifying patterns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Subject knowledge – identify similarities/differences between animals / identify how animals are adapted to suit their environment in different ways</a:t>
            </a:r>
            <a:endParaRPr lang="en-GB" b="1" dirty="0"/>
          </a:p>
          <a:p>
            <a:pPr marL="0" indent="0">
              <a:buFont typeface="Arial" panose="020B0604020202020204" pitchFamily="34" charset="0"/>
              <a:buNone/>
            </a:pPr>
            <a:endParaRPr lang="en-GB" dirty="0"/>
          </a:p>
          <a:p>
            <a:r>
              <a:rPr lang="en-GB" b="1" dirty="0"/>
              <a:t>Key vocabulary</a:t>
            </a:r>
          </a:p>
          <a:p>
            <a:r>
              <a:rPr lang="en-GB" b="0" dirty="0"/>
              <a:t>Whiskers</a:t>
            </a:r>
          </a:p>
          <a:p>
            <a:r>
              <a:rPr lang="en-GB" b="0" dirty="0"/>
              <a:t>Pattern</a:t>
            </a:r>
          </a:p>
          <a:p>
            <a:r>
              <a:rPr lang="en-GB" b="0" dirty="0"/>
              <a:t>Taper</a:t>
            </a:r>
          </a:p>
          <a:p>
            <a:r>
              <a:rPr lang="en-GB" b="0" dirty="0"/>
              <a:t>Mammals</a:t>
            </a:r>
          </a:p>
          <a:p>
            <a:endParaRPr lang="en-GB" b="1" dirty="0"/>
          </a:p>
          <a:p>
            <a:r>
              <a:rPr lang="en-GB" b="1" dirty="0"/>
              <a:t>Questions to ask the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What shape are the whiskers? (curly/straight?)</a:t>
            </a:r>
          </a:p>
          <a:p>
            <a:r>
              <a:rPr lang="en-GB" b="0" dirty="0"/>
              <a:t>How thick are the whiskers? </a:t>
            </a:r>
          </a:p>
          <a:p>
            <a:r>
              <a:rPr lang="en-GB" b="0" dirty="0"/>
              <a:t>How does the thickness of the whiskers change – are they thicker at the tip or at the base? Are they tapered?</a:t>
            </a:r>
          </a:p>
          <a:p>
            <a:r>
              <a:rPr lang="en-GB" b="0" dirty="0"/>
              <a:t>How do mammals’ whiskers vary? </a:t>
            </a:r>
          </a:p>
          <a:p>
            <a:r>
              <a:rPr lang="en-GB" b="0" dirty="0"/>
              <a:t>Why do you think the style of whiskers is different on different mammals?</a:t>
            </a:r>
          </a:p>
          <a:p>
            <a:endParaRPr lang="en-GB" b="0" i="0" dirty="0">
              <a:solidFill>
                <a:srgbClr val="20212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793851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Delete as appropriate according </a:t>
            </a:r>
            <a:r>
              <a:rPr lang="en-GB"/>
              <a:t>to what materials the children investigated.</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3167301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 to glossary of article for definitions.</a:t>
            </a: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488615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432072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Suitable for ages 4-11. This activity could be used as a starter. </a:t>
            </a:r>
          </a:p>
          <a:p>
            <a:endParaRPr lang="en-GB" b="1" dirty="0"/>
          </a:p>
          <a:p>
            <a:r>
              <a:rPr lang="en-GB" b="1" dirty="0"/>
              <a:t>Background information for teachers</a:t>
            </a:r>
          </a:p>
          <a:p>
            <a:r>
              <a:rPr lang="en-GB" sz="1200" kern="1200" dirty="0">
                <a:solidFill>
                  <a:schemeClr val="tx1"/>
                </a:solidFill>
                <a:effectLst/>
                <a:latin typeface="+mn-lt"/>
                <a:ea typeface="+mn-ea"/>
                <a:cs typeface="+mn-cs"/>
              </a:rPr>
              <a:t>Whiskers are for </a:t>
            </a:r>
            <a:r>
              <a:rPr lang="en-GB" sz="1200" b="1" kern="1200" dirty="0">
                <a:solidFill>
                  <a:schemeClr val="tx1"/>
                </a:solidFill>
                <a:effectLst/>
                <a:latin typeface="+mn-lt"/>
                <a:ea typeface="+mn-ea"/>
                <a:cs typeface="+mn-cs"/>
              </a:rPr>
              <a:t>touch sensing</a:t>
            </a:r>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Scientists think that whiskers are important for </a:t>
            </a:r>
            <a:r>
              <a:rPr lang="en-GB" sz="1200" b="1" kern="1200" dirty="0">
                <a:solidFill>
                  <a:schemeClr val="tx1"/>
                </a:solidFill>
                <a:effectLst/>
                <a:latin typeface="+mn-lt"/>
                <a:ea typeface="+mn-ea"/>
                <a:cs typeface="+mn-cs"/>
              </a:rPr>
              <a:t>guiding movement </a:t>
            </a:r>
            <a:r>
              <a:rPr lang="en-GB" sz="1200" kern="1200" dirty="0">
                <a:solidFill>
                  <a:schemeClr val="tx1"/>
                </a:solidFill>
                <a:effectLst/>
                <a:latin typeface="+mn-lt"/>
                <a:ea typeface="+mn-ea"/>
                <a:cs typeface="+mn-cs"/>
              </a:rPr>
              <a:t>from one place to another.</a:t>
            </a:r>
            <a:r>
              <a:rPr lang="en-GB" sz="1200" i="1" kern="1200" dirty="0">
                <a:solidFill>
                  <a:schemeClr val="tx1"/>
                </a:solidFill>
                <a:effectLst/>
                <a:latin typeface="+mn-lt"/>
                <a:ea typeface="+mn-ea"/>
                <a:cs typeface="+mn-cs"/>
              </a:rPr>
              <a:t> Nocturnal, arboreal</a:t>
            </a:r>
            <a:r>
              <a:rPr lang="en-GB" sz="1200" kern="1200" dirty="0">
                <a:solidFill>
                  <a:schemeClr val="tx1"/>
                </a:solidFill>
                <a:effectLst/>
                <a:latin typeface="+mn-lt"/>
                <a:ea typeface="+mn-ea"/>
                <a:cs typeface="+mn-cs"/>
              </a:rPr>
              <a:t>, and </a:t>
            </a:r>
            <a:r>
              <a:rPr lang="en-GB" sz="1200" i="1" kern="1200" dirty="0">
                <a:solidFill>
                  <a:schemeClr val="tx1"/>
                </a:solidFill>
                <a:effectLst/>
                <a:latin typeface="+mn-lt"/>
                <a:ea typeface="+mn-ea"/>
                <a:cs typeface="+mn-cs"/>
              </a:rPr>
              <a:t>aquatic </a:t>
            </a:r>
            <a:r>
              <a:rPr lang="en-GB" sz="1200" kern="1200" dirty="0">
                <a:solidFill>
                  <a:schemeClr val="tx1"/>
                </a:solidFill>
                <a:effectLst/>
                <a:latin typeface="+mn-lt"/>
                <a:ea typeface="+mn-ea"/>
                <a:cs typeface="+mn-cs"/>
              </a:rPr>
              <a:t>mammals tend to have relatively long whiskers that are organised in rows and columns, which suggests that whiskers are important for helping a mammal to orient itself in dark, complex spaces. Mammals that are active during the day (and inactive or asleep at night), such as horses, tend to have fewer and less-organised whiskers.</a:t>
            </a:r>
          </a:p>
          <a:p>
            <a:r>
              <a:rPr lang="en-GB" sz="1200" kern="1200" dirty="0">
                <a:solidFill>
                  <a:schemeClr val="tx1"/>
                </a:solidFill>
                <a:effectLst/>
                <a:latin typeface="+mn-lt"/>
                <a:ea typeface="+mn-ea"/>
                <a:cs typeface="+mn-cs"/>
              </a:rPr>
              <a:t>Whiskers could be important for </a:t>
            </a:r>
            <a:r>
              <a:rPr lang="en-GB" sz="1200" b="1" kern="1200" dirty="0">
                <a:solidFill>
                  <a:schemeClr val="tx1"/>
                </a:solidFill>
                <a:effectLst/>
                <a:latin typeface="+mn-lt"/>
                <a:ea typeface="+mn-ea"/>
                <a:cs typeface="+mn-cs"/>
              </a:rPr>
              <a:t>searching for food</a:t>
            </a:r>
            <a:r>
              <a:rPr lang="en-GB" sz="1200" b="1" i="1"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and hunting</a:t>
            </a:r>
            <a:r>
              <a:rPr lang="en-GB" sz="1200" kern="1200" dirty="0">
                <a:solidFill>
                  <a:schemeClr val="tx1"/>
                </a:solidFill>
                <a:effectLst/>
                <a:latin typeface="+mn-lt"/>
                <a:ea typeface="+mn-ea"/>
                <a:cs typeface="+mn-cs"/>
              </a:rPr>
              <a:t>. Seals that hunt fast-moving </a:t>
            </a:r>
            <a:r>
              <a:rPr lang="en-GB" sz="1200" i="1" kern="1200" dirty="0">
                <a:solidFill>
                  <a:schemeClr val="tx1"/>
                </a:solidFill>
                <a:effectLst/>
                <a:latin typeface="+mn-lt"/>
                <a:ea typeface="+mn-ea"/>
                <a:cs typeface="+mn-cs"/>
              </a:rPr>
              <a:t>prey</a:t>
            </a:r>
            <a:r>
              <a:rPr lang="en-GB" sz="1200" kern="1200" dirty="0">
                <a:solidFill>
                  <a:schemeClr val="tx1"/>
                </a:solidFill>
                <a:effectLst/>
                <a:latin typeface="+mn-lt"/>
                <a:ea typeface="+mn-ea"/>
                <a:cs typeface="+mn-cs"/>
              </a:rPr>
              <a:t> (fish) have more moveable whiskers than walruses that feed on slow-moving or stationary prey (such as clams and snails) at the bottom of shallow waters. However, some mammals that hunt moving prey in the dark, such as whales and bats, can have very short whiskers or even no whiskers and rely on other senses to help them locate food (</a:t>
            </a:r>
            <a:r>
              <a:rPr lang="en-GB" sz="1200" i="1" kern="1200" dirty="0">
                <a:solidFill>
                  <a:schemeClr val="tx1"/>
                </a:solidFill>
                <a:effectLst/>
                <a:latin typeface="+mn-lt"/>
                <a:ea typeface="+mn-ea"/>
                <a:cs typeface="+mn-cs"/>
              </a:rPr>
              <a:t>echolocation</a:t>
            </a:r>
            <a:r>
              <a:rPr lang="en-GB" sz="1200" kern="1200" dirty="0">
                <a:solidFill>
                  <a:schemeClr val="tx1"/>
                </a:solidFill>
                <a:effectLst/>
                <a:latin typeface="+mn-lt"/>
                <a:ea typeface="+mn-ea"/>
                <a:cs typeface="+mn-cs"/>
              </a:rPr>
              <a:t>). We don’t know why some mammals have whiskers and some do not.</a:t>
            </a:r>
          </a:p>
          <a:p>
            <a:r>
              <a:rPr lang="en-GB" sz="1200" kern="1200" dirty="0">
                <a:solidFill>
                  <a:schemeClr val="tx1"/>
                </a:solidFill>
                <a:effectLst/>
                <a:latin typeface="+mn-lt"/>
                <a:ea typeface="+mn-ea"/>
                <a:cs typeface="+mn-cs"/>
              </a:rPr>
              <a:t>Whiskers are also thought to be important for </a:t>
            </a:r>
            <a:r>
              <a:rPr lang="en-GB" sz="1200" b="1" kern="1200" dirty="0">
                <a:solidFill>
                  <a:schemeClr val="tx1"/>
                </a:solidFill>
                <a:effectLst/>
                <a:latin typeface="+mn-lt"/>
                <a:ea typeface="+mn-ea"/>
                <a:cs typeface="+mn-cs"/>
              </a:rPr>
              <a:t>messaging between mammals</a:t>
            </a:r>
            <a:r>
              <a:rPr lang="en-GB" sz="1200" kern="1200" dirty="0">
                <a:solidFill>
                  <a:schemeClr val="tx1"/>
                </a:solidFill>
                <a:effectLst/>
                <a:latin typeface="+mn-lt"/>
                <a:ea typeface="+mn-ea"/>
                <a:cs typeface="+mn-cs"/>
              </a:rPr>
              <a:t>, for example to allow young mammals to keep close to their mother or to locate an opponent in a fight. Some mammals remove or shorten another’s whiskers, for example a mother cat may trim her kittens’ whiskers, perhaps to keep the kittens close to her.</a:t>
            </a:r>
          </a:p>
          <a:p>
            <a:endParaRPr lang="en-GB" b="1" dirty="0"/>
          </a:p>
          <a:p>
            <a:r>
              <a:rPr lang="en-GB" b="1" dirty="0"/>
              <a:t>Possible learning outcomes</a:t>
            </a:r>
          </a:p>
          <a:p>
            <a:r>
              <a:rPr lang="en-GB" b="0" dirty="0"/>
              <a:t>Subject knowledge – describe features of a mammal / talk about similarities and differences between animals</a:t>
            </a:r>
          </a:p>
          <a:p>
            <a:r>
              <a:rPr lang="en-GB" b="0" dirty="0"/>
              <a:t>Enquiry skills – ask relevant questions / suggest different types of scientific enquiries to answer them </a:t>
            </a:r>
          </a:p>
          <a:p>
            <a:endParaRPr lang="en-GB" b="1" dirty="0"/>
          </a:p>
          <a:p>
            <a:r>
              <a:rPr lang="en-GB" b="1" dirty="0"/>
              <a:t>Key Vocabulary</a:t>
            </a:r>
          </a:p>
          <a:p>
            <a:r>
              <a:rPr lang="en-GB" dirty="0"/>
              <a:t>Animal</a:t>
            </a:r>
          </a:p>
          <a:p>
            <a:r>
              <a:rPr lang="en-GB" dirty="0"/>
              <a:t>Mammal</a:t>
            </a:r>
          </a:p>
          <a:p>
            <a:r>
              <a:rPr lang="en-GB" dirty="0"/>
              <a:t>Body parts for sensing– head, ears, eyes, nose, mouth, tongue, whiskers, paws, skin</a:t>
            </a:r>
          </a:p>
          <a:p>
            <a:r>
              <a:rPr lang="en-GB" dirty="0"/>
              <a:t>Senses – hear, see, smell, taste, touch</a:t>
            </a:r>
          </a:p>
          <a:p>
            <a:r>
              <a:rPr lang="en-GB" dirty="0"/>
              <a:t>Features of mammals – fur, give birth to live babies, feed young, produce milk</a:t>
            </a:r>
          </a:p>
          <a:p>
            <a:endParaRPr lang="en-GB" dirty="0"/>
          </a:p>
          <a:p>
            <a:r>
              <a:rPr lang="en-GB" b="1" dirty="0"/>
              <a:t>Questions to ask the children:</a:t>
            </a:r>
          </a:p>
          <a:p>
            <a:r>
              <a:rPr lang="en-GB" b="1" dirty="0"/>
              <a:t>Can you think of any animals that have whiskers?</a:t>
            </a:r>
          </a:p>
          <a:p>
            <a:r>
              <a:rPr lang="en-GB" b="1" dirty="0"/>
              <a:t>What do these animals have in common?</a:t>
            </a:r>
          </a:p>
          <a:p>
            <a:r>
              <a:rPr lang="en-GB" b="1" dirty="0"/>
              <a:t>What do you think whiskers are for? </a:t>
            </a:r>
            <a:r>
              <a:rPr lang="en-GB" dirty="0"/>
              <a:t>See teachers’ background information for answers.</a:t>
            </a:r>
          </a:p>
        </p:txBody>
      </p:sp>
      <p:sp>
        <p:nvSpPr>
          <p:cNvPr id="4" name="Slide Number Placeholder 3"/>
          <p:cNvSpPr>
            <a:spLocks noGrp="1"/>
          </p:cNvSpPr>
          <p:nvPr>
            <p:ph type="sldNum" sz="quarter" idx="5"/>
          </p:nvPr>
        </p:nvSpPr>
        <p:spPr/>
        <p:txBody>
          <a:bodyPr/>
          <a:lstStyle/>
          <a:p>
            <a:fld id="{0DB62ADE-C0E3-4181-8BA0-7700323193E2}" type="slidenum">
              <a:rPr lang="en-GB" smtClean="0"/>
              <a:t>3</a:t>
            </a:fld>
            <a:endParaRPr lang="en-GB"/>
          </a:p>
        </p:txBody>
      </p:sp>
    </p:spTree>
    <p:extLst>
      <p:ext uri="{BB962C8B-B14F-4D97-AF65-F5344CB8AC3E}">
        <p14:creationId xmlns:p14="http://schemas.microsoft.com/office/powerpoint/2010/main" val="3607829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a:latin typeface="Calibri" panose="020F0502020204030204" pitchFamily="34" charset="0"/>
                <a:ea typeface="Calibri" panose="020F0502020204030204" pitchFamily="34" charset="0"/>
                <a:cs typeface="Times New Roman" panose="02020603050405020304" pitchFamily="18" charset="0"/>
              </a:rPr>
              <a:t>Note for Teachers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i="0"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Background information for teachers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Robyn Grant </a:t>
            </a:r>
            <a:r>
              <a:rPr lang="en-GB" sz="1200" kern="1200" dirty="0">
                <a:solidFill>
                  <a:schemeClr val="tx1"/>
                </a:solidFill>
                <a:effectLst/>
                <a:latin typeface="+mn-lt"/>
                <a:ea typeface="+mn-ea"/>
                <a:cs typeface="+mn-cs"/>
              </a:rPr>
              <a:t>is a Senior Lecturer in Comparative Physiology and Behaviour. You can find out more on her profile page here - https://www.mmu.ac.uk/natural-sciences/staff/profile/index.php?id=2327</a:t>
            </a:r>
            <a:endParaRPr lang="en-GB" b="1" dirty="0"/>
          </a:p>
          <a:p>
            <a:r>
              <a:rPr lang="en-GB" sz="1200" b="1" kern="1200" dirty="0">
                <a:solidFill>
                  <a:schemeClr val="tx1"/>
                </a:solidFill>
                <a:effectLst/>
                <a:latin typeface="+mn-lt"/>
                <a:ea typeface="+mn-ea"/>
                <a:cs typeface="+mn-cs"/>
              </a:rPr>
              <a:t>Whiskers</a:t>
            </a:r>
            <a:r>
              <a:rPr lang="en-GB" sz="1200" kern="1200" dirty="0">
                <a:solidFill>
                  <a:schemeClr val="tx1"/>
                </a:solidFill>
                <a:effectLst/>
                <a:latin typeface="+mn-lt"/>
                <a:ea typeface="+mn-ea"/>
                <a:cs typeface="+mn-cs"/>
              </a:rPr>
              <a:t> - Most </a:t>
            </a:r>
            <a:r>
              <a:rPr lang="en-GB" sz="1200" i="0" kern="1200" dirty="0">
                <a:solidFill>
                  <a:schemeClr val="tx1"/>
                </a:solidFill>
                <a:effectLst/>
                <a:latin typeface="+mn-lt"/>
                <a:ea typeface="+mn-ea"/>
                <a:cs typeface="+mn-cs"/>
              </a:rPr>
              <a:t>mammals have whiskers. </a:t>
            </a:r>
            <a:r>
              <a:rPr lang="en-GB" sz="1200" kern="1200" dirty="0">
                <a:solidFill>
                  <a:schemeClr val="tx1"/>
                </a:solidFill>
                <a:effectLst/>
                <a:latin typeface="+mn-lt"/>
                <a:ea typeface="+mn-ea"/>
                <a:cs typeface="+mn-cs"/>
              </a:rPr>
              <a:t>Humans are one of the few types of mammals that do not have whiskers. Little is known about how whiskers grow and how they work because few </a:t>
            </a:r>
            <a:r>
              <a:rPr lang="en-GB" sz="1200" i="1" kern="1200" dirty="0">
                <a:solidFill>
                  <a:schemeClr val="tx1"/>
                </a:solidFill>
                <a:effectLst/>
                <a:latin typeface="+mn-lt"/>
                <a:ea typeface="+mn-ea"/>
                <a:cs typeface="+mn-cs"/>
              </a:rPr>
              <a:t>species</a:t>
            </a:r>
            <a:r>
              <a:rPr lang="en-GB" sz="1200" kern="1200" dirty="0">
                <a:solidFill>
                  <a:schemeClr val="tx1"/>
                </a:solidFill>
                <a:effectLst/>
                <a:latin typeface="+mn-lt"/>
                <a:ea typeface="+mn-ea"/>
                <a:cs typeface="+mn-cs"/>
              </a:rPr>
              <a:t> have been studied. A group of biological scientists and engineers in the UK have been measuring the size and shape and movement of mammalian whiskers to try and find out more. </a:t>
            </a:r>
          </a:p>
          <a:p>
            <a:r>
              <a:rPr lang="en-GB" sz="1200" b="1" kern="1200" dirty="0">
                <a:solidFill>
                  <a:schemeClr val="tx1"/>
                </a:solidFill>
                <a:effectLst/>
                <a:latin typeface="+mn-lt"/>
                <a:ea typeface="+mn-ea"/>
                <a:cs typeface="+mn-cs"/>
              </a:rPr>
              <a:t>Rictal bristles </a:t>
            </a:r>
            <a:r>
              <a:rPr lang="en-GB" sz="1200" kern="1200" dirty="0">
                <a:solidFill>
                  <a:schemeClr val="tx1"/>
                </a:solidFill>
                <a:effectLst/>
                <a:latin typeface="+mn-lt"/>
                <a:ea typeface="+mn-ea"/>
                <a:cs typeface="+mn-cs"/>
              </a:rPr>
              <a:t>are simple feathers (more or less made up of the central stem of the feather) that are found on the faces of birds, mostly around the eyes and mouth opening (the rictus).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See the next slide for images of whiskers and bristles.</a:t>
            </a:r>
          </a:p>
          <a:p>
            <a:endParaRPr lang="en-GB"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1803445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latin typeface="Calibri" panose="020F0502020204030204" pitchFamily="34" charset="0"/>
                <a:ea typeface="Calibri" panose="020F0502020204030204" pitchFamily="34" charset="0"/>
                <a:cs typeface="Times New Roman" panose="02020603050405020304" pitchFamily="18" charset="0"/>
              </a:rPr>
              <a:t>Ask the children: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Why do you think whiskers are tricky to measure?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They are very small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There can be lots of them on one animal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They can move very quickly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391373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Background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Most research on mammalian whiskers has been carried out on laboratory mice and rats, and mammals kept in zoos.</a:t>
            </a:r>
          </a:p>
          <a:p>
            <a:pPr marL="171450" indent="-171450">
              <a:buFont typeface="Arial" panose="020B0604020202020204" pitchFamily="34" charset="0"/>
              <a:buChar char="•"/>
            </a:pPr>
            <a:r>
              <a:rPr lang="en-GB" sz="1200" b="1" kern="1200" dirty="0">
                <a:solidFill>
                  <a:schemeClr val="tx1"/>
                </a:solidFill>
                <a:effectLst/>
                <a:latin typeface="+mn-lt"/>
                <a:ea typeface="+mn-ea"/>
                <a:cs typeface="+mn-cs"/>
              </a:rPr>
              <a:t>Patterns</a:t>
            </a:r>
            <a:r>
              <a:rPr lang="en-GB" sz="1200" kern="1200" dirty="0">
                <a:solidFill>
                  <a:schemeClr val="tx1"/>
                </a:solidFill>
                <a:effectLst/>
                <a:latin typeface="+mn-lt"/>
                <a:ea typeface="+mn-ea"/>
                <a:cs typeface="+mn-cs"/>
              </a:rPr>
              <a:t> - Different mammals have different arrangements and numbers of whiskers. </a:t>
            </a:r>
          </a:p>
          <a:p>
            <a:pPr marL="171450" indent="-171450">
              <a:buFont typeface="Arial" panose="020B0604020202020204" pitchFamily="34" charset="0"/>
              <a:buChar char="•"/>
            </a:pPr>
            <a:r>
              <a:rPr lang="en-GB" sz="1200" b="1" kern="1200" dirty="0">
                <a:solidFill>
                  <a:schemeClr val="tx1"/>
                </a:solidFill>
                <a:effectLst/>
                <a:latin typeface="+mn-lt"/>
                <a:ea typeface="+mn-ea"/>
                <a:cs typeface="+mn-cs"/>
              </a:rPr>
              <a:t>Growth</a:t>
            </a:r>
            <a:r>
              <a:rPr lang="en-GB" sz="1200" kern="1200" dirty="0">
                <a:solidFill>
                  <a:schemeClr val="tx1"/>
                </a:solidFill>
                <a:effectLst/>
                <a:latin typeface="+mn-lt"/>
                <a:ea typeface="+mn-ea"/>
                <a:cs typeface="+mn-cs"/>
              </a:rPr>
              <a:t> - whiskers are thin, curved structures that are made of a substance called keratin (like human hair). They are always growing (just like hair). Studies have shown that mouse whiskers grow 1mm a day.</a:t>
            </a:r>
          </a:p>
          <a:p>
            <a:pPr marL="171450" indent="-171450">
              <a:buFont typeface="Arial" panose="020B0604020202020204" pitchFamily="34" charset="0"/>
              <a:buChar char="•"/>
            </a:pPr>
            <a:r>
              <a:rPr lang="en-GB" sz="1200" b="1" kern="1200" dirty="0">
                <a:solidFill>
                  <a:schemeClr val="tx1"/>
                </a:solidFill>
                <a:effectLst/>
                <a:latin typeface="+mn-lt"/>
                <a:ea typeface="+mn-ea"/>
                <a:cs typeface="+mn-cs"/>
              </a:rPr>
              <a:t>Shapes</a:t>
            </a:r>
            <a:r>
              <a:rPr lang="en-GB" sz="1200" kern="1200" dirty="0">
                <a:solidFill>
                  <a:schemeClr val="tx1"/>
                </a:solidFill>
                <a:effectLst/>
                <a:latin typeface="+mn-lt"/>
                <a:ea typeface="+mn-ea"/>
                <a:cs typeface="+mn-cs"/>
              </a:rPr>
              <a:t> - Most mammals’ whiskers are round and smooth along their surface, except seal and sea lion whiskers, which are oval (perhaps to be more streamlined). Seal whiskers are also not smooth, but undulating (or wavy) along their surface, which is thought to help them sense better underwater. Most whiskers are </a:t>
            </a:r>
            <a:r>
              <a:rPr lang="en-GB" sz="1200" b="1" i="0" kern="1200" dirty="0">
                <a:solidFill>
                  <a:schemeClr val="tx1"/>
                </a:solidFill>
                <a:effectLst/>
                <a:latin typeface="+mn-lt"/>
                <a:ea typeface="+mn-ea"/>
                <a:cs typeface="+mn-cs"/>
              </a:rPr>
              <a:t>tapered</a:t>
            </a:r>
            <a:r>
              <a:rPr lang="en-GB" sz="1200" b="0" i="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which means they are thinner nearer the tip than at the base. This means that whiskers are more bendy (flexible) towards the tip. </a:t>
            </a:r>
          </a:p>
          <a:p>
            <a:pPr marL="171450" indent="-171450">
              <a:buFont typeface="Arial" panose="020B0604020202020204" pitchFamily="34" charset="0"/>
              <a:buChar char="•"/>
            </a:pPr>
            <a:r>
              <a:rPr lang="en-GB" sz="1200" b="1" kern="1200" dirty="0">
                <a:solidFill>
                  <a:schemeClr val="tx1"/>
                </a:solidFill>
                <a:effectLst/>
                <a:latin typeface="+mn-lt"/>
                <a:ea typeface="+mn-ea"/>
                <a:cs typeface="+mn-cs"/>
              </a:rPr>
              <a:t>Function</a:t>
            </a:r>
            <a:r>
              <a:rPr lang="en-GB" sz="1200" kern="1200" dirty="0">
                <a:solidFill>
                  <a:schemeClr val="tx1"/>
                </a:solidFill>
                <a:effectLst/>
                <a:latin typeface="+mn-lt"/>
                <a:ea typeface="+mn-ea"/>
                <a:cs typeface="+mn-cs"/>
              </a:rPr>
              <a:t> - Whiskers bend when they contact a surface. The bending is sensed by </a:t>
            </a:r>
            <a:r>
              <a:rPr lang="en-GB" sz="1200" b="1" i="0" kern="1200" dirty="0">
                <a:solidFill>
                  <a:schemeClr val="tx1"/>
                </a:solidFill>
                <a:effectLst/>
                <a:latin typeface="+mn-lt"/>
                <a:ea typeface="+mn-ea"/>
                <a:cs typeface="+mn-cs"/>
              </a:rPr>
              <a:t>receptors</a:t>
            </a:r>
            <a:r>
              <a:rPr lang="en-GB" sz="1200" kern="1200" dirty="0">
                <a:solidFill>
                  <a:schemeClr val="tx1"/>
                </a:solidFill>
                <a:effectLst/>
                <a:latin typeface="+mn-lt"/>
                <a:ea typeface="+mn-ea"/>
                <a:cs typeface="+mn-cs"/>
              </a:rPr>
              <a:t> in the skin, within the whisker follicle. The receptors send messages through </a:t>
            </a:r>
            <a:r>
              <a:rPr lang="en-GB" sz="1200" i="1" kern="1200" dirty="0">
                <a:solidFill>
                  <a:schemeClr val="tx1"/>
                </a:solidFill>
                <a:effectLst/>
                <a:latin typeface="+mn-lt"/>
                <a:ea typeface="+mn-ea"/>
                <a:cs typeface="+mn-cs"/>
              </a:rPr>
              <a:t>nerves</a:t>
            </a:r>
            <a:r>
              <a:rPr lang="en-GB" sz="1200" kern="1200" dirty="0">
                <a:solidFill>
                  <a:schemeClr val="tx1"/>
                </a:solidFill>
                <a:effectLst/>
                <a:latin typeface="+mn-lt"/>
                <a:ea typeface="+mn-ea"/>
                <a:cs typeface="+mn-cs"/>
              </a:rPr>
              <a:t> to the brain. The size and shape of the whisker will determine how bendy it is, and so the size and shape will affect the information that reaches the brain.</a:t>
            </a:r>
          </a:p>
          <a:p>
            <a:endParaRPr lang="en-GB" b="1" dirty="0"/>
          </a:p>
          <a:p>
            <a:r>
              <a:rPr lang="en-GB" b="1" dirty="0"/>
              <a:t>Possible learning outcomes</a:t>
            </a:r>
          </a:p>
          <a:p>
            <a:r>
              <a:rPr lang="en-GB" b="0" dirty="0"/>
              <a:t>Subject knowledge – describe features of a mammal’s whisker / talk about similarities and differences between animals</a:t>
            </a:r>
          </a:p>
          <a:p>
            <a:r>
              <a:rPr lang="en-GB" b="0" dirty="0"/>
              <a:t>Enquiry skills – ask relevant questions / suggest different types of scientific enquiries to answer them </a:t>
            </a:r>
          </a:p>
          <a:p>
            <a:endParaRPr lang="en-GB" b="1" dirty="0"/>
          </a:p>
          <a:p>
            <a:r>
              <a:rPr lang="en-GB" b="1" dirty="0"/>
              <a:t>Key Vocabulary </a:t>
            </a:r>
            <a:r>
              <a:rPr lang="en-GB" b="0" dirty="0"/>
              <a:t>– teachers should select vocabulary that is appropriate to the ages and ability of their children, some might be more suited to older children*.</a:t>
            </a:r>
          </a:p>
          <a:p>
            <a:r>
              <a:rPr lang="en-GB" dirty="0"/>
              <a:t>Animal</a:t>
            </a:r>
          </a:p>
          <a:p>
            <a:r>
              <a:rPr lang="en-GB" dirty="0"/>
              <a:t>Mammal</a:t>
            </a:r>
          </a:p>
          <a:p>
            <a:r>
              <a:rPr lang="en-GB" dirty="0"/>
              <a:t>Whiskers</a:t>
            </a:r>
          </a:p>
          <a:p>
            <a:r>
              <a:rPr lang="en-GB" dirty="0"/>
              <a:t>Touch</a:t>
            </a:r>
          </a:p>
          <a:p>
            <a:r>
              <a:rPr lang="en-GB" b="0" dirty="0"/>
              <a:t>Keratin* - a protein</a:t>
            </a:r>
          </a:p>
          <a:p>
            <a:r>
              <a:rPr lang="en-GB" b="0" dirty="0"/>
              <a:t>Hair</a:t>
            </a:r>
          </a:p>
          <a:p>
            <a:r>
              <a:rPr lang="en-GB" b="0" dirty="0"/>
              <a:t>Shapes – round / oval / wavy</a:t>
            </a:r>
          </a:p>
          <a:p>
            <a:r>
              <a:rPr lang="en-GB" b="0" dirty="0"/>
              <a:t>Properties - smooth / taper (becomes thinner at one end) / bendy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Receptor* - </a:t>
            </a:r>
            <a:r>
              <a:rPr lang="en-GB" sz="1800" dirty="0">
                <a:effectLst/>
                <a:latin typeface="Calibri" panose="020F0502020204030204" pitchFamily="34" charset="0"/>
                <a:ea typeface="Calibri" panose="020F0502020204030204" pitchFamily="34" charset="0"/>
                <a:cs typeface="Times New Roman" panose="02020603050405020304" pitchFamily="18" charset="0"/>
              </a:rPr>
              <a:t>specialised cell that send messages when stimulated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Nerves* - bundles of fibres that carry messages to or from the brain or spinal cord</a:t>
            </a:r>
          </a:p>
          <a:p>
            <a:endParaRPr lang="en-GB" b="0" dirty="0"/>
          </a:p>
          <a:p>
            <a:r>
              <a:rPr lang="en-GB" b="1" dirty="0"/>
              <a:t>Questions to ask the children</a:t>
            </a:r>
          </a:p>
          <a:p>
            <a:pPr>
              <a:spcAft>
                <a:spcPts val="800"/>
              </a:spcAft>
            </a:pPr>
            <a:r>
              <a:rPr lang="en-GB" b="1" dirty="0"/>
              <a:t>Can you name these whiskered mammals? </a:t>
            </a:r>
          </a:p>
          <a:p>
            <a:pPr>
              <a:spcAft>
                <a:spcPts val="800"/>
              </a:spcAft>
            </a:pPr>
            <a:r>
              <a:rPr lang="en-GB" sz="1800" i="1" dirty="0">
                <a:effectLst/>
                <a:latin typeface="Calibri" panose="020F0502020204030204" pitchFamily="34" charset="0"/>
                <a:ea typeface="Calibri" panose="020F0502020204030204" pitchFamily="34" charset="0"/>
                <a:cs typeface="Times New Roman" panose="02020603050405020304" pitchFamily="18" charset="0"/>
              </a:rPr>
              <a:t>Top row: Guinea pig (credit: Robyn Grant), rat (credit: Maria </a:t>
            </a:r>
            <a:r>
              <a:rPr lang="en-GB" sz="1800" i="1" dirty="0" err="1">
                <a:effectLst/>
                <a:latin typeface="Calibri" panose="020F0502020204030204" pitchFamily="34" charset="0"/>
                <a:ea typeface="Calibri" panose="020F0502020204030204" pitchFamily="34" charset="0"/>
                <a:cs typeface="Times New Roman" panose="02020603050405020304" pitchFamily="18" charset="0"/>
              </a:rPr>
              <a:t>Panagiotidi</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water vole (credit: Wildwood Trust). </a:t>
            </a:r>
          </a:p>
          <a:p>
            <a:pPr>
              <a:spcAft>
                <a:spcPts val="800"/>
              </a:spcAft>
            </a:pPr>
            <a:r>
              <a:rPr lang="en-GB" sz="1800" i="1" dirty="0">
                <a:effectLst/>
                <a:latin typeface="Calibri" panose="020F0502020204030204" pitchFamily="34" charset="0"/>
                <a:ea typeface="Calibri" panose="020F0502020204030204" pitchFamily="34" charset="0"/>
                <a:cs typeface="Times New Roman" panose="02020603050405020304" pitchFamily="18" charset="0"/>
              </a:rPr>
              <a:t>Bottom row (from left) seal (credit: </a:t>
            </a:r>
            <a:r>
              <a:rPr lang="en-GB" sz="1800" i="1" dirty="0" err="1">
                <a:effectLst/>
                <a:latin typeface="Calibri" panose="020F0502020204030204" pitchFamily="34" charset="0"/>
                <a:ea typeface="Calibri" panose="020F0502020204030204" pitchFamily="34" charset="0"/>
                <a:cs typeface="Times New Roman" panose="02020603050405020304" pitchFamily="18" charset="0"/>
              </a:rPr>
              <a:t>Alyx</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Milne), sea lion (credit: </a:t>
            </a:r>
            <a:r>
              <a:rPr lang="en-GB" sz="1800" i="1" dirty="0" err="1">
                <a:effectLst/>
                <a:latin typeface="Calibri" panose="020F0502020204030204" pitchFamily="34" charset="0"/>
                <a:ea typeface="Calibri" panose="020F0502020204030204" pitchFamily="34" charset="0"/>
                <a:cs typeface="Times New Roman" panose="02020603050405020304" pitchFamily="18" charset="0"/>
              </a:rPr>
              <a:t>Alyx</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Milne).</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a:t>
            </a:r>
          </a:p>
          <a:p>
            <a:pPr>
              <a:spcAft>
                <a:spcPts val="800"/>
              </a:spcAft>
            </a:pPr>
            <a:r>
              <a:rPr lang="en-GB" b="1" dirty="0"/>
              <a:t>What do you notice about all these whiskers? </a:t>
            </a:r>
          </a:p>
          <a:p>
            <a:pPr>
              <a:spcAft>
                <a:spcPts val="800"/>
              </a:spcAft>
            </a:pPr>
            <a:r>
              <a:rPr lang="en-GB" b="0" dirty="0"/>
              <a:t>Encourage children to look at the colour, size, shape, arrangement of the whiskers.</a:t>
            </a:r>
          </a:p>
          <a:p>
            <a:pPr>
              <a:spcAft>
                <a:spcPts val="800"/>
              </a:spcAft>
            </a:pPr>
            <a:r>
              <a:rPr lang="en-GB" b="1" dirty="0"/>
              <a:t>What types of whiskers have you seen?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What size, shape or colour are they?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Why do you think some animals have longer of shorter whiskers?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Why do you think most research had been carried out on mammals in laboratories and zoos?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Scientists need to study &gt;1 animal to draw any conclusions (like repeating your test to check it’s correct). They went to zoos and labs because this is where they could find mammals living in small groups. Children might suggest other places such as a pet shop, a farm or a dog rescue centre and you could discuss why it might not be sensible to have scientists in these places.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Opportunity for improving science capital: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1. Starting with the child</a:t>
            </a:r>
          </a:p>
          <a:p>
            <a:r>
              <a:rPr lang="en-GB" b="0" dirty="0"/>
              <a:t>Pre-task: Before the lesson, ask children to look at the whiskers on their family’s or neighbours’ pets. If there is a particular child who does not normally engage with science but is known to have a pet, teachers might like to ask this child to bring a photograph (or even the pet) to show the class and become the ‘expert’ on whiskers for the lesson.</a:t>
            </a:r>
          </a:p>
          <a:p>
            <a:r>
              <a:rPr lang="en-GB" b="1" dirty="0"/>
              <a:t>2. Fostering inclusive teaching and learning</a:t>
            </a:r>
          </a:p>
          <a:p>
            <a:r>
              <a:rPr lang="en-GB" b="0" dirty="0"/>
              <a:t>Some children will not have access to pets. Frame the lesson around a shared class experience. Teachers might like to invite a pet shop to bring some mammals into the classroom (many will do this free of charge), or you might invite a professional who works with a dog (e.g. police dog) into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3508847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Background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Robyn Grant and her team of scientists collected whiskers from 19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species</a:t>
            </a:r>
            <a:r>
              <a:rPr lang="en-GB" sz="1800" dirty="0">
                <a:effectLst/>
                <a:latin typeface="Calibri" panose="020F0502020204030204" pitchFamily="34" charset="0"/>
                <a:ea typeface="Calibri" panose="020F0502020204030204" pitchFamily="34" charset="0"/>
                <a:cs typeface="Times New Roman" panose="02020603050405020304" pitchFamily="18" charset="0"/>
              </a:rPr>
              <a:t> of mammals from museum specimens: a red fox, a hamster, 2 types of porcupine, a meerkat, mountain hare, harvest mouse, house mouse, brown rat, Eurasian otter, European mink, stoat, Least weasel, ferret, grey seal, harbour seal, Greater white toothed shrew, Common shrew, Pygmy shrew.</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whiskers were plucked from each mammal and in total, 687 separate whiskers were collected. These whiskers were photo-scanned to create images of the whiskers. The image of each whisker was placed onto a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Euler spiral</a:t>
            </a:r>
            <a:r>
              <a:rPr lang="en-GB" sz="1800" dirty="0">
                <a:effectLst/>
                <a:latin typeface="Calibri" panose="020F0502020204030204" pitchFamily="34" charset="0"/>
                <a:ea typeface="Calibri" panose="020F0502020204030204" pitchFamily="34" charset="0"/>
                <a:cs typeface="Times New Roman" panose="02020603050405020304" pitchFamily="18" charset="0"/>
              </a:rPr>
              <a:t> to see if it fitted along the curve (see next slide for image). The scientists observed, recorded and compared the curliness, the length, and the taper of the whiskers.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Possible learning outcomes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Identify features of mammals</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Key vocabulary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Whisker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Fur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Mammal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b="1" dirty="0"/>
              <a:t>Question to ask children:</a:t>
            </a:r>
          </a:p>
          <a:p>
            <a:r>
              <a:rPr lang="en-GB" b="1" dirty="0"/>
              <a:t>How many mammals can you name? </a:t>
            </a:r>
            <a:r>
              <a:rPr lang="en-GB" b="0" dirty="0"/>
              <a:t>The mammals on the slide are: meerkats, a porcupine, a fox, a hare, an otter, a mouse. Teachers could also ask the children to list the similarities and differences between these mammals.</a:t>
            </a:r>
          </a:p>
          <a:p>
            <a:r>
              <a:rPr lang="en-GB" b="1" dirty="0"/>
              <a:t>Why do you think the scientists collected their samples from museums? </a:t>
            </a:r>
            <a:r>
              <a:rPr lang="en-GB" b="0" dirty="0"/>
              <a:t>The scientists wanted to measure the size and shape of the whiskers. To do this they had to remove the whiskers from the animal’s face by plucking so that they get the complete whisker – not very nice if the animal is alive so they used dead specimens from museums.</a:t>
            </a: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792379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Teachers might like to give the children an image of a mammal’s face (or ask children to search for their own).</a:t>
            </a:r>
          </a:p>
          <a:p>
            <a:endParaRPr lang="en-GB" b="1" dirty="0"/>
          </a:p>
          <a:p>
            <a:r>
              <a:rPr lang="en-GB" b="1" dirty="0"/>
              <a:t>Background information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i="0" dirty="0">
                <a:effectLst/>
                <a:latin typeface="Calibri" panose="020F0502020204030204" pitchFamily="34" charset="0"/>
                <a:ea typeface="Calibri" panose="020F0502020204030204" pitchFamily="34" charset="0"/>
                <a:cs typeface="Times New Roman" panose="02020603050405020304" pitchFamily="18" charset="0"/>
              </a:rPr>
              <a:t>A Euler spiral is a curve that curves more as it gets longer (also called </a:t>
            </a:r>
            <a:r>
              <a:rPr lang="en-GB" sz="1800" i="0" dirty="0" err="1">
                <a:effectLst/>
                <a:latin typeface="Calibri" panose="020F0502020204030204" pitchFamily="34" charset="0"/>
                <a:ea typeface="Calibri" panose="020F0502020204030204" pitchFamily="34" charset="0"/>
                <a:cs typeface="Times New Roman" panose="02020603050405020304" pitchFamily="18" charset="0"/>
              </a:rPr>
              <a:t>spiros</a:t>
            </a:r>
            <a:r>
              <a:rPr lang="en-GB" sz="1800" i="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0" dirty="0" err="1">
                <a:effectLst/>
                <a:latin typeface="Calibri" panose="020F0502020204030204" pitchFamily="34" charset="0"/>
                <a:ea typeface="Calibri" panose="020F0502020204030204" pitchFamily="34" charset="0"/>
                <a:cs typeface="Times New Roman" panose="02020603050405020304" pitchFamily="18" charset="0"/>
              </a:rPr>
              <a:t>clothoids</a:t>
            </a:r>
            <a:r>
              <a:rPr lang="en-GB" sz="1800" i="0" dirty="0">
                <a:effectLst/>
                <a:latin typeface="Calibri" panose="020F0502020204030204" pitchFamily="34" charset="0"/>
                <a:ea typeface="Calibri" panose="020F0502020204030204" pitchFamily="34" charset="0"/>
                <a:cs typeface="Times New Roman" panose="02020603050405020304" pitchFamily="18" charset="0"/>
              </a:rPr>
              <a:t>, or </a:t>
            </a:r>
            <a:r>
              <a:rPr lang="en-GB" sz="1800" i="0" dirty="0" err="1">
                <a:effectLst/>
                <a:latin typeface="Calibri" panose="020F0502020204030204" pitchFamily="34" charset="0"/>
                <a:ea typeface="Calibri" panose="020F0502020204030204" pitchFamily="34" charset="0"/>
                <a:cs typeface="Times New Roman" panose="02020603050405020304" pitchFamily="18" charset="0"/>
              </a:rPr>
              <a:t>Cornu</a:t>
            </a:r>
            <a:r>
              <a:rPr lang="en-GB" sz="1800" i="0" dirty="0">
                <a:effectLst/>
                <a:latin typeface="Calibri" panose="020F0502020204030204" pitchFamily="34" charset="0"/>
                <a:ea typeface="Calibri" panose="020F0502020204030204" pitchFamily="34" charset="0"/>
                <a:cs typeface="Times New Roman" panose="02020603050405020304" pitchFamily="18" charset="0"/>
              </a:rPr>
              <a:t> spirals).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Possible learning outcome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Younger children - Most mammals have whiskers.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Older children (link to evolution and inheritance) - There is variety in size and shape of mammals’ whiskers, between different mammals, and between mammals of the same species (just as humans have hair of different colour and shape).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Key vocabulary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Whisker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Curve (curliness)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Taper – get thinner towards one end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Euler spiral -</a:t>
            </a:r>
            <a:r>
              <a:rPr lang="en-GB" b="1" dirty="0"/>
              <a:t>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a curve that curves more as it gets longer (also called </a:t>
            </a:r>
            <a:r>
              <a:rPr lang="en-GB" sz="1800" i="1" dirty="0" err="1">
                <a:effectLst/>
                <a:latin typeface="Calibri" panose="020F0502020204030204" pitchFamily="34" charset="0"/>
                <a:ea typeface="Calibri" panose="020F0502020204030204" pitchFamily="34" charset="0"/>
                <a:cs typeface="Times New Roman" panose="02020603050405020304" pitchFamily="18" charset="0"/>
              </a:rPr>
              <a:t>spiros</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err="1">
                <a:effectLst/>
                <a:latin typeface="Calibri" panose="020F0502020204030204" pitchFamily="34" charset="0"/>
                <a:ea typeface="Calibri" panose="020F0502020204030204" pitchFamily="34" charset="0"/>
                <a:cs typeface="Times New Roman" panose="02020603050405020304" pitchFamily="18" charset="0"/>
              </a:rPr>
              <a:t>clothoids</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or </a:t>
            </a:r>
            <a:r>
              <a:rPr lang="en-GB" sz="1800" i="1" dirty="0" err="1">
                <a:effectLst/>
                <a:latin typeface="Calibri" panose="020F0502020204030204" pitchFamily="34" charset="0"/>
                <a:ea typeface="Calibri" panose="020F0502020204030204" pitchFamily="34" charset="0"/>
                <a:cs typeface="Times New Roman" panose="02020603050405020304" pitchFamily="18" charset="0"/>
              </a:rPr>
              <a:t>Cornu</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spirals).</a:t>
            </a: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b="1" dirty="0"/>
              <a:t>Question to ask children: </a:t>
            </a:r>
            <a:r>
              <a:rPr lang="en-GB" b="0" dirty="0"/>
              <a:t>Encourage children to justify their ideas.</a:t>
            </a:r>
          </a:p>
          <a:p>
            <a:r>
              <a:rPr lang="en-GB" b="1" dirty="0"/>
              <a:t>How curly are your mammal’s whiskers? </a:t>
            </a:r>
          </a:p>
          <a:p>
            <a:r>
              <a:rPr lang="en-GB" b="1" dirty="0"/>
              <a:t>Where on the curve do you think most whiskers will be?</a:t>
            </a:r>
          </a:p>
          <a:p>
            <a:endParaRPr lang="en-GB" b="1" dirty="0"/>
          </a:p>
          <a:p>
            <a:pPr>
              <a:lnSpc>
                <a:spcPct val="107000"/>
              </a:lnSpc>
              <a:spcAft>
                <a:spcPts val="800"/>
              </a:spcAft>
            </a:pPr>
            <a:r>
              <a:rPr lang="en-GB" b="1" dirty="0"/>
              <a:t>*© </a:t>
            </a:r>
            <a:r>
              <a:rPr lang="en-GB" b="0" dirty="0" err="1"/>
              <a:t>Cyp</a:t>
            </a:r>
            <a:r>
              <a:rPr lang="en-GB" b="0" dirty="0"/>
              <a:t>,</a:t>
            </a:r>
            <a:r>
              <a:rPr lang="en-GB" b="1" dirty="0"/>
              <a:t> </a:t>
            </a:r>
            <a:r>
              <a:rPr lang="en-GB" sz="1800" i="0" dirty="0">
                <a:solidFill>
                  <a:srgbClr val="202122"/>
                </a:solidFill>
                <a:effectLst/>
                <a:latin typeface="Arial" panose="020B0604020202020204" pitchFamily="34" charset="0"/>
                <a:ea typeface="Times New Roman" panose="02020603050405020304" pitchFamily="18" charset="0"/>
                <a:cs typeface="Times New Roman" panose="02020603050405020304" pitchFamily="18" charset="0"/>
              </a:rPr>
              <a:t>licenced through Creative Commons and accessed here</a:t>
            </a:r>
            <a:r>
              <a:rPr lang="en-GB" sz="1800" i="0" dirty="0">
                <a:effectLst/>
                <a:latin typeface="Calibri" panose="020F0502020204030204" pitchFamily="34" charset="0"/>
                <a:ea typeface="Calibri" panose="020F0502020204030204" pitchFamily="34" charset="0"/>
                <a:cs typeface="Times New Roman" panose="02020603050405020304" pitchFamily="18" charset="0"/>
              </a:rPr>
              <a:t> </a:t>
            </a:r>
            <a:r>
              <a:rPr lang="en-GB" sz="1800" i="1" dirty="0">
                <a:solidFill>
                  <a:srgbClr val="202122"/>
                </a:solidFill>
                <a:effectLst/>
                <a:latin typeface="Arial" panose="020B0604020202020204" pitchFamily="34" charset="0"/>
                <a:ea typeface="Calibri" panose="020F0502020204030204" pitchFamily="34" charset="0"/>
                <a:cs typeface="Times New Roman" panose="02020603050405020304" pitchFamily="18" charset="0"/>
              </a:rPr>
              <a:t>-</a:t>
            </a:r>
            <a:r>
              <a:rPr lang="en-GB" sz="1800" dirty="0">
                <a:effectLst/>
                <a:latin typeface="Calibri" panose="020F0502020204030204" pitchFamily="34" charset="0"/>
                <a:ea typeface="Calibri" panose="020F0502020204030204" pitchFamily="34" charset="0"/>
                <a:cs typeface="Times New Roman" panose="02020603050405020304" pitchFamily="18" charset="0"/>
              </a:rPr>
              <a:t> https://commons.wikimedia.org/wiki/File:Cornu_spiral.png</a:t>
            </a:r>
          </a:p>
          <a:p>
            <a:endParaRPr lang="en-GB" b="1"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43108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 children:</a:t>
            </a:r>
          </a:p>
          <a:p>
            <a:endParaRPr lang="en-US" b="1" dirty="0"/>
          </a:p>
          <a:p>
            <a:r>
              <a:rPr lang="en-US" b="1" dirty="0"/>
              <a:t>Background information</a:t>
            </a:r>
          </a:p>
          <a:p>
            <a:pPr marL="285750" indent="-285750">
              <a:lnSpc>
                <a:spcPct val="107000"/>
              </a:lnSpc>
              <a:spcAft>
                <a:spcPts val="800"/>
              </a:spcAft>
              <a:buFont typeface="Arial" panose="020B0604020202020204" pitchFamily="34" charset="0"/>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All the different types of mammals investigated had tapered whiskers that fitted on the outline of a Euler spiral. This might mean that a common ancestor (but now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extinct</a:t>
            </a:r>
            <a:r>
              <a:rPr lang="en-GB" sz="1800" dirty="0">
                <a:effectLst/>
                <a:latin typeface="Calibri" panose="020F0502020204030204" pitchFamily="34" charset="0"/>
                <a:ea typeface="Calibri" panose="020F0502020204030204" pitchFamily="34" charset="0"/>
                <a:cs typeface="Times New Roman" panose="02020603050405020304" pitchFamily="18" charset="0"/>
              </a:rPr>
              <a:t>) had similarly shaped whiskers.</a:t>
            </a:r>
          </a:p>
          <a:p>
            <a:pPr marL="285750" indent="-285750">
              <a:lnSpc>
                <a:spcPct val="107000"/>
              </a:lnSpc>
              <a:spcAft>
                <a:spcPts val="800"/>
              </a:spcAft>
              <a:buFont typeface="Arial" panose="020B0604020202020204" pitchFamily="34" charset="0"/>
              <a:buChar char="•"/>
            </a:pPr>
            <a:r>
              <a:rPr lang="en-GB" sz="1800" dirty="0">
                <a:effectLst/>
                <a:latin typeface="Calibri" panose="020F0502020204030204" pitchFamily="34" charset="0"/>
                <a:ea typeface="Calibri" panose="020F0502020204030204" pitchFamily="34" charset="0"/>
                <a:cs typeface="Times New Roman" panose="02020603050405020304" pitchFamily="18" charset="0"/>
              </a:rPr>
              <a:t>Mammals that live in the sea have thicker, stiffer, more tapered whiskers than terrestrial and arboreal mammals. This means that aquatic mammals have specially shaped whiskers that reduce drag (as they are shorter) and can be positioned in the water without wobbling around (as they are stiffer).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Calibri" panose="020F0502020204030204" pitchFamily="34" charset="0"/>
                <a:ea typeface="Calibri" panose="020F0502020204030204" pitchFamily="34" charset="0"/>
                <a:cs typeface="Times New Roman" panose="02020603050405020304" pitchFamily="18" charset="0"/>
              </a:rPr>
              <a:t>Smaller mammals tend to have longer, thinner and more flexible whiskers than larger mammals.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Possible learning outcome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Enquiry skills – use test results to make predictions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Subject knowledge – understand that most animals live in habitats to which they are suited /identify how animals are adapted to suit their environment in different 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vocabulary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Whiskers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Tapered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Thin/thick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Bendy/stiff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Aquatic animal – an animal that lives in the sea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Drag/friction/water resistance – the resistant force, against the direction of motion, experienced by an animal when it moves in water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Questions to ask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Why do you think aquatic mammals have thicker, stiffer whiskers than mammals living on land or in trees?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Animals that move around in water will experience drag (water resistance) which is greater than the forces on land or tree animals (air resistance). Aquatic mammals might have stiffer, shorter whiskers to stop their whiskers wobbling around in the water.</a:t>
            </a:r>
          </a:p>
          <a:p>
            <a:pPr>
              <a:lnSpc>
                <a:spcPct val="107000"/>
              </a:lnSpc>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Why is this research important?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You might consider 2 reasons:</a:t>
            </a:r>
          </a:p>
          <a:p>
            <a:pPr marL="342900" indent="-342900">
              <a:lnSpc>
                <a:spcPct val="107000"/>
              </a:lnSpc>
              <a:spcAft>
                <a:spcPts val="800"/>
              </a:spcAft>
              <a:buFont typeface="+mj-lt"/>
              <a:buAutoNum type="arabicPeriod"/>
            </a:pPr>
            <a:r>
              <a:rPr lang="en-GB" sz="1800" dirty="0">
                <a:effectLst/>
                <a:latin typeface="Calibri" panose="020F0502020204030204" pitchFamily="34" charset="0"/>
                <a:ea typeface="Calibri" panose="020F0502020204030204" pitchFamily="34" charset="0"/>
                <a:cs typeface="Times New Roman" panose="02020603050405020304" pitchFamily="18" charset="0"/>
              </a:rPr>
              <a:t>To find out more about whiskers, scientists need an accurate way to measure the shape and the size of whiskers. The method the scientists used is quick and easy, and the Euler spiral model could be a useful tool in helping scientists to compare the whiskers of a wider variety of mammals. Previous studies have compared whiskers to different shaped curves, but these have been difficult to use.  </a:t>
            </a:r>
          </a:p>
          <a:p>
            <a:pPr marL="342900" indent="-342900">
              <a:lnSpc>
                <a:spcPct val="107000"/>
              </a:lnSpc>
              <a:spcAft>
                <a:spcPts val="800"/>
              </a:spcAft>
              <a:buFont typeface="+mj-lt"/>
              <a:buAutoNum type="arabicPeriod"/>
            </a:pPr>
            <a:r>
              <a:rPr lang="en-GB" sz="1800" dirty="0">
                <a:effectLst/>
                <a:latin typeface="Calibri" panose="020F0502020204030204" pitchFamily="34" charset="0"/>
                <a:ea typeface="Calibri" panose="020F0502020204030204" pitchFamily="34" charset="0"/>
                <a:cs typeface="Times New Roman" panose="02020603050405020304" pitchFamily="18" charset="0"/>
              </a:rPr>
              <a:t>Knowing more about whiskers could help us improve the welfare of mammals in human-designed environments like zoos and natural habitats where human activity has disturbed the natural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3887236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Investigation suitable for children ages 4-11. </a:t>
            </a:r>
          </a:p>
          <a:p>
            <a:endParaRPr lang="en-GB" b="1" dirty="0"/>
          </a:p>
          <a:p>
            <a:r>
              <a:rPr lang="en-GB" b="1" dirty="0"/>
              <a:t>Note for Teachers</a:t>
            </a:r>
          </a:p>
          <a:p>
            <a:r>
              <a:rPr lang="en-GB" b="0" dirty="0"/>
              <a:t>Before introducing the feely bags or blind-fold activity, allow time for the children to feel objects in the classroom and introduce vocabulary to describe how the objects feel.</a:t>
            </a:r>
            <a:endParaRPr lang="en-GB" b="1" dirty="0"/>
          </a:p>
          <a:p>
            <a:r>
              <a:rPr lang="en-GB" b="0" dirty="0"/>
              <a:t>You will need to collect a range of objects with different types of surfaces. Put these in a bag/box or provide blindfolds for the children to wear when they feel the mystery objects.</a:t>
            </a:r>
          </a:p>
          <a:p>
            <a:r>
              <a:rPr lang="en-GB" b="0" dirty="0"/>
              <a:t>Ask the children to feel and describe the object that they cannot see.</a:t>
            </a:r>
          </a:p>
          <a:p>
            <a:r>
              <a:rPr lang="en-GB" b="0" dirty="0"/>
              <a:t>Reveal the object. It might be worth asking how the object feels when it can be seen. Do the children notice their sense of touch change when they can see?</a:t>
            </a:r>
          </a:p>
          <a:p>
            <a:endParaRPr lang="en-GB" b="0" dirty="0"/>
          </a:p>
          <a:p>
            <a:r>
              <a:rPr lang="en-GB" b="1" dirty="0"/>
              <a:t>Possible learning outcomes</a:t>
            </a:r>
          </a:p>
          <a:p>
            <a:pPr marL="0" indent="0">
              <a:buFont typeface="Arial" panose="020B0604020202020204" pitchFamily="34" charset="0"/>
              <a:buNone/>
            </a:pPr>
            <a:r>
              <a:rPr lang="en-GB" dirty="0"/>
              <a:t>Enquiry – observing closely</a:t>
            </a:r>
          </a:p>
          <a:p>
            <a:pPr marL="0" indent="0">
              <a:buFont typeface="Arial" panose="020B0604020202020204" pitchFamily="34" charset="0"/>
              <a:buNone/>
            </a:pPr>
            <a:r>
              <a:rPr lang="en-GB" dirty="0"/>
              <a:t>Subject knowledge – identify parts of the human body and which art is associated with each sense / describe properties of some materials / identify, sort &amp; classify objects according to their properties</a:t>
            </a:r>
          </a:p>
          <a:p>
            <a:endParaRPr lang="en-GB" b="1" dirty="0"/>
          </a:p>
          <a:p>
            <a:r>
              <a:rPr lang="en-GB" b="1" dirty="0"/>
              <a:t>Key vocabulary </a:t>
            </a:r>
            <a:r>
              <a:rPr lang="en-GB" b="0" dirty="0"/>
              <a:t>(*these words describe conceptual knowledge suitable for older children)</a:t>
            </a:r>
          </a:p>
          <a:p>
            <a:r>
              <a:rPr lang="en-GB" b="0" dirty="0"/>
              <a:t>Fingers</a:t>
            </a:r>
          </a:p>
          <a:p>
            <a:r>
              <a:rPr lang="en-GB" b="0" dirty="0"/>
              <a:t>Touch</a:t>
            </a:r>
          </a:p>
          <a:p>
            <a:r>
              <a:rPr lang="en-GB" b="0" dirty="0"/>
              <a:t>Skin</a:t>
            </a:r>
          </a:p>
          <a:p>
            <a:r>
              <a:rPr lang="en-GB" b="0" dirty="0"/>
              <a:t>Receptors*</a:t>
            </a:r>
          </a:p>
          <a:p>
            <a:r>
              <a:rPr lang="en-GB" b="0" dirty="0"/>
              <a:t>Nerve*</a:t>
            </a:r>
          </a:p>
          <a:p>
            <a:r>
              <a:rPr lang="en-GB" b="0" dirty="0"/>
              <a:t>Brain*</a:t>
            </a:r>
          </a:p>
          <a:p>
            <a:r>
              <a:rPr lang="en-GB" b="0" dirty="0"/>
              <a:t>Properties of objects – hard/soft, rough/smooth, ridged, warm/cold, etc.</a:t>
            </a:r>
          </a:p>
          <a:p>
            <a:endParaRPr lang="en-GB" b="1" dirty="0"/>
          </a:p>
          <a:p>
            <a:r>
              <a:rPr lang="en-GB" b="1" dirty="0"/>
              <a:t>Questions to ask the children</a:t>
            </a:r>
          </a:p>
          <a:p>
            <a:pPr marL="0" indent="0">
              <a:buFont typeface="Arial" panose="020B0604020202020204" pitchFamily="34" charset="0"/>
              <a:buNone/>
            </a:pPr>
            <a:r>
              <a:rPr lang="en-GB" b="0" dirty="0"/>
              <a:t>What does your object feel like?</a:t>
            </a:r>
          </a:p>
          <a:p>
            <a:pPr marL="0" indent="0">
              <a:buFont typeface="Arial" panose="020B0604020202020204" pitchFamily="34" charset="0"/>
              <a:buNone/>
            </a:pPr>
            <a:r>
              <a:rPr lang="en-GB" b="0" dirty="0"/>
              <a:t>What does this feeling remind you of? Why?</a:t>
            </a:r>
          </a:p>
          <a:p>
            <a:pPr marL="0" indent="0">
              <a:buFont typeface="Arial" panose="020B0604020202020204" pitchFamily="34" charset="0"/>
              <a:buNone/>
            </a:pPr>
            <a:r>
              <a:rPr lang="en-GB" b="0" dirty="0"/>
              <a:t>Can you sort the prickly objects from the group?</a:t>
            </a:r>
          </a:p>
          <a:p>
            <a:pPr marL="0" indent="0">
              <a:buFont typeface="Arial" panose="020B0604020202020204" pitchFamily="34" charset="0"/>
              <a:buNone/>
            </a:pPr>
            <a:r>
              <a:rPr lang="en-GB" b="0" dirty="0"/>
              <a:t>Can you sort the objects? Tell me how you have sorted the objects.</a:t>
            </a:r>
          </a:p>
          <a:p>
            <a:pPr marL="0" indent="0">
              <a:buFont typeface="Arial" panose="020B0604020202020204" pitchFamily="34" charset="0"/>
              <a:buNone/>
            </a:pPr>
            <a:r>
              <a:rPr lang="en-GB" b="0" dirty="0"/>
              <a:t>How does the object feel when you cannot see compared with when you can see?</a:t>
            </a:r>
          </a:p>
          <a:p>
            <a:endParaRPr lang="en-GB" b="0"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2824559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79512" y="5445224"/>
            <a:ext cx="1584176" cy="1181861"/>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Insert slide subtitle</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528" y="332655"/>
            <a:ext cx="1584176" cy="118186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14/02/2022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10.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10.png"/><Relationship Id="rId7" Type="http://schemas.openxmlformats.org/officeDocument/2006/relationships/image" Target="../media/image41.jpe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1.pn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4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13.png"/><Relationship Id="rId11" Type="http://schemas.openxmlformats.org/officeDocument/2006/relationships/image" Target="../media/image44.jpeg"/><Relationship Id="rId5" Type="http://schemas.openxmlformats.org/officeDocument/2006/relationships/image" Target="../media/image12.png"/><Relationship Id="rId10" Type="http://schemas.openxmlformats.org/officeDocument/2006/relationships/image" Target="../media/image43.jpeg"/><Relationship Id="rId4" Type="http://schemas.openxmlformats.org/officeDocument/2006/relationships/image" Target="../media/image11.png"/><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13.png"/><Relationship Id="rId11" Type="http://schemas.openxmlformats.org/officeDocument/2006/relationships/image" Target="../media/image45.png"/><Relationship Id="rId5" Type="http://schemas.openxmlformats.org/officeDocument/2006/relationships/image" Target="../media/image12.png"/><Relationship Id="rId10" Type="http://schemas.openxmlformats.org/officeDocument/2006/relationships/image" Target="../media/image20.png"/><Relationship Id="rId4" Type="http://schemas.openxmlformats.org/officeDocument/2006/relationships/image" Target="../media/image11.png"/><Relationship Id="rId9"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48.tiff"/><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47.tiff"/><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13.png"/><Relationship Id="rId11" Type="http://schemas.openxmlformats.org/officeDocument/2006/relationships/image" Target="../media/image46.tiff"/><Relationship Id="rId5" Type="http://schemas.openxmlformats.org/officeDocument/2006/relationships/image" Target="../media/image12.png"/><Relationship Id="rId10" Type="http://schemas.openxmlformats.org/officeDocument/2006/relationships/image" Target="../media/image20.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49.png"/></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52.png"/><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55.jpeg"/><Relationship Id="rId4" Type="http://schemas.openxmlformats.org/officeDocument/2006/relationships/image" Target="../media/image5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hyperlink" Target="http://www.wowscience.co.uk/" TargetMode="External"/><Relationship Id="rId7" Type="http://schemas.openxmlformats.org/officeDocument/2006/relationships/image" Target="../media/image59.emf"/><Relationship Id="rId2" Type="http://schemas.openxmlformats.org/officeDocument/2006/relationships/hyperlink" Target="http://www.pstt.org.uk/" TargetMode="External"/><Relationship Id="rId1" Type="http://schemas.openxmlformats.org/officeDocument/2006/relationships/slideLayout" Target="../slideLayouts/slideLayout11.xml"/><Relationship Id="rId6" Type="http://schemas.openxmlformats.org/officeDocument/2006/relationships/image" Target="../media/image58.jpeg"/><Relationship Id="rId5" Type="http://schemas.openxmlformats.org/officeDocument/2006/relationships/image" Target="../media/image57.png"/><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2" Type="http://schemas.openxmlformats.org/officeDocument/2006/relationships/hyperlink" Target="mailto:info@pstt.org.uk"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23.jpeg"/><Relationship Id="rId5" Type="http://schemas.openxmlformats.org/officeDocument/2006/relationships/image" Target="../media/image17.png"/><Relationship Id="rId4" Type="http://schemas.openxmlformats.org/officeDocument/2006/relationships/image" Target="../media/image22.jpeg"/></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F206B-A9C6-9745-8A2F-BCEABD5C9F3F}"/>
              </a:ext>
            </a:extLst>
          </p:cNvPr>
          <p:cNvSpPr>
            <a:spLocks noGrp="1"/>
          </p:cNvSpPr>
          <p:nvPr>
            <p:ph type="ctrTitle"/>
          </p:nvPr>
        </p:nvSpPr>
        <p:spPr>
          <a:xfrm>
            <a:off x="16408" y="2797057"/>
            <a:ext cx="8987001" cy="1671683"/>
          </a:xfrm>
        </p:spPr>
        <p:txBody>
          <a:bodyPr>
            <a:normAutofit fontScale="90000"/>
          </a:bodyPr>
          <a:lstStyle/>
          <a:p>
            <a:r>
              <a:rPr lang="en-GB" sz="3600" dirty="0"/>
              <a:t>I bet you didn’t know…</a:t>
            </a:r>
            <a:br>
              <a:rPr lang="en-GB" sz="3600" dirty="0"/>
            </a:br>
            <a:r>
              <a:rPr lang="en-GB" sz="3600" dirty="0"/>
              <a:t>Why and how scientists measure mammals’ whiskers</a:t>
            </a:r>
          </a:p>
        </p:txBody>
      </p:sp>
      <p:sp>
        <p:nvSpPr>
          <p:cNvPr id="10" name="TextBox 9">
            <a:extLst>
              <a:ext uri="{FF2B5EF4-FFF2-40B4-BE49-F238E27FC236}">
                <a16:creationId xmlns:a16="http://schemas.microsoft.com/office/drawing/2014/main" id="{CD64CD41-2F05-4C8D-8E44-AB1427011AC8}"/>
              </a:ext>
            </a:extLst>
          </p:cNvPr>
          <p:cNvSpPr txBox="1"/>
          <p:nvPr/>
        </p:nvSpPr>
        <p:spPr>
          <a:xfrm>
            <a:off x="425385" y="5090366"/>
            <a:ext cx="2130392" cy="1200329"/>
          </a:xfrm>
          <a:prstGeom prst="rect">
            <a:avLst/>
          </a:prstGeom>
          <a:noFill/>
          <a:ln w="25400">
            <a:solidFill>
              <a:schemeClr val="accent1">
                <a:shade val="50000"/>
              </a:schemeClr>
            </a:solidFill>
          </a:ln>
        </p:spPr>
        <p:txBody>
          <a:bodyPr wrap="square" rtlCol="0">
            <a:spAutoFit/>
          </a:bodyPr>
          <a:lstStyle/>
          <a:p>
            <a:pPr algn="ctr"/>
            <a:r>
              <a:rPr lang="en-GB" b="1" dirty="0"/>
              <a:t>Curriculum Areas</a:t>
            </a:r>
          </a:p>
          <a:p>
            <a:pPr algn="ctr"/>
            <a:r>
              <a:rPr lang="en-GB" dirty="0"/>
              <a:t>Mammals</a:t>
            </a:r>
          </a:p>
          <a:p>
            <a:pPr algn="ctr"/>
            <a:r>
              <a:rPr lang="en-GB" dirty="0"/>
              <a:t>Body parts</a:t>
            </a:r>
          </a:p>
          <a:p>
            <a:pPr algn="ctr"/>
            <a:r>
              <a:rPr lang="en-GB" dirty="0"/>
              <a:t>Adaptation</a:t>
            </a:r>
          </a:p>
        </p:txBody>
      </p:sp>
      <p:sp>
        <p:nvSpPr>
          <p:cNvPr id="14" name="Subtitle 2">
            <a:extLst>
              <a:ext uri="{FF2B5EF4-FFF2-40B4-BE49-F238E27FC236}">
                <a16:creationId xmlns:a16="http://schemas.microsoft.com/office/drawing/2014/main" id="{0A769EF7-86EF-3D4E-8CBA-0404B30D5438}"/>
              </a:ext>
            </a:extLst>
          </p:cNvPr>
          <p:cNvSpPr>
            <a:spLocks noGrp="1"/>
          </p:cNvSpPr>
          <p:nvPr>
            <p:ph type="subTitle" idx="1"/>
          </p:nvPr>
        </p:nvSpPr>
        <p:spPr>
          <a:xfrm>
            <a:off x="1473258" y="4192136"/>
            <a:ext cx="6400800" cy="695980"/>
          </a:xfrm>
        </p:spPr>
        <p:txBody>
          <a:bodyPr/>
          <a:lstStyle/>
          <a:p>
            <a:r>
              <a:rPr lang="en-GB" dirty="0"/>
              <a:t>Teacher Guide</a:t>
            </a:r>
          </a:p>
        </p:txBody>
      </p:sp>
      <p:sp>
        <p:nvSpPr>
          <p:cNvPr id="9" name="TextBox 8">
            <a:extLst>
              <a:ext uri="{FF2B5EF4-FFF2-40B4-BE49-F238E27FC236}">
                <a16:creationId xmlns:a16="http://schemas.microsoft.com/office/drawing/2014/main" id="{110E483E-AA85-49B3-BDF5-097C1AF2B762}"/>
              </a:ext>
            </a:extLst>
          </p:cNvPr>
          <p:cNvSpPr txBox="1"/>
          <p:nvPr/>
        </p:nvSpPr>
        <p:spPr>
          <a:xfrm>
            <a:off x="6918713" y="5091829"/>
            <a:ext cx="1799614" cy="1200329"/>
          </a:xfrm>
          <a:prstGeom prst="rect">
            <a:avLst/>
          </a:prstGeom>
          <a:noFill/>
          <a:ln w="25400">
            <a:solidFill>
              <a:schemeClr val="accent1">
                <a:shade val="50000"/>
              </a:schemeClr>
            </a:solidFill>
          </a:ln>
        </p:spPr>
        <p:txBody>
          <a:bodyPr wrap="square" rtlCol="0">
            <a:spAutoFit/>
          </a:bodyPr>
          <a:lstStyle/>
          <a:p>
            <a:pPr algn="ctr"/>
            <a:r>
              <a:rPr lang="en-GB" b="1" dirty="0"/>
              <a:t>Ages</a:t>
            </a:r>
          </a:p>
          <a:p>
            <a:pPr algn="ctr"/>
            <a:endParaRPr lang="en-GB" b="1" dirty="0"/>
          </a:p>
          <a:p>
            <a:pPr algn="ctr"/>
            <a:r>
              <a:rPr lang="en-GB" dirty="0"/>
              <a:t>5-11</a:t>
            </a:r>
          </a:p>
          <a:p>
            <a:pPr algn="ctr"/>
            <a:endParaRPr lang="en-GB" dirty="0"/>
          </a:p>
        </p:txBody>
      </p:sp>
      <p:grpSp>
        <p:nvGrpSpPr>
          <p:cNvPr id="22" name="Group 21">
            <a:extLst>
              <a:ext uri="{FF2B5EF4-FFF2-40B4-BE49-F238E27FC236}">
                <a16:creationId xmlns:a16="http://schemas.microsoft.com/office/drawing/2014/main" id="{FC120646-C262-4E3A-A7DC-BBE2F66AAAE2}"/>
              </a:ext>
            </a:extLst>
          </p:cNvPr>
          <p:cNvGrpSpPr/>
          <p:nvPr/>
        </p:nvGrpSpPr>
        <p:grpSpPr>
          <a:xfrm>
            <a:off x="3937226" y="1834924"/>
            <a:ext cx="3969367" cy="554337"/>
            <a:chOff x="4860655" y="126377"/>
            <a:chExt cx="3969367" cy="554337"/>
          </a:xfrm>
        </p:grpSpPr>
        <p:grpSp>
          <p:nvGrpSpPr>
            <p:cNvPr id="24" name="Group 23">
              <a:extLst>
                <a:ext uri="{FF2B5EF4-FFF2-40B4-BE49-F238E27FC236}">
                  <a16:creationId xmlns:a16="http://schemas.microsoft.com/office/drawing/2014/main" id="{8D3594DC-C87E-4C44-B439-F9AE1654EE58}"/>
                </a:ext>
              </a:extLst>
            </p:cNvPr>
            <p:cNvGrpSpPr/>
            <p:nvPr/>
          </p:nvGrpSpPr>
          <p:grpSpPr>
            <a:xfrm>
              <a:off x="4860655" y="126377"/>
              <a:ext cx="3399763" cy="554337"/>
              <a:chOff x="4860655" y="126377"/>
              <a:chExt cx="3399763" cy="554337"/>
            </a:xfrm>
          </p:grpSpPr>
          <p:pic>
            <p:nvPicPr>
              <p:cNvPr id="28" name="Picture 27" descr="Icon&#10;&#10;Description automatically generated">
                <a:extLst>
                  <a:ext uri="{FF2B5EF4-FFF2-40B4-BE49-F238E27FC236}">
                    <a16:creationId xmlns:a16="http://schemas.microsoft.com/office/drawing/2014/main" id="{D5489E53-28AB-4151-ABAA-24AAC1C0B4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655" y="126377"/>
                <a:ext cx="540000" cy="540000"/>
              </a:xfrm>
              <a:prstGeom prst="rect">
                <a:avLst/>
              </a:prstGeom>
            </p:spPr>
          </p:pic>
          <p:pic>
            <p:nvPicPr>
              <p:cNvPr id="30" name="Picture 29" descr="Icon&#10;&#10;Description automatically generated">
                <a:extLst>
                  <a:ext uri="{FF2B5EF4-FFF2-40B4-BE49-F238E27FC236}">
                    <a16:creationId xmlns:a16="http://schemas.microsoft.com/office/drawing/2014/main" id="{700FAF85-D8F1-480D-87D3-A2BFBE37185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33338" y="126377"/>
                <a:ext cx="540000" cy="540000"/>
              </a:xfrm>
              <a:prstGeom prst="rect">
                <a:avLst/>
              </a:prstGeom>
            </p:spPr>
          </p:pic>
          <p:pic>
            <p:nvPicPr>
              <p:cNvPr id="31" name="Picture 30" descr="Icon&#10;&#10;Description automatically generated">
                <a:extLst>
                  <a:ext uri="{FF2B5EF4-FFF2-40B4-BE49-F238E27FC236}">
                    <a16:creationId xmlns:a16="http://schemas.microsoft.com/office/drawing/2014/main" id="{757CEFE0-1F4E-4DE1-9DF3-54AE6AA740C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11606" y="129010"/>
                <a:ext cx="540000" cy="540000"/>
              </a:xfrm>
              <a:prstGeom prst="rect">
                <a:avLst/>
              </a:prstGeom>
            </p:spPr>
          </p:pic>
          <p:pic>
            <p:nvPicPr>
              <p:cNvPr id="32" name="Picture 31" descr="Icon&#10;&#10;Description automatically generated">
                <a:extLst>
                  <a:ext uri="{FF2B5EF4-FFF2-40B4-BE49-F238E27FC236}">
                    <a16:creationId xmlns:a16="http://schemas.microsoft.com/office/drawing/2014/main" id="{09B57E39-9106-4AF8-9468-8CB7C4A0915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3657" y="129134"/>
                <a:ext cx="540000" cy="540000"/>
              </a:xfrm>
              <a:prstGeom prst="rect">
                <a:avLst/>
              </a:prstGeom>
            </p:spPr>
          </p:pic>
          <p:pic>
            <p:nvPicPr>
              <p:cNvPr id="33" name="Picture 32" descr="Icon&#10;&#10;Description automatically generated">
                <a:extLst>
                  <a:ext uri="{FF2B5EF4-FFF2-40B4-BE49-F238E27FC236}">
                    <a16:creationId xmlns:a16="http://schemas.microsoft.com/office/drawing/2014/main" id="{72FF3536-B8D6-43B2-A398-B523A01F2FE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50814" y="140714"/>
                <a:ext cx="540000" cy="540000"/>
              </a:xfrm>
              <a:prstGeom prst="rect">
                <a:avLst/>
              </a:prstGeom>
            </p:spPr>
          </p:pic>
          <p:pic>
            <p:nvPicPr>
              <p:cNvPr id="34" name="Picture 33" descr="Icon&#10;&#10;Description automatically generated">
                <a:extLst>
                  <a:ext uri="{FF2B5EF4-FFF2-40B4-BE49-F238E27FC236}">
                    <a16:creationId xmlns:a16="http://schemas.microsoft.com/office/drawing/2014/main" id="{E0C2EDCA-7B2B-45E5-89F2-6EF3BE0DFEE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720418" y="129010"/>
                <a:ext cx="540000" cy="540000"/>
              </a:xfrm>
              <a:prstGeom prst="rect">
                <a:avLst/>
              </a:prstGeom>
            </p:spPr>
          </p:pic>
        </p:grpSp>
        <p:pic>
          <p:nvPicPr>
            <p:cNvPr id="26" name="Picture 25" descr="Icon&#10;&#10;Description automatically generated">
              <a:extLst>
                <a:ext uri="{FF2B5EF4-FFF2-40B4-BE49-F238E27FC236}">
                  <a16:creationId xmlns:a16="http://schemas.microsoft.com/office/drawing/2014/main" id="{59930C7B-675E-40D1-A146-7C6B37D72FF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90022" y="140714"/>
              <a:ext cx="540000" cy="540000"/>
            </a:xfrm>
            <a:prstGeom prst="rect">
              <a:avLst/>
            </a:prstGeom>
          </p:spPr>
        </p:pic>
      </p:grpSp>
      <p:pic>
        <p:nvPicPr>
          <p:cNvPr id="35" name="Picture 34" descr="Icon&#10;&#10;Description automatically generated">
            <a:extLst>
              <a:ext uri="{FF2B5EF4-FFF2-40B4-BE49-F238E27FC236}">
                <a16:creationId xmlns:a16="http://schemas.microsoft.com/office/drawing/2014/main" id="{AB3CED6D-4730-49F5-9723-3EA2E6715AD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937226" y="1021293"/>
            <a:ext cx="540000" cy="540000"/>
          </a:xfrm>
          <a:prstGeom prst="rect">
            <a:avLst/>
          </a:prstGeom>
        </p:spPr>
      </p:pic>
      <p:pic>
        <p:nvPicPr>
          <p:cNvPr id="37" name="Picture 36" descr="Logo, icon&#10;&#10;Description automatically generated">
            <a:extLst>
              <a:ext uri="{FF2B5EF4-FFF2-40B4-BE49-F238E27FC236}">
                <a16:creationId xmlns:a16="http://schemas.microsoft.com/office/drawing/2014/main" id="{C8F6FEF5-EA48-48FC-84CD-E00A4D9914D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082592" y="1027372"/>
            <a:ext cx="540000" cy="540000"/>
          </a:xfrm>
          <a:prstGeom prst="rect">
            <a:avLst/>
          </a:prstGeom>
        </p:spPr>
      </p:pic>
      <p:pic>
        <p:nvPicPr>
          <p:cNvPr id="4" name="Picture 3" descr="A close up of a seal&#10;&#10;Description automatically generated with medium confidence">
            <a:extLst>
              <a:ext uri="{FF2B5EF4-FFF2-40B4-BE49-F238E27FC236}">
                <a16:creationId xmlns:a16="http://schemas.microsoft.com/office/drawing/2014/main" id="{BD47CA64-0CA0-4B8B-A34E-B1C476EEFE5B}"/>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607015" y="5098260"/>
            <a:ext cx="2133286" cy="1200329"/>
          </a:xfrm>
          <a:prstGeom prst="rect">
            <a:avLst/>
          </a:prstGeom>
          <a:ln w="38100">
            <a:solidFill>
              <a:schemeClr val="accent1"/>
            </a:solidFill>
          </a:ln>
        </p:spPr>
      </p:pic>
      <p:pic>
        <p:nvPicPr>
          <p:cNvPr id="20" name="Picture 19" descr="Icon&#10;&#10;Description automatically generated">
            <a:extLst>
              <a:ext uri="{FF2B5EF4-FFF2-40B4-BE49-F238E27FC236}">
                <a16:creationId xmlns:a16="http://schemas.microsoft.com/office/drawing/2014/main" id="{50F8DE5D-EC7E-4E7F-B367-6C999D2085C8}"/>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519744" y="1021293"/>
            <a:ext cx="540000" cy="540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B47A2FF-9996-4E72-8A6E-F6850DA0FAA9}"/>
              </a:ext>
            </a:extLst>
          </p:cNvPr>
          <p:cNvSpPr txBox="1"/>
          <p:nvPr/>
        </p:nvSpPr>
        <p:spPr>
          <a:xfrm>
            <a:off x="714178" y="190860"/>
            <a:ext cx="2429961" cy="369332"/>
          </a:xfrm>
          <a:prstGeom prst="rect">
            <a:avLst/>
          </a:prstGeom>
          <a:noFill/>
        </p:spPr>
        <p:txBody>
          <a:bodyPr wrap="none" rtlCol="0">
            <a:spAutoFit/>
          </a:bodyPr>
          <a:lstStyle/>
          <a:p>
            <a:r>
              <a:rPr lang="en-GB" b="1" dirty="0"/>
              <a:t>Longer investigation [1]</a:t>
            </a:r>
          </a:p>
        </p:txBody>
      </p:sp>
      <p:sp>
        <p:nvSpPr>
          <p:cNvPr id="11" name="Rectangle: Rounded Corners 10">
            <a:extLst>
              <a:ext uri="{FF2B5EF4-FFF2-40B4-BE49-F238E27FC236}">
                <a16:creationId xmlns:a16="http://schemas.microsoft.com/office/drawing/2014/main" id="{F585D00B-13A9-4BA0-8B2D-5DDA44050FC9}"/>
              </a:ext>
            </a:extLst>
          </p:cNvPr>
          <p:cNvSpPr/>
          <p:nvPr/>
        </p:nvSpPr>
        <p:spPr>
          <a:xfrm>
            <a:off x="937124" y="1529815"/>
            <a:ext cx="7890871" cy="2835289"/>
          </a:xfrm>
          <a:prstGeom prst="roundRect">
            <a:avLst/>
          </a:prstGeom>
          <a:noFill/>
          <a:ln w="381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Rounded Corners 8">
            <a:extLst>
              <a:ext uri="{FF2B5EF4-FFF2-40B4-BE49-F238E27FC236}">
                <a16:creationId xmlns:a16="http://schemas.microsoft.com/office/drawing/2014/main" id="{37DD0983-6F7B-4F9A-8995-EACBD7609CDE}"/>
              </a:ext>
            </a:extLst>
          </p:cNvPr>
          <p:cNvSpPr/>
          <p:nvPr/>
        </p:nvSpPr>
        <p:spPr>
          <a:xfrm>
            <a:off x="795679" y="914781"/>
            <a:ext cx="8028536" cy="4886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What can you sense with your fingers?</a:t>
            </a:r>
          </a:p>
        </p:txBody>
      </p:sp>
      <p:sp>
        <p:nvSpPr>
          <p:cNvPr id="13" name="Rectangle: Rounded Corners 12">
            <a:extLst>
              <a:ext uri="{FF2B5EF4-FFF2-40B4-BE49-F238E27FC236}">
                <a16:creationId xmlns:a16="http://schemas.microsoft.com/office/drawing/2014/main" id="{7B40C002-2FC1-4A12-B84F-325DA081E1F2}"/>
              </a:ext>
            </a:extLst>
          </p:cNvPr>
          <p:cNvSpPr/>
          <p:nvPr/>
        </p:nvSpPr>
        <p:spPr>
          <a:xfrm>
            <a:off x="795680" y="5805264"/>
            <a:ext cx="8028536" cy="865321"/>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Resources</a:t>
            </a:r>
          </a:p>
          <a:p>
            <a:r>
              <a:rPr lang="en-US" dirty="0">
                <a:solidFill>
                  <a:schemeClr val="tx1"/>
                </a:solidFill>
              </a:rPr>
              <a:t>Feely bag/box containing mystery object(s), blind fold (optional)</a:t>
            </a:r>
          </a:p>
        </p:txBody>
      </p:sp>
      <p:pic>
        <p:nvPicPr>
          <p:cNvPr id="14" name="Picture 13" descr="Icon&#10;&#10;Description automatically generated">
            <a:extLst>
              <a:ext uri="{FF2B5EF4-FFF2-40B4-BE49-F238E27FC236}">
                <a16:creationId xmlns:a16="http://schemas.microsoft.com/office/drawing/2014/main" id="{42126A9F-D1FC-4C66-8812-4820D621F0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7199" y="129010"/>
            <a:ext cx="540000" cy="540000"/>
          </a:xfrm>
          <a:prstGeom prst="rect">
            <a:avLst/>
          </a:prstGeom>
        </p:spPr>
      </p:pic>
      <p:pic>
        <p:nvPicPr>
          <p:cNvPr id="19" name="Picture 18" descr="Icon&#10;&#10;Description automatically generated">
            <a:extLst>
              <a:ext uri="{FF2B5EF4-FFF2-40B4-BE49-F238E27FC236}">
                <a16:creationId xmlns:a16="http://schemas.microsoft.com/office/drawing/2014/main" id="{3C238A44-E8AF-4562-A84D-A02CF3B1869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83657" y="129163"/>
            <a:ext cx="540000" cy="540000"/>
          </a:xfrm>
          <a:prstGeom prst="rect">
            <a:avLst/>
          </a:prstGeom>
        </p:spPr>
      </p:pic>
      <p:pic>
        <p:nvPicPr>
          <p:cNvPr id="29" name="Picture 28" descr="Icon&#10;&#10;Description automatically generated">
            <a:extLst>
              <a:ext uri="{FF2B5EF4-FFF2-40B4-BE49-F238E27FC236}">
                <a16:creationId xmlns:a16="http://schemas.microsoft.com/office/drawing/2014/main" id="{3CCA5A60-EC0F-45BE-96B2-5BB5ADF00BE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60115" y="132054"/>
            <a:ext cx="540000" cy="540000"/>
          </a:xfrm>
          <a:prstGeom prst="rect">
            <a:avLst/>
          </a:prstGeom>
        </p:spPr>
      </p:pic>
      <p:pic>
        <p:nvPicPr>
          <p:cNvPr id="39" name="Picture 38" descr="Icon&#10;&#10;Description automatically generated">
            <a:extLst>
              <a:ext uri="{FF2B5EF4-FFF2-40B4-BE49-F238E27FC236}">
                <a16:creationId xmlns:a16="http://schemas.microsoft.com/office/drawing/2014/main" id="{75F3D706-1751-4A85-82AD-F02771915B1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20418" y="129010"/>
            <a:ext cx="540000" cy="540000"/>
          </a:xfrm>
          <a:prstGeom prst="rect">
            <a:avLst/>
          </a:prstGeom>
        </p:spPr>
      </p:pic>
      <p:pic>
        <p:nvPicPr>
          <p:cNvPr id="8" name="Picture 7" descr="A picture containing handwear&#10;&#10;Description automatically generated">
            <a:extLst>
              <a:ext uri="{FF2B5EF4-FFF2-40B4-BE49-F238E27FC236}">
                <a16:creationId xmlns:a16="http://schemas.microsoft.com/office/drawing/2014/main" id="{E39DB318-893F-47EE-B7E2-BD2B9B733DB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rot="16200000">
            <a:off x="5439051" y="1489927"/>
            <a:ext cx="2289212" cy="3048000"/>
          </a:xfrm>
          <a:prstGeom prst="rect">
            <a:avLst/>
          </a:prstGeom>
        </p:spPr>
      </p:pic>
      <p:pic>
        <p:nvPicPr>
          <p:cNvPr id="15" name="Picture 14" descr="A picture containing tool, brush&#10;&#10;Description automatically generated">
            <a:extLst>
              <a:ext uri="{FF2B5EF4-FFF2-40B4-BE49-F238E27FC236}">
                <a16:creationId xmlns:a16="http://schemas.microsoft.com/office/drawing/2014/main" id="{BE4B3B29-E847-4D62-8EB2-0956BA8861C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359726" y="1904325"/>
            <a:ext cx="3528392" cy="2308871"/>
          </a:xfrm>
          <a:prstGeom prst="rect">
            <a:avLst/>
          </a:prstGeom>
        </p:spPr>
      </p:pic>
      <p:sp>
        <p:nvSpPr>
          <p:cNvPr id="26" name="Rectangle: Rounded Corners 8">
            <a:extLst>
              <a:ext uri="{FF2B5EF4-FFF2-40B4-BE49-F238E27FC236}">
                <a16:creationId xmlns:a16="http://schemas.microsoft.com/office/drawing/2014/main" id="{C42F3E51-4F1C-43ED-8C05-368CCFCD1326}"/>
              </a:ext>
            </a:extLst>
          </p:cNvPr>
          <p:cNvSpPr/>
          <p:nvPr/>
        </p:nvSpPr>
        <p:spPr>
          <a:xfrm>
            <a:off x="795679" y="4612690"/>
            <a:ext cx="4530754" cy="4886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What do you think this object will feel like?</a:t>
            </a:r>
          </a:p>
        </p:txBody>
      </p:sp>
      <p:pic>
        <p:nvPicPr>
          <p:cNvPr id="28" name="Picture 27" descr="Logo, icon&#10;&#10;Description automatically generated">
            <a:extLst>
              <a:ext uri="{FF2B5EF4-FFF2-40B4-BE49-F238E27FC236}">
                <a16:creationId xmlns:a16="http://schemas.microsoft.com/office/drawing/2014/main" id="{1B5F3519-07C6-430F-8CFF-E9616764514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429664" y="174995"/>
            <a:ext cx="540000" cy="540000"/>
          </a:xfrm>
          <a:prstGeom prst="rect">
            <a:avLst/>
          </a:prstGeom>
        </p:spPr>
      </p:pic>
    </p:spTree>
    <p:extLst>
      <p:ext uri="{BB962C8B-B14F-4D97-AF65-F5344CB8AC3E}">
        <p14:creationId xmlns:p14="http://schemas.microsoft.com/office/powerpoint/2010/main" val="2655144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2482859" cy="369332"/>
          </a:xfrm>
          <a:prstGeom prst="rect">
            <a:avLst/>
          </a:prstGeom>
          <a:noFill/>
        </p:spPr>
        <p:txBody>
          <a:bodyPr wrap="none" rtlCol="0">
            <a:spAutoFit/>
          </a:bodyPr>
          <a:lstStyle/>
          <a:p>
            <a:r>
              <a:rPr lang="en-GB" b="1" dirty="0"/>
              <a:t>Longer investigation [2]</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0000" y="921266"/>
            <a:ext cx="7956456" cy="632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How are mammals’ whiskers arranged?</a:t>
            </a:r>
          </a:p>
        </p:txBody>
      </p:sp>
      <p:sp>
        <p:nvSpPr>
          <p:cNvPr id="3" name="Rectangle: Rounded Corners 2">
            <a:extLst>
              <a:ext uri="{FF2B5EF4-FFF2-40B4-BE49-F238E27FC236}">
                <a16:creationId xmlns:a16="http://schemas.microsoft.com/office/drawing/2014/main" id="{ACD5989A-E987-479B-8487-8BF97139F06B}"/>
              </a:ext>
            </a:extLst>
          </p:cNvPr>
          <p:cNvSpPr/>
          <p:nvPr/>
        </p:nvSpPr>
        <p:spPr>
          <a:xfrm>
            <a:off x="796493" y="5699027"/>
            <a:ext cx="5564636" cy="1052736"/>
          </a:xfrm>
          <a:prstGeom prst="round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Resources</a:t>
            </a:r>
          </a:p>
          <a:p>
            <a:r>
              <a:rPr lang="en-US" dirty="0">
                <a:solidFill>
                  <a:schemeClr val="tx1"/>
                </a:solidFill>
              </a:rPr>
              <a:t>Images of mammals’ faces (screen or printed versions), </a:t>
            </a:r>
          </a:p>
          <a:p>
            <a:r>
              <a:rPr lang="en-US" dirty="0">
                <a:solidFill>
                  <a:schemeClr val="tx1"/>
                </a:solidFill>
              </a:rPr>
              <a:t>Optional - tracing paper, graphic organiser</a:t>
            </a:r>
          </a:p>
        </p:txBody>
      </p:sp>
      <p:grpSp>
        <p:nvGrpSpPr>
          <p:cNvPr id="11" name="Group 10">
            <a:extLst>
              <a:ext uri="{FF2B5EF4-FFF2-40B4-BE49-F238E27FC236}">
                <a16:creationId xmlns:a16="http://schemas.microsoft.com/office/drawing/2014/main" id="{BEF3F463-49A4-4D3B-AFEA-BA85DE42D75F}"/>
              </a:ext>
            </a:extLst>
          </p:cNvPr>
          <p:cNvGrpSpPr/>
          <p:nvPr/>
        </p:nvGrpSpPr>
        <p:grpSpPr>
          <a:xfrm>
            <a:off x="4670178" y="174995"/>
            <a:ext cx="3969367" cy="554337"/>
            <a:chOff x="4860655" y="126377"/>
            <a:chExt cx="3969367" cy="554337"/>
          </a:xfrm>
        </p:grpSpPr>
        <p:grpSp>
          <p:nvGrpSpPr>
            <p:cNvPr id="13" name="Group 12">
              <a:extLst>
                <a:ext uri="{FF2B5EF4-FFF2-40B4-BE49-F238E27FC236}">
                  <a16:creationId xmlns:a16="http://schemas.microsoft.com/office/drawing/2014/main" id="{3E278FBD-7FC0-4ACD-8FFC-B104C2DEA0EF}"/>
                </a:ext>
              </a:extLst>
            </p:cNvPr>
            <p:cNvGrpSpPr/>
            <p:nvPr/>
          </p:nvGrpSpPr>
          <p:grpSpPr>
            <a:xfrm>
              <a:off x="4860655" y="126377"/>
              <a:ext cx="3399763" cy="554337"/>
              <a:chOff x="4860655" y="126377"/>
              <a:chExt cx="3399763" cy="554337"/>
            </a:xfrm>
          </p:grpSpPr>
          <p:pic>
            <p:nvPicPr>
              <p:cNvPr id="16" name="Picture 15" descr="Icon&#10;&#10;Description automatically generated">
                <a:extLst>
                  <a:ext uri="{FF2B5EF4-FFF2-40B4-BE49-F238E27FC236}">
                    <a16:creationId xmlns:a16="http://schemas.microsoft.com/office/drawing/2014/main" id="{150A4E4A-9F4E-4EF1-B7ED-0D48D482AD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655" y="126377"/>
                <a:ext cx="540000" cy="540000"/>
              </a:xfrm>
              <a:prstGeom prst="rect">
                <a:avLst/>
              </a:prstGeom>
            </p:spPr>
          </p:pic>
          <p:pic>
            <p:nvPicPr>
              <p:cNvPr id="17" name="Picture 16" descr="Icon&#10;&#10;Description automatically generated">
                <a:extLst>
                  <a:ext uri="{FF2B5EF4-FFF2-40B4-BE49-F238E27FC236}">
                    <a16:creationId xmlns:a16="http://schemas.microsoft.com/office/drawing/2014/main" id="{59ED5050-61E7-4AF8-A7BF-F85CD74494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33338" y="126377"/>
                <a:ext cx="540000" cy="540000"/>
              </a:xfrm>
              <a:prstGeom prst="rect">
                <a:avLst/>
              </a:prstGeom>
            </p:spPr>
          </p:pic>
          <p:pic>
            <p:nvPicPr>
              <p:cNvPr id="19" name="Picture 18" descr="Icon&#10;&#10;Description automatically generated">
                <a:extLst>
                  <a:ext uri="{FF2B5EF4-FFF2-40B4-BE49-F238E27FC236}">
                    <a16:creationId xmlns:a16="http://schemas.microsoft.com/office/drawing/2014/main" id="{16A48BF5-8E31-4D64-9B3C-002849842A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11606" y="129010"/>
                <a:ext cx="540000" cy="540000"/>
              </a:xfrm>
              <a:prstGeom prst="rect">
                <a:avLst/>
              </a:prstGeom>
            </p:spPr>
          </p:pic>
          <p:pic>
            <p:nvPicPr>
              <p:cNvPr id="20" name="Picture 19" descr="Icon&#10;&#10;Description automatically generated">
                <a:extLst>
                  <a:ext uri="{FF2B5EF4-FFF2-40B4-BE49-F238E27FC236}">
                    <a16:creationId xmlns:a16="http://schemas.microsoft.com/office/drawing/2014/main" id="{DAD0BE7D-365A-4379-BAB9-F04F9F72E14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3657" y="129134"/>
                <a:ext cx="540000" cy="540000"/>
              </a:xfrm>
              <a:prstGeom prst="rect">
                <a:avLst/>
              </a:prstGeom>
            </p:spPr>
          </p:pic>
          <p:pic>
            <p:nvPicPr>
              <p:cNvPr id="21" name="Picture 20" descr="Icon&#10;&#10;Description automatically generated">
                <a:extLst>
                  <a:ext uri="{FF2B5EF4-FFF2-40B4-BE49-F238E27FC236}">
                    <a16:creationId xmlns:a16="http://schemas.microsoft.com/office/drawing/2014/main" id="{1813C029-E24D-4000-BE5C-9A2A369186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50814" y="140714"/>
                <a:ext cx="540000" cy="540000"/>
              </a:xfrm>
              <a:prstGeom prst="rect">
                <a:avLst/>
              </a:prstGeom>
            </p:spPr>
          </p:pic>
          <p:pic>
            <p:nvPicPr>
              <p:cNvPr id="22" name="Picture 21" descr="Icon&#10;&#10;Description automatically generated">
                <a:extLst>
                  <a:ext uri="{FF2B5EF4-FFF2-40B4-BE49-F238E27FC236}">
                    <a16:creationId xmlns:a16="http://schemas.microsoft.com/office/drawing/2014/main" id="{714F51DC-A1CA-491C-AA0C-D47026E63EB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720418" y="129010"/>
                <a:ext cx="540000" cy="540000"/>
              </a:xfrm>
              <a:prstGeom prst="rect">
                <a:avLst/>
              </a:prstGeom>
            </p:spPr>
          </p:pic>
        </p:grpSp>
        <p:pic>
          <p:nvPicPr>
            <p:cNvPr id="14" name="Picture 13" descr="Icon&#10;&#10;Description automatically generated">
              <a:extLst>
                <a:ext uri="{FF2B5EF4-FFF2-40B4-BE49-F238E27FC236}">
                  <a16:creationId xmlns:a16="http://schemas.microsoft.com/office/drawing/2014/main" id="{679C3393-A86A-459A-B720-DC20F6CB2A2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90022" y="140714"/>
              <a:ext cx="540000" cy="540000"/>
            </a:xfrm>
            <a:prstGeom prst="rect">
              <a:avLst/>
            </a:prstGeom>
          </p:spPr>
        </p:pic>
      </p:grpSp>
      <p:pic>
        <p:nvPicPr>
          <p:cNvPr id="5" name="Picture 4" descr="A small animal looking at the camera&#10;&#10;Description automatically generated with medium confidence">
            <a:extLst>
              <a:ext uri="{FF2B5EF4-FFF2-40B4-BE49-F238E27FC236}">
                <a16:creationId xmlns:a16="http://schemas.microsoft.com/office/drawing/2014/main" id="{F671E353-3A3B-4347-84AD-4ECC73095AC3}"/>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740676" y="1791580"/>
            <a:ext cx="3693497" cy="3306278"/>
          </a:xfrm>
          <a:prstGeom prst="rect">
            <a:avLst/>
          </a:prstGeom>
          <a:ln w="38100">
            <a:solidFill>
              <a:schemeClr val="accent1">
                <a:shade val="50000"/>
              </a:schemeClr>
            </a:solidFill>
          </a:ln>
        </p:spPr>
      </p:pic>
      <p:pic>
        <p:nvPicPr>
          <p:cNvPr id="8" name="Picture 7" descr="A tiger looking at the camera&#10;&#10;Description automatically generated">
            <a:extLst>
              <a:ext uri="{FF2B5EF4-FFF2-40B4-BE49-F238E27FC236}">
                <a16:creationId xmlns:a16="http://schemas.microsoft.com/office/drawing/2014/main" id="{ADEAC9FB-A036-4149-9BB1-1EC463A028E2}"/>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796493" y="1791580"/>
            <a:ext cx="3693497" cy="3306278"/>
          </a:xfrm>
          <a:prstGeom prst="rect">
            <a:avLst/>
          </a:prstGeom>
          <a:ln w="38100">
            <a:solidFill>
              <a:schemeClr val="accent1">
                <a:shade val="50000"/>
              </a:schemeClr>
            </a:solidFill>
          </a:ln>
        </p:spPr>
      </p:pic>
      <p:sp>
        <p:nvSpPr>
          <p:cNvPr id="10" name="TextBox 9">
            <a:extLst>
              <a:ext uri="{FF2B5EF4-FFF2-40B4-BE49-F238E27FC236}">
                <a16:creationId xmlns:a16="http://schemas.microsoft.com/office/drawing/2014/main" id="{BEFC813C-94C5-4954-934D-E3AF9E2A4122}"/>
              </a:ext>
            </a:extLst>
          </p:cNvPr>
          <p:cNvSpPr txBox="1"/>
          <p:nvPr/>
        </p:nvSpPr>
        <p:spPr>
          <a:xfrm>
            <a:off x="2267744" y="5147319"/>
            <a:ext cx="550279" cy="307777"/>
          </a:xfrm>
          <a:prstGeom prst="rect">
            <a:avLst/>
          </a:prstGeom>
          <a:noFill/>
        </p:spPr>
        <p:txBody>
          <a:bodyPr wrap="none" rtlCol="0">
            <a:spAutoFit/>
          </a:bodyPr>
          <a:lstStyle/>
          <a:p>
            <a:r>
              <a:rPr lang="en-GB" sz="1400" dirty="0"/>
              <a:t>Tiger</a:t>
            </a:r>
          </a:p>
        </p:txBody>
      </p:sp>
      <p:sp>
        <p:nvSpPr>
          <p:cNvPr id="12" name="TextBox 11">
            <a:extLst>
              <a:ext uri="{FF2B5EF4-FFF2-40B4-BE49-F238E27FC236}">
                <a16:creationId xmlns:a16="http://schemas.microsoft.com/office/drawing/2014/main" id="{2A9B2907-0B7B-4BFA-8B0F-3B05D8FBD918}"/>
              </a:ext>
            </a:extLst>
          </p:cNvPr>
          <p:cNvSpPr txBox="1"/>
          <p:nvPr/>
        </p:nvSpPr>
        <p:spPr>
          <a:xfrm>
            <a:off x="6091129" y="5147318"/>
            <a:ext cx="805092" cy="307777"/>
          </a:xfrm>
          <a:prstGeom prst="rect">
            <a:avLst/>
          </a:prstGeom>
          <a:noFill/>
        </p:spPr>
        <p:txBody>
          <a:bodyPr wrap="none" rtlCol="0">
            <a:spAutoFit/>
          </a:bodyPr>
          <a:lstStyle/>
          <a:p>
            <a:r>
              <a:rPr lang="en-GB" sz="1400" dirty="0"/>
              <a:t>Meerkat</a:t>
            </a:r>
          </a:p>
        </p:txBody>
      </p:sp>
      <p:pic>
        <p:nvPicPr>
          <p:cNvPr id="23" name="Picture 22" descr="Icon&#10;&#10;Description automatically generated">
            <a:extLst>
              <a:ext uri="{FF2B5EF4-FFF2-40B4-BE49-F238E27FC236}">
                <a16:creationId xmlns:a16="http://schemas.microsoft.com/office/drawing/2014/main" id="{674B3BA5-96C5-461F-88FE-147B6F10635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789859" y="189332"/>
            <a:ext cx="540000" cy="540000"/>
          </a:xfrm>
          <a:prstGeom prst="rect">
            <a:avLst/>
          </a:prstGeom>
        </p:spPr>
      </p:pic>
      <p:pic>
        <p:nvPicPr>
          <p:cNvPr id="6" name="Picture 5" descr="Icon&#10;&#10;Description automatically generated">
            <a:extLst>
              <a:ext uri="{FF2B5EF4-FFF2-40B4-BE49-F238E27FC236}">
                <a16:creationId xmlns:a16="http://schemas.microsoft.com/office/drawing/2014/main" id="{5E2E28E1-3717-4E84-B28F-3B72194275D5}"/>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238018" y="177628"/>
            <a:ext cx="540000" cy="540000"/>
          </a:xfrm>
          <a:prstGeom prst="rect">
            <a:avLst/>
          </a:prstGeom>
        </p:spPr>
      </p:pic>
      <p:sp>
        <p:nvSpPr>
          <p:cNvPr id="9" name="Rectangle: Rounded Corners 8">
            <a:extLst>
              <a:ext uri="{FF2B5EF4-FFF2-40B4-BE49-F238E27FC236}">
                <a16:creationId xmlns:a16="http://schemas.microsoft.com/office/drawing/2014/main" id="{AF2E8BC1-4026-4609-802F-3F8BD1016A53}"/>
              </a:ext>
            </a:extLst>
          </p:cNvPr>
          <p:cNvSpPr/>
          <p:nvPr/>
        </p:nvSpPr>
        <p:spPr>
          <a:xfrm>
            <a:off x="6587424" y="5699027"/>
            <a:ext cx="2377064" cy="10527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are they similar? How are they different?</a:t>
            </a:r>
          </a:p>
        </p:txBody>
      </p:sp>
    </p:spTree>
    <p:extLst>
      <p:ext uri="{BB962C8B-B14F-4D97-AF65-F5344CB8AC3E}">
        <p14:creationId xmlns:p14="http://schemas.microsoft.com/office/powerpoint/2010/main" val="1478597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DD89CAB2-35E6-4495-B69C-E4B815DD3A0D}"/>
              </a:ext>
            </a:extLst>
          </p:cNvPr>
          <p:cNvSpPr/>
          <p:nvPr/>
        </p:nvSpPr>
        <p:spPr>
          <a:xfrm>
            <a:off x="720000" y="921266"/>
            <a:ext cx="7956456" cy="632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Use a graphic organiser to compare two animals’ whiskers</a:t>
            </a:r>
          </a:p>
        </p:txBody>
      </p:sp>
      <p:grpSp>
        <p:nvGrpSpPr>
          <p:cNvPr id="11" name="Group 10">
            <a:extLst>
              <a:ext uri="{FF2B5EF4-FFF2-40B4-BE49-F238E27FC236}">
                <a16:creationId xmlns:a16="http://schemas.microsoft.com/office/drawing/2014/main" id="{BEF3F463-49A4-4D3B-AFEA-BA85DE42D75F}"/>
              </a:ext>
            </a:extLst>
          </p:cNvPr>
          <p:cNvGrpSpPr/>
          <p:nvPr/>
        </p:nvGrpSpPr>
        <p:grpSpPr>
          <a:xfrm>
            <a:off x="4670178" y="174995"/>
            <a:ext cx="3969367" cy="554337"/>
            <a:chOff x="4860655" y="126377"/>
            <a:chExt cx="3969367" cy="554337"/>
          </a:xfrm>
        </p:grpSpPr>
        <p:grpSp>
          <p:nvGrpSpPr>
            <p:cNvPr id="13" name="Group 12">
              <a:extLst>
                <a:ext uri="{FF2B5EF4-FFF2-40B4-BE49-F238E27FC236}">
                  <a16:creationId xmlns:a16="http://schemas.microsoft.com/office/drawing/2014/main" id="{3E278FBD-7FC0-4ACD-8FFC-B104C2DEA0EF}"/>
                </a:ext>
              </a:extLst>
            </p:cNvPr>
            <p:cNvGrpSpPr/>
            <p:nvPr/>
          </p:nvGrpSpPr>
          <p:grpSpPr>
            <a:xfrm>
              <a:off x="4860655" y="126377"/>
              <a:ext cx="3399763" cy="554337"/>
              <a:chOff x="4860655" y="126377"/>
              <a:chExt cx="3399763" cy="554337"/>
            </a:xfrm>
          </p:grpSpPr>
          <p:pic>
            <p:nvPicPr>
              <p:cNvPr id="16" name="Picture 15" descr="Icon&#10;&#10;Description automatically generated">
                <a:extLst>
                  <a:ext uri="{FF2B5EF4-FFF2-40B4-BE49-F238E27FC236}">
                    <a16:creationId xmlns:a16="http://schemas.microsoft.com/office/drawing/2014/main" id="{150A4E4A-9F4E-4EF1-B7ED-0D48D482AD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655" y="126377"/>
                <a:ext cx="540000" cy="540000"/>
              </a:xfrm>
              <a:prstGeom prst="rect">
                <a:avLst/>
              </a:prstGeom>
            </p:spPr>
          </p:pic>
          <p:pic>
            <p:nvPicPr>
              <p:cNvPr id="17" name="Picture 16" descr="Icon&#10;&#10;Description automatically generated">
                <a:extLst>
                  <a:ext uri="{FF2B5EF4-FFF2-40B4-BE49-F238E27FC236}">
                    <a16:creationId xmlns:a16="http://schemas.microsoft.com/office/drawing/2014/main" id="{59ED5050-61E7-4AF8-A7BF-F85CD74494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33338" y="126377"/>
                <a:ext cx="540000" cy="540000"/>
              </a:xfrm>
              <a:prstGeom prst="rect">
                <a:avLst/>
              </a:prstGeom>
            </p:spPr>
          </p:pic>
          <p:pic>
            <p:nvPicPr>
              <p:cNvPr id="19" name="Picture 18" descr="Icon&#10;&#10;Description automatically generated">
                <a:extLst>
                  <a:ext uri="{FF2B5EF4-FFF2-40B4-BE49-F238E27FC236}">
                    <a16:creationId xmlns:a16="http://schemas.microsoft.com/office/drawing/2014/main" id="{16A48BF5-8E31-4D64-9B3C-002849842A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11606" y="129010"/>
                <a:ext cx="540000" cy="540000"/>
              </a:xfrm>
              <a:prstGeom prst="rect">
                <a:avLst/>
              </a:prstGeom>
            </p:spPr>
          </p:pic>
          <p:pic>
            <p:nvPicPr>
              <p:cNvPr id="20" name="Picture 19" descr="Icon&#10;&#10;Description automatically generated">
                <a:extLst>
                  <a:ext uri="{FF2B5EF4-FFF2-40B4-BE49-F238E27FC236}">
                    <a16:creationId xmlns:a16="http://schemas.microsoft.com/office/drawing/2014/main" id="{DAD0BE7D-365A-4379-BAB9-F04F9F72E14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3657" y="129134"/>
                <a:ext cx="540000" cy="540000"/>
              </a:xfrm>
              <a:prstGeom prst="rect">
                <a:avLst/>
              </a:prstGeom>
            </p:spPr>
          </p:pic>
          <p:pic>
            <p:nvPicPr>
              <p:cNvPr id="21" name="Picture 20" descr="Icon&#10;&#10;Description automatically generated">
                <a:extLst>
                  <a:ext uri="{FF2B5EF4-FFF2-40B4-BE49-F238E27FC236}">
                    <a16:creationId xmlns:a16="http://schemas.microsoft.com/office/drawing/2014/main" id="{1813C029-E24D-4000-BE5C-9A2A369186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50814" y="140714"/>
                <a:ext cx="540000" cy="540000"/>
              </a:xfrm>
              <a:prstGeom prst="rect">
                <a:avLst/>
              </a:prstGeom>
            </p:spPr>
          </p:pic>
          <p:pic>
            <p:nvPicPr>
              <p:cNvPr id="22" name="Picture 21" descr="Icon&#10;&#10;Description automatically generated">
                <a:extLst>
                  <a:ext uri="{FF2B5EF4-FFF2-40B4-BE49-F238E27FC236}">
                    <a16:creationId xmlns:a16="http://schemas.microsoft.com/office/drawing/2014/main" id="{714F51DC-A1CA-491C-AA0C-D47026E63EB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720418" y="129010"/>
                <a:ext cx="540000" cy="540000"/>
              </a:xfrm>
              <a:prstGeom prst="rect">
                <a:avLst/>
              </a:prstGeom>
            </p:spPr>
          </p:pic>
        </p:grpSp>
        <p:pic>
          <p:nvPicPr>
            <p:cNvPr id="14" name="Picture 13" descr="Icon&#10;&#10;Description automatically generated">
              <a:extLst>
                <a:ext uri="{FF2B5EF4-FFF2-40B4-BE49-F238E27FC236}">
                  <a16:creationId xmlns:a16="http://schemas.microsoft.com/office/drawing/2014/main" id="{679C3393-A86A-459A-B720-DC20F6CB2A2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90022" y="140714"/>
              <a:ext cx="540000" cy="540000"/>
            </a:xfrm>
            <a:prstGeom prst="rect">
              <a:avLst/>
            </a:prstGeom>
          </p:spPr>
        </p:pic>
      </p:grpSp>
      <p:sp>
        <p:nvSpPr>
          <p:cNvPr id="10" name="TextBox 9">
            <a:extLst>
              <a:ext uri="{FF2B5EF4-FFF2-40B4-BE49-F238E27FC236}">
                <a16:creationId xmlns:a16="http://schemas.microsoft.com/office/drawing/2014/main" id="{BEFC813C-94C5-4954-934D-E3AF9E2A4122}"/>
              </a:ext>
            </a:extLst>
          </p:cNvPr>
          <p:cNvSpPr txBox="1"/>
          <p:nvPr/>
        </p:nvSpPr>
        <p:spPr>
          <a:xfrm>
            <a:off x="2267744" y="5147319"/>
            <a:ext cx="550279" cy="307777"/>
          </a:xfrm>
          <a:prstGeom prst="rect">
            <a:avLst/>
          </a:prstGeom>
          <a:noFill/>
        </p:spPr>
        <p:txBody>
          <a:bodyPr wrap="none" rtlCol="0">
            <a:spAutoFit/>
          </a:bodyPr>
          <a:lstStyle/>
          <a:p>
            <a:r>
              <a:rPr lang="en-GB" sz="1400" dirty="0"/>
              <a:t>Tiger</a:t>
            </a:r>
          </a:p>
        </p:txBody>
      </p:sp>
      <p:sp>
        <p:nvSpPr>
          <p:cNvPr id="12" name="TextBox 11">
            <a:extLst>
              <a:ext uri="{FF2B5EF4-FFF2-40B4-BE49-F238E27FC236}">
                <a16:creationId xmlns:a16="http://schemas.microsoft.com/office/drawing/2014/main" id="{2A9B2907-0B7B-4BFA-8B0F-3B05D8FBD918}"/>
              </a:ext>
            </a:extLst>
          </p:cNvPr>
          <p:cNvSpPr txBox="1"/>
          <p:nvPr/>
        </p:nvSpPr>
        <p:spPr>
          <a:xfrm>
            <a:off x="6091129" y="5147318"/>
            <a:ext cx="805092" cy="307777"/>
          </a:xfrm>
          <a:prstGeom prst="rect">
            <a:avLst/>
          </a:prstGeom>
          <a:noFill/>
        </p:spPr>
        <p:txBody>
          <a:bodyPr wrap="none" rtlCol="0">
            <a:spAutoFit/>
          </a:bodyPr>
          <a:lstStyle/>
          <a:p>
            <a:r>
              <a:rPr lang="en-GB" sz="1400" dirty="0"/>
              <a:t>Meerkat</a:t>
            </a:r>
          </a:p>
        </p:txBody>
      </p:sp>
      <p:graphicFrame>
        <p:nvGraphicFramePr>
          <p:cNvPr id="4" name="Table 5">
            <a:extLst>
              <a:ext uri="{FF2B5EF4-FFF2-40B4-BE49-F238E27FC236}">
                <a16:creationId xmlns:a16="http://schemas.microsoft.com/office/drawing/2014/main" id="{0967B3B3-4C5B-417D-991D-7EC7FEB60BDF}"/>
              </a:ext>
            </a:extLst>
          </p:cNvPr>
          <p:cNvGraphicFramePr>
            <a:graphicFrameLocks noGrp="1"/>
          </p:cNvGraphicFramePr>
          <p:nvPr>
            <p:extLst>
              <p:ext uri="{D42A27DB-BD31-4B8C-83A1-F6EECF244321}">
                <p14:modId xmlns:p14="http://schemas.microsoft.com/office/powerpoint/2010/main" val="2350706649"/>
              </p:ext>
            </p:extLst>
          </p:nvPr>
        </p:nvGraphicFramePr>
        <p:xfrm>
          <a:off x="720000" y="1945640"/>
          <a:ext cx="7956456" cy="3859450"/>
        </p:xfrm>
        <a:graphic>
          <a:graphicData uri="http://schemas.openxmlformats.org/drawingml/2006/table">
            <a:tbl>
              <a:tblPr firstRow="1" bandRow="1">
                <a:tableStyleId>{5C22544A-7EE6-4342-B048-85BDC9FD1C3A}</a:tableStyleId>
              </a:tblPr>
              <a:tblGrid>
                <a:gridCol w="2652152">
                  <a:extLst>
                    <a:ext uri="{9D8B030D-6E8A-4147-A177-3AD203B41FA5}">
                      <a16:colId xmlns:a16="http://schemas.microsoft.com/office/drawing/2014/main" val="299188582"/>
                    </a:ext>
                  </a:extLst>
                </a:gridCol>
                <a:gridCol w="2652152">
                  <a:extLst>
                    <a:ext uri="{9D8B030D-6E8A-4147-A177-3AD203B41FA5}">
                      <a16:colId xmlns:a16="http://schemas.microsoft.com/office/drawing/2014/main" val="1222061377"/>
                    </a:ext>
                  </a:extLst>
                </a:gridCol>
                <a:gridCol w="2652152">
                  <a:extLst>
                    <a:ext uri="{9D8B030D-6E8A-4147-A177-3AD203B41FA5}">
                      <a16:colId xmlns:a16="http://schemas.microsoft.com/office/drawing/2014/main" val="2983538339"/>
                    </a:ext>
                  </a:extLst>
                </a:gridCol>
              </a:tblGrid>
              <a:tr h="417490">
                <a:tc>
                  <a:txBody>
                    <a:bodyPr/>
                    <a:lstStyle/>
                    <a:p>
                      <a:pPr algn="ctr"/>
                      <a:r>
                        <a:rPr lang="en-GB" dirty="0"/>
                        <a:t>Tiger</a:t>
                      </a:r>
                    </a:p>
                  </a:txBody>
                  <a:tcPr/>
                </a:tc>
                <a:tc>
                  <a:txBody>
                    <a:bodyPr/>
                    <a:lstStyle/>
                    <a:p>
                      <a:pPr algn="ctr"/>
                      <a:r>
                        <a:rPr lang="en-GB" dirty="0"/>
                        <a:t>Comparison Questions</a:t>
                      </a:r>
                    </a:p>
                  </a:txBody>
                  <a:tcPr/>
                </a:tc>
                <a:tc>
                  <a:txBody>
                    <a:bodyPr/>
                    <a:lstStyle/>
                    <a:p>
                      <a:pPr algn="ctr"/>
                      <a:r>
                        <a:rPr lang="en-GB" dirty="0"/>
                        <a:t>Meerkat</a:t>
                      </a:r>
                    </a:p>
                  </a:txBody>
                  <a:tcPr/>
                </a:tc>
                <a:extLst>
                  <a:ext uri="{0D108BD9-81ED-4DB2-BD59-A6C34878D82A}">
                    <a16:rowId xmlns:a16="http://schemas.microsoft.com/office/drawing/2014/main" val="2541706656"/>
                  </a:ext>
                </a:extLst>
              </a:tr>
              <a:tr h="720600">
                <a:tc>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 colour are the whiskers?</a:t>
                      </a:r>
                    </a:p>
                  </a:txBody>
                  <a:tcPr/>
                </a:tc>
                <a:tc>
                  <a:txBody>
                    <a:bodyPr/>
                    <a:lstStyle/>
                    <a:p>
                      <a:endParaRPr lang="en-GB"/>
                    </a:p>
                  </a:txBody>
                  <a:tcPr/>
                </a:tc>
                <a:extLst>
                  <a:ext uri="{0D108BD9-81ED-4DB2-BD59-A6C34878D82A}">
                    <a16:rowId xmlns:a16="http://schemas.microsoft.com/office/drawing/2014/main" val="1950403383"/>
                  </a:ext>
                </a:extLst>
              </a:tr>
              <a:tr h="720600">
                <a:tc>
                  <a:txBody>
                    <a:bodyPr/>
                    <a:lstStyle/>
                    <a:p>
                      <a:endParaRPr lang="en-GB"/>
                    </a:p>
                  </a:txBody>
                  <a:tcPr/>
                </a:tc>
                <a:tc>
                  <a:txBody>
                    <a:bodyPr/>
                    <a:lstStyle/>
                    <a:p>
                      <a:r>
                        <a:rPr lang="en-GB" dirty="0"/>
                        <a:t>Where are the whiskers?</a:t>
                      </a:r>
                    </a:p>
                  </a:txBody>
                  <a:tcPr/>
                </a:tc>
                <a:tc>
                  <a:txBody>
                    <a:bodyPr/>
                    <a:lstStyle/>
                    <a:p>
                      <a:endParaRPr lang="en-GB"/>
                    </a:p>
                  </a:txBody>
                  <a:tcPr/>
                </a:tc>
                <a:extLst>
                  <a:ext uri="{0D108BD9-81ED-4DB2-BD59-A6C34878D82A}">
                    <a16:rowId xmlns:a16="http://schemas.microsoft.com/office/drawing/2014/main" val="560172955"/>
                  </a:ext>
                </a:extLst>
              </a:tr>
              <a:tr h="720600">
                <a:tc>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How many whiskers are there?</a:t>
                      </a:r>
                    </a:p>
                  </a:txBody>
                  <a:tcPr/>
                </a:tc>
                <a:tc>
                  <a:txBody>
                    <a:bodyPr/>
                    <a:lstStyle/>
                    <a:p>
                      <a:endParaRPr lang="en-GB"/>
                    </a:p>
                  </a:txBody>
                  <a:tcPr/>
                </a:tc>
                <a:extLst>
                  <a:ext uri="{0D108BD9-81ED-4DB2-BD59-A6C34878D82A}">
                    <a16:rowId xmlns:a16="http://schemas.microsoft.com/office/drawing/2014/main" val="1878778171"/>
                  </a:ext>
                </a:extLst>
              </a:tr>
              <a:tr h="417490">
                <a:tc>
                  <a:txBody>
                    <a:bodyPr/>
                    <a:lstStyle/>
                    <a:p>
                      <a:endParaRPr lang="en-GB"/>
                    </a:p>
                  </a:txBody>
                  <a:tcPr/>
                </a:tc>
                <a:tc>
                  <a:txBody>
                    <a:bodyPr/>
                    <a:lstStyle/>
                    <a:p>
                      <a:r>
                        <a:rPr lang="en-GB" dirty="0"/>
                        <a:t>How many rows?</a:t>
                      </a:r>
                    </a:p>
                    <a:p>
                      <a:endParaRPr lang="en-GB" dirty="0"/>
                    </a:p>
                  </a:txBody>
                  <a:tcPr/>
                </a:tc>
                <a:tc>
                  <a:txBody>
                    <a:bodyPr/>
                    <a:lstStyle/>
                    <a:p>
                      <a:endParaRPr lang="en-GB"/>
                    </a:p>
                  </a:txBody>
                  <a:tcPr/>
                </a:tc>
                <a:extLst>
                  <a:ext uri="{0D108BD9-81ED-4DB2-BD59-A6C34878D82A}">
                    <a16:rowId xmlns:a16="http://schemas.microsoft.com/office/drawing/2014/main" val="3867643967"/>
                  </a:ext>
                </a:extLst>
              </a:tr>
              <a:tr h="360300">
                <a:tc>
                  <a:txBody>
                    <a:bodyPr/>
                    <a:lstStyle/>
                    <a:p>
                      <a:endParaRPr lang="en-GB" dirty="0"/>
                    </a:p>
                  </a:txBody>
                  <a:tcPr/>
                </a:tc>
                <a:tc>
                  <a:txBody>
                    <a:bodyPr/>
                    <a:lstStyle/>
                    <a:p>
                      <a:r>
                        <a:rPr lang="en-GB" dirty="0"/>
                        <a:t>How many columns?</a:t>
                      </a:r>
                    </a:p>
                    <a:p>
                      <a:endParaRPr lang="en-GB" dirty="0"/>
                    </a:p>
                  </a:txBody>
                  <a:tcPr/>
                </a:tc>
                <a:tc>
                  <a:txBody>
                    <a:bodyPr/>
                    <a:lstStyle/>
                    <a:p>
                      <a:endParaRPr lang="en-GB" dirty="0"/>
                    </a:p>
                  </a:txBody>
                  <a:tcPr/>
                </a:tc>
                <a:extLst>
                  <a:ext uri="{0D108BD9-81ED-4DB2-BD59-A6C34878D82A}">
                    <a16:rowId xmlns:a16="http://schemas.microsoft.com/office/drawing/2014/main" val="2979100431"/>
                  </a:ext>
                </a:extLst>
              </a:tr>
            </a:tbl>
          </a:graphicData>
        </a:graphic>
      </p:graphicFrame>
      <p:pic>
        <p:nvPicPr>
          <p:cNvPr id="23" name="Picture 22" descr="Icon&#10;&#10;Description automatically generated">
            <a:extLst>
              <a:ext uri="{FF2B5EF4-FFF2-40B4-BE49-F238E27FC236}">
                <a16:creationId xmlns:a16="http://schemas.microsoft.com/office/drawing/2014/main" id="{8A7B4416-5FEF-446C-AA79-3890A19F7B8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822424" y="174995"/>
            <a:ext cx="540000" cy="540000"/>
          </a:xfrm>
          <a:prstGeom prst="rect">
            <a:avLst/>
          </a:prstGeom>
        </p:spPr>
      </p:pic>
      <p:pic>
        <p:nvPicPr>
          <p:cNvPr id="18" name="Picture 17" descr="Icon&#10;&#10;Description automatically generated">
            <a:extLst>
              <a:ext uri="{FF2B5EF4-FFF2-40B4-BE49-F238E27FC236}">
                <a16:creationId xmlns:a16="http://schemas.microsoft.com/office/drawing/2014/main" id="{E1972672-357F-4BD6-AB66-3290F703559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238018" y="177628"/>
            <a:ext cx="540000" cy="540000"/>
          </a:xfrm>
          <a:prstGeom prst="rect">
            <a:avLst/>
          </a:prstGeom>
        </p:spPr>
      </p:pic>
    </p:spTree>
    <p:extLst>
      <p:ext uri="{BB962C8B-B14F-4D97-AF65-F5344CB8AC3E}">
        <p14:creationId xmlns:p14="http://schemas.microsoft.com/office/powerpoint/2010/main" val="26165053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2429961" cy="369332"/>
          </a:xfrm>
          <a:prstGeom prst="rect">
            <a:avLst/>
          </a:prstGeom>
          <a:noFill/>
        </p:spPr>
        <p:txBody>
          <a:bodyPr wrap="none" rtlCol="0">
            <a:spAutoFit/>
          </a:bodyPr>
          <a:lstStyle/>
          <a:p>
            <a:r>
              <a:rPr lang="en-GB" b="1" dirty="0"/>
              <a:t>Longer investigation [3]</a:t>
            </a:r>
          </a:p>
        </p:txBody>
      </p:sp>
      <p:grpSp>
        <p:nvGrpSpPr>
          <p:cNvPr id="11" name="Group 10">
            <a:extLst>
              <a:ext uri="{FF2B5EF4-FFF2-40B4-BE49-F238E27FC236}">
                <a16:creationId xmlns:a16="http://schemas.microsoft.com/office/drawing/2014/main" id="{BEF3F463-49A4-4D3B-AFEA-BA85DE42D75F}"/>
              </a:ext>
            </a:extLst>
          </p:cNvPr>
          <p:cNvGrpSpPr/>
          <p:nvPr/>
        </p:nvGrpSpPr>
        <p:grpSpPr>
          <a:xfrm>
            <a:off x="4670178" y="174995"/>
            <a:ext cx="3969367" cy="554337"/>
            <a:chOff x="4860655" y="126377"/>
            <a:chExt cx="3969367" cy="554337"/>
          </a:xfrm>
        </p:grpSpPr>
        <p:grpSp>
          <p:nvGrpSpPr>
            <p:cNvPr id="13" name="Group 12">
              <a:extLst>
                <a:ext uri="{FF2B5EF4-FFF2-40B4-BE49-F238E27FC236}">
                  <a16:creationId xmlns:a16="http://schemas.microsoft.com/office/drawing/2014/main" id="{3E278FBD-7FC0-4ACD-8FFC-B104C2DEA0EF}"/>
                </a:ext>
              </a:extLst>
            </p:cNvPr>
            <p:cNvGrpSpPr/>
            <p:nvPr/>
          </p:nvGrpSpPr>
          <p:grpSpPr>
            <a:xfrm>
              <a:off x="4860655" y="126377"/>
              <a:ext cx="3399763" cy="554337"/>
              <a:chOff x="4860655" y="126377"/>
              <a:chExt cx="3399763" cy="554337"/>
            </a:xfrm>
          </p:grpSpPr>
          <p:pic>
            <p:nvPicPr>
              <p:cNvPr id="16" name="Picture 15" descr="Icon&#10;&#10;Description automatically generated">
                <a:extLst>
                  <a:ext uri="{FF2B5EF4-FFF2-40B4-BE49-F238E27FC236}">
                    <a16:creationId xmlns:a16="http://schemas.microsoft.com/office/drawing/2014/main" id="{150A4E4A-9F4E-4EF1-B7ED-0D48D482AD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60655" y="126377"/>
                <a:ext cx="540000" cy="540000"/>
              </a:xfrm>
              <a:prstGeom prst="rect">
                <a:avLst/>
              </a:prstGeom>
            </p:spPr>
          </p:pic>
          <p:pic>
            <p:nvPicPr>
              <p:cNvPr id="17" name="Picture 16" descr="Icon&#10;&#10;Description automatically generated">
                <a:extLst>
                  <a:ext uri="{FF2B5EF4-FFF2-40B4-BE49-F238E27FC236}">
                    <a16:creationId xmlns:a16="http://schemas.microsoft.com/office/drawing/2014/main" id="{59ED5050-61E7-4AF8-A7BF-F85CD74494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33338" y="126377"/>
                <a:ext cx="540000" cy="540000"/>
              </a:xfrm>
              <a:prstGeom prst="rect">
                <a:avLst/>
              </a:prstGeom>
            </p:spPr>
          </p:pic>
          <p:pic>
            <p:nvPicPr>
              <p:cNvPr id="19" name="Picture 18" descr="Icon&#10;&#10;Description automatically generated">
                <a:extLst>
                  <a:ext uri="{FF2B5EF4-FFF2-40B4-BE49-F238E27FC236}">
                    <a16:creationId xmlns:a16="http://schemas.microsoft.com/office/drawing/2014/main" id="{16A48BF5-8E31-4D64-9B3C-002849842A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11606" y="129010"/>
                <a:ext cx="540000" cy="540000"/>
              </a:xfrm>
              <a:prstGeom prst="rect">
                <a:avLst/>
              </a:prstGeom>
            </p:spPr>
          </p:pic>
          <p:pic>
            <p:nvPicPr>
              <p:cNvPr id="20" name="Picture 19" descr="Icon&#10;&#10;Description automatically generated">
                <a:extLst>
                  <a:ext uri="{FF2B5EF4-FFF2-40B4-BE49-F238E27FC236}">
                    <a16:creationId xmlns:a16="http://schemas.microsoft.com/office/drawing/2014/main" id="{DAD0BE7D-365A-4379-BAB9-F04F9F72E14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3657" y="129134"/>
                <a:ext cx="540000" cy="540000"/>
              </a:xfrm>
              <a:prstGeom prst="rect">
                <a:avLst/>
              </a:prstGeom>
            </p:spPr>
          </p:pic>
          <p:pic>
            <p:nvPicPr>
              <p:cNvPr id="21" name="Picture 20" descr="Icon&#10;&#10;Description automatically generated">
                <a:extLst>
                  <a:ext uri="{FF2B5EF4-FFF2-40B4-BE49-F238E27FC236}">
                    <a16:creationId xmlns:a16="http://schemas.microsoft.com/office/drawing/2014/main" id="{1813C029-E24D-4000-BE5C-9A2A369186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50814" y="140714"/>
                <a:ext cx="540000" cy="540000"/>
              </a:xfrm>
              <a:prstGeom prst="rect">
                <a:avLst/>
              </a:prstGeom>
            </p:spPr>
          </p:pic>
          <p:pic>
            <p:nvPicPr>
              <p:cNvPr id="22" name="Picture 21" descr="Icon&#10;&#10;Description automatically generated">
                <a:extLst>
                  <a:ext uri="{FF2B5EF4-FFF2-40B4-BE49-F238E27FC236}">
                    <a16:creationId xmlns:a16="http://schemas.microsoft.com/office/drawing/2014/main" id="{714F51DC-A1CA-491C-AA0C-D47026E63EB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720418" y="129010"/>
                <a:ext cx="540000" cy="540000"/>
              </a:xfrm>
              <a:prstGeom prst="rect">
                <a:avLst/>
              </a:prstGeom>
            </p:spPr>
          </p:pic>
        </p:grpSp>
        <p:pic>
          <p:nvPicPr>
            <p:cNvPr id="14" name="Picture 13" descr="Icon&#10;&#10;Description automatically generated">
              <a:extLst>
                <a:ext uri="{FF2B5EF4-FFF2-40B4-BE49-F238E27FC236}">
                  <a16:creationId xmlns:a16="http://schemas.microsoft.com/office/drawing/2014/main" id="{679C3393-A86A-459A-B720-DC20F6CB2A2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290022" y="140714"/>
              <a:ext cx="540000" cy="540000"/>
            </a:xfrm>
            <a:prstGeom prst="rect">
              <a:avLst/>
            </a:prstGeom>
          </p:spPr>
        </p:pic>
      </p:grpSp>
      <p:pic>
        <p:nvPicPr>
          <p:cNvPr id="23" name="Picture 22" descr="Icon&#10;&#10;Description automatically generated">
            <a:extLst>
              <a:ext uri="{FF2B5EF4-FFF2-40B4-BE49-F238E27FC236}">
                <a16:creationId xmlns:a16="http://schemas.microsoft.com/office/drawing/2014/main" id="{8A7B4416-5FEF-446C-AA79-3890A19F7B8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776431" y="174995"/>
            <a:ext cx="540000" cy="540000"/>
          </a:xfrm>
          <a:prstGeom prst="rect">
            <a:avLst/>
          </a:prstGeom>
        </p:spPr>
      </p:pic>
      <p:sp>
        <p:nvSpPr>
          <p:cNvPr id="18" name="Rectangle: Rounded Corners 17">
            <a:extLst>
              <a:ext uri="{FF2B5EF4-FFF2-40B4-BE49-F238E27FC236}">
                <a16:creationId xmlns:a16="http://schemas.microsoft.com/office/drawing/2014/main" id="{50A10E6B-10EB-40D7-858C-D152F9FA51C0}"/>
              </a:ext>
            </a:extLst>
          </p:cNvPr>
          <p:cNvSpPr/>
          <p:nvPr/>
        </p:nvSpPr>
        <p:spPr>
          <a:xfrm>
            <a:off x="720000" y="908720"/>
            <a:ext cx="7956456" cy="632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shape are mammals’ whiskers?</a:t>
            </a:r>
          </a:p>
        </p:txBody>
      </p:sp>
      <p:pic>
        <p:nvPicPr>
          <p:cNvPr id="5" name="Picture 4" descr="A picture containing diagram&#10;&#10;Description automatically generated">
            <a:extLst>
              <a:ext uri="{FF2B5EF4-FFF2-40B4-BE49-F238E27FC236}">
                <a16:creationId xmlns:a16="http://schemas.microsoft.com/office/drawing/2014/main" id="{6071A53D-B564-43E3-BC4B-3E91E3E7B9D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67544" y="1772857"/>
            <a:ext cx="2498777" cy="4372860"/>
          </a:xfrm>
          <a:prstGeom prst="rect">
            <a:avLst/>
          </a:prstGeom>
        </p:spPr>
      </p:pic>
      <p:pic>
        <p:nvPicPr>
          <p:cNvPr id="8" name="Picture 7" descr="A picture containing lamp, different&#10;&#10;Description automatically generated">
            <a:extLst>
              <a:ext uri="{FF2B5EF4-FFF2-40B4-BE49-F238E27FC236}">
                <a16:creationId xmlns:a16="http://schemas.microsoft.com/office/drawing/2014/main" id="{468D5C69-BB96-4303-9459-4FD1B4FF1CA6}"/>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772250" y="1789091"/>
            <a:ext cx="3734389" cy="4361198"/>
          </a:xfrm>
          <a:prstGeom prst="rect">
            <a:avLst/>
          </a:prstGeom>
        </p:spPr>
      </p:pic>
      <p:pic>
        <p:nvPicPr>
          <p:cNvPr id="15" name="Picture 14" descr="Shape, circle&#10;&#10;Description automatically generated">
            <a:extLst>
              <a:ext uri="{FF2B5EF4-FFF2-40B4-BE49-F238E27FC236}">
                <a16:creationId xmlns:a16="http://schemas.microsoft.com/office/drawing/2014/main" id="{C5F15E2E-90FF-4615-9466-C3A1D53FE638}"/>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361129" y="1789091"/>
            <a:ext cx="2534349" cy="4372860"/>
          </a:xfrm>
          <a:prstGeom prst="rect">
            <a:avLst/>
          </a:prstGeom>
        </p:spPr>
      </p:pic>
      <p:sp>
        <p:nvSpPr>
          <p:cNvPr id="24" name="TextBox 23">
            <a:extLst>
              <a:ext uri="{FF2B5EF4-FFF2-40B4-BE49-F238E27FC236}">
                <a16:creationId xmlns:a16="http://schemas.microsoft.com/office/drawing/2014/main" id="{EC4026A0-D196-4E10-8741-E21333586220}"/>
              </a:ext>
            </a:extLst>
          </p:cNvPr>
          <p:cNvSpPr txBox="1"/>
          <p:nvPr/>
        </p:nvSpPr>
        <p:spPr>
          <a:xfrm>
            <a:off x="4313542" y="5792619"/>
            <a:ext cx="713272" cy="369332"/>
          </a:xfrm>
          <a:prstGeom prst="rect">
            <a:avLst/>
          </a:prstGeom>
          <a:noFill/>
        </p:spPr>
        <p:txBody>
          <a:bodyPr wrap="none" rtlCol="0">
            <a:spAutoFit/>
          </a:bodyPr>
          <a:lstStyle/>
          <a:p>
            <a:r>
              <a:rPr lang="en-GB" dirty="0"/>
              <a:t>ferret</a:t>
            </a:r>
          </a:p>
        </p:txBody>
      </p:sp>
      <p:sp>
        <p:nvSpPr>
          <p:cNvPr id="25" name="TextBox 24">
            <a:extLst>
              <a:ext uri="{FF2B5EF4-FFF2-40B4-BE49-F238E27FC236}">
                <a16:creationId xmlns:a16="http://schemas.microsoft.com/office/drawing/2014/main" id="{C614962B-FBE1-4C93-B51E-C92F5F6EA891}"/>
              </a:ext>
            </a:extLst>
          </p:cNvPr>
          <p:cNvSpPr txBox="1"/>
          <p:nvPr/>
        </p:nvSpPr>
        <p:spPr>
          <a:xfrm>
            <a:off x="1455717" y="5792619"/>
            <a:ext cx="465961" cy="369332"/>
          </a:xfrm>
          <a:prstGeom prst="rect">
            <a:avLst/>
          </a:prstGeom>
          <a:noFill/>
        </p:spPr>
        <p:txBody>
          <a:bodyPr wrap="none" rtlCol="0">
            <a:spAutoFit/>
          </a:bodyPr>
          <a:lstStyle/>
          <a:p>
            <a:r>
              <a:rPr lang="en-GB" dirty="0"/>
              <a:t>cat</a:t>
            </a:r>
          </a:p>
        </p:txBody>
      </p:sp>
      <p:sp>
        <p:nvSpPr>
          <p:cNvPr id="26" name="TextBox 25">
            <a:extLst>
              <a:ext uri="{FF2B5EF4-FFF2-40B4-BE49-F238E27FC236}">
                <a16:creationId xmlns:a16="http://schemas.microsoft.com/office/drawing/2014/main" id="{EDE3354F-AF81-4014-9171-380C15BE6CAC}"/>
              </a:ext>
            </a:extLst>
          </p:cNvPr>
          <p:cNvSpPr txBox="1"/>
          <p:nvPr/>
        </p:nvSpPr>
        <p:spPr>
          <a:xfrm>
            <a:off x="7018820" y="5792619"/>
            <a:ext cx="1364476" cy="369332"/>
          </a:xfrm>
          <a:prstGeom prst="rect">
            <a:avLst/>
          </a:prstGeom>
          <a:noFill/>
        </p:spPr>
        <p:txBody>
          <a:bodyPr wrap="none" rtlCol="0">
            <a:spAutoFit/>
          </a:bodyPr>
          <a:lstStyle/>
          <a:p>
            <a:r>
              <a:rPr lang="en-GB" dirty="0"/>
              <a:t>harbour seal</a:t>
            </a:r>
          </a:p>
        </p:txBody>
      </p:sp>
      <p:sp>
        <p:nvSpPr>
          <p:cNvPr id="27" name="TextBox 26">
            <a:extLst>
              <a:ext uri="{FF2B5EF4-FFF2-40B4-BE49-F238E27FC236}">
                <a16:creationId xmlns:a16="http://schemas.microsoft.com/office/drawing/2014/main" id="{4B00D1AC-EAC7-4B9E-925F-97A8B6579BAC}"/>
              </a:ext>
            </a:extLst>
          </p:cNvPr>
          <p:cNvSpPr txBox="1"/>
          <p:nvPr/>
        </p:nvSpPr>
        <p:spPr>
          <a:xfrm>
            <a:off x="720000" y="6550223"/>
            <a:ext cx="3270575" cy="307777"/>
          </a:xfrm>
          <a:prstGeom prst="rect">
            <a:avLst/>
          </a:prstGeom>
          <a:noFill/>
        </p:spPr>
        <p:txBody>
          <a:bodyPr wrap="none" rtlCol="0">
            <a:spAutoFit/>
          </a:bodyPr>
          <a:lstStyle/>
          <a:p>
            <a:r>
              <a:rPr lang="en-GB" sz="1400" dirty="0"/>
              <a:t>© Images kindly provided by Robyn Grant.</a:t>
            </a:r>
          </a:p>
        </p:txBody>
      </p:sp>
      <p:pic>
        <p:nvPicPr>
          <p:cNvPr id="28" name="Picture 27">
            <a:extLst>
              <a:ext uri="{FF2B5EF4-FFF2-40B4-BE49-F238E27FC236}">
                <a16:creationId xmlns:a16="http://schemas.microsoft.com/office/drawing/2014/main" id="{20B0DD3F-7FF5-4599-BD5C-C339C0F52635}"/>
              </a:ext>
            </a:extLst>
          </p:cNvPr>
          <p:cNvPicPr>
            <a:picLocks noChangeAspect="1"/>
          </p:cNvPicPr>
          <p:nvPr/>
        </p:nvPicPr>
        <p:blipFill>
          <a:blip r:embed="rId14"/>
          <a:stretch>
            <a:fillRect/>
          </a:stretch>
        </p:blipFill>
        <p:spPr>
          <a:xfrm>
            <a:off x="3193069" y="189332"/>
            <a:ext cx="542591" cy="542591"/>
          </a:xfrm>
          <a:prstGeom prst="rect">
            <a:avLst/>
          </a:prstGeom>
        </p:spPr>
      </p:pic>
    </p:spTree>
    <p:extLst>
      <p:ext uri="{BB962C8B-B14F-4D97-AF65-F5344CB8AC3E}">
        <p14:creationId xmlns:p14="http://schemas.microsoft.com/office/powerpoint/2010/main" val="181464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B3BB4B3-6787-45DD-B264-DB3D50D4A9E3}"/>
              </a:ext>
            </a:extLst>
          </p:cNvPr>
          <p:cNvSpPr txBox="1"/>
          <p:nvPr/>
        </p:nvSpPr>
        <p:spPr>
          <a:xfrm>
            <a:off x="720000" y="360000"/>
            <a:ext cx="2388987" cy="369332"/>
          </a:xfrm>
          <a:prstGeom prst="rect">
            <a:avLst/>
          </a:prstGeom>
          <a:noFill/>
        </p:spPr>
        <p:txBody>
          <a:bodyPr wrap="none" rtlCol="0">
            <a:spAutoFit/>
          </a:bodyPr>
          <a:lstStyle/>
          <a:p>
            <a:r>
              <a:rPr lang="en-GB" b="1" dirty="0"/>
              <a:t>What did you find out?</a:t>
            </a:r>
          </a:p>
        </p:txBody>
      </p:sp>
      <p:sp>
        <p:nvSpPr>
          <p:cNvPr id="9" name="Rectangle: Rounded Corners 8">
            <a:extLst>
              <a:ext uri="{FF2B5EF4-FFF2-40B4-BE49-F238E27FC236}">
                <a16:creationId xmlns:a16="http://schemas.microsoft.com/office/drawing/2014/main" id="{37DD0983-6F7B-4F9A-8995-EACBD7609CDE}"/>
              </a:ext>
            </a:extLst>
          </p:cNvPr>
          <p:cNvSpPr/>
          <p:nvPr/>
        </p:nvSpPr>
        <p:spPr>
          <a:xfrm>
            <a:off x="720000" y="2819735"/>
            <a:ext cx="5764130" cy="9241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How are whiskers arranged on different types of mammals?</a:t>
            </a:r>
          </a:p>
        </p:txBody>
      </p:sp>
      <p:sp>
        <p:nvSpPr>
          <p:cNvPr id="8" name="Rectangle: Rounded Corners 7">
            <a:extLst>
              <a:ext uri="{FF2B5EF4-FFF2-40B4-BE49-F238E27FC236}">
                <a16:creationId xmlns:a16="http://schemas.microsoft.com/office/drawing/2014/main" id="{B25C16BB-6FB0-4AD3-A1A0-C8F9801CD1FF}"/>
              </a:ext>
            </a:extLst>
          </p:cNvPr>
          <p:cNvSpPr/>
          <p:nvPr/>
        </p:nvSpPr>
        <p:spPr>
          <a:xfrm>
            <a:off x="720000" y="1085731"/>
            <a:ext cx="5764130" cy="7655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What can you sense with your fingers?</a:t>
            </a:r>
          </a:p>
        </p:txBody>
      </p:sp>
      <p:sp>
        <p:nvSpPr>
          <p:cNvPr id="5" name="Rectangle: Rounded Corners 4">
            <a:extLst>
              <a:ext uri="{FF2B5EF4-FFF2-40B4-BE49-F238E27FC236}">
                <a16:creationId xmlns:a16="http://schemas.microsoft.com/office/drawing/2014/main" id="{1DCDFB08-1DDA-488C-BE50-C498C0E9C280}"/>
              </a:ext>
            </a:extLst>
          </p:cNvPr>
          <p:cNvSpPr/>
          <p:nvPr/>
        </p:nvSpPr>
        <p:spPr>
          <a:xfrm>
            <a:off x="720000" y="4712344"/>
            <a:ext cx="4428064" cy="7655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shape are mammals’ whiskers?</a:t>
            </a:r>
          </a:p>
        </p:txBody>
      </p:sp>
      <p:pic>
        <p:nvPicPr>
          <p:cNvPr id="2" name="Picture 1">
            <a:extLst>
              <a:ext uri="{FF2B5EF4-FFF2-40B4-BE49-F238E27FC236}">
                <a16:creationId xmlns:a16="http://schemas.microsoft.com/office/drawing/2014/main" id="{3430A8A1-0405-4682-9636-A6EFBA7F7D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76256" y="817946"/>
            <a:ext cx="1812164" cy="1359123"/>
          </a:xfrm>
          <a:prstGeom prst="rect">
            <a:avLst/>
          </a:prstGeom>
        </p:spPr>
      </p:pic>
      <p:pic>
        <p:nvPicPr>
          <p:cNvPr id="3" name="Picture 2">
            <a:extLst>
              <a:ext uri="{FF2B5EF4-FFF2-40B4-BE49-F238E27FC236}">
                <a16:creationId xmlns:a16="http://schemas.microsoft.com/office/drawing/2014/main" id="{4339275E-5D87-4EE7-8318-B9C43C4376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39386" y="2689594"/>
            <a:ext cx="1649034" cy="1478811"/>
          </a:xfrm>
          <a:prstGeom prst="rect">
            <a:avLst/>
          </a:prstGeom>
        </p:spPr>
      </p:pic>
      <p:pic>
        <p:nvPicPr>
          <p:cNvPr id="4" name="Picture 3">
            <a:extLst>
              <a:ext uri="{FF2B5EF4-FFF2-40B4-BE49-F238E27FC236}">
                <a16:creationId xmlns:a16="http://schemas.microsoft.com/office/drawing/2014/main" id="{CAAB62D9-89A5-47E1-B48C-A549D7CA7D1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6083566" y="3924830"/>
            <a:ext cx="1585380" cy="2736304"/>
          </a:xfrm>
          <a:prstGeom prst="rect">
            <a:avLst/>
          </a:prstGeom>
        </p:spPr>
      </p:pic>
    </p:spTree>
    <p:extLst>
      <p:ext uri="{BB962C8B-B14F-4D97-AF65-F5344CB8AC3E}">
        <p14:creationId xmlns:p14="http://schemas.microsoft.com/office/powerpoint/2010/main" val="1864309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CB22728-1D4B-4D1C-B9BF-372C3DF2F88E}"/>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Questions for further learning</a:t>
            </a:r>
          </a:p>
        </p:txBody>
      </p:sp>
      <p:sp>
        <p:nvSpPr>
          <p:cNvPr id="3" name="TextBox 2">
            <a:extLst>
              <a:ext uri="{FF2B5EF4-FFF2-40B4-BE49-F238E27FC236}">
                <a16:creationId xmlns:a16="http://schemas.microsoft.com/office/drawing/2014/main" id="{C7A62006-D0C0-4993-8432-1016E1CB69EB}"/>
              </a:ext>
            </a:extLst>
          </p:cNvPr>
          <p:cNvSpPr txBox="1"/>
          <p:nvPr/>
        </p:nvSpPr>
        <p:spPr>
          <a:xfrm>
            <a:off x="755576" y="5226067"/>
            <a:ext cx="5404412" cy="646331"/>
          </a:xfrm>
          <a:prstGeom prst="rect">
            <a:avLst/>
          </a:prstGeom>
          <a:noFill/>
        </p:spPr>
        <p:txBody>
          <a:bodyPr wrap="square" rtlCol="0">
            <a:spAutoFit/>
          </a:bodyPr>
          <a:lstStyle/>
          <a:p>
            <a:r>
              <a:rPr lang="en-GB" dirty="0"/>
              <a:t>How do animals that are not mammals sense their surroundings?</a:t>
            </a:r>
          </a:p>
        </p:txBody>
      </p:sp>
      <p:sp>
        <p:nvSpPr>
          <p:cNvPr id="4" name="TextBox 3">
            <a:extLst>
              <a:ext uri="{FF2B5EF4-FFF2-40B4-BE49-F238E27FC236}">
                <a16:creationId xmlns:a16="http://schemas.microsoft.com/office/drawing/2014/main" id="{C493B1B7-76B8-4D8C-B7EF-F351F43BE33B}"/>
              </a:ext>
            </a:extLst>
          </p:cNvPr>
          <p:cNvSpPr txBox="1"/>
          <p:nvPr/>
        </p:nvSpPr>
        <p:spPr>
          <a:xfrm>
            <a:off x="744140" y="5959570"/>
            <a:ext cx="5703638" cy="646331"/>
          </a:xfrm>
          <a:prstGeom prst="rect">
            <a:avLst/>
          </a:prstGeom>
          <a:noFill/>
        </p:spPr>
        <p:txBody>
          <a:bodyPr wrap="square" rtlCol="0">
            <a:spAutoFit/>
          </a:bodyPr>
          <a:lstStyle/>
          <a:p>
            <a:r>
              <a:rPr lang="en-GB" dirty="0"/>
              <a:t>Why do you think that humans (we are mammals) do not have whiskers?</a:t>
            </a:r>
          </a:p>
        </p:txBody>
      </p:sp>
      <p:sp>
        <p:nvSpPr>
          <p:cNvPr id="5" name="TextBox 4">
            <a:extLst>
              <a:ext uri="{FF2B5EF4-FFF2-40B4-BE49-F238E27FC236}">
                <a16:creationId xmlns:a16="http://schemas.microsoft.com/office/drawing/2014/main" id="{308ACBC2-BE4F-4D18-B2F5-9CFD60109D31}"/>
              </a:ext>
            </a:extLst>
          </p:cNvPr>
          <p:cNvSpPr txBox="1"/>
          <p:nvPr/>
        </p:nvSpPr>
        <p:spPr>
          <a:xfrm>
            <a:off x="755576" y="1125161"/>
            <a:ext cx="5688632" cy="1477328"/>
          </a:xfrm>
          <a:prstGeom prst="rect">
            <a:avLst/>
          </a:prstGeom>
          <a:noFill/>
        </p:spPr>
        <p:txBody>
          <a:bodyPr wrap="square" rtlCol="0">
            <a:spAutoFit/>
          </a:bodyPr>
          <a:lstStyle/>
          <a:p>
            <a:r>
              <a:rPr lang="en-GB" dirty="0"/>
              <a:t>Compare an </a:t>
            </a:r>
            <a:r>
              <a:rPr lang="en-GB" b="1" dirty="0"/>
              <a:t>aquatic mammal </a:t>
            </a:r>
            <a:r>
              <a:rPr lang="en-GB" dirty="0"/>
              <a:t>with an </a:t>
            </a:r>
            <a:r>
              <a:rPr lang="en-GB" b="1" dirty="0"/>
              <a:t>arboreal mammal</a:t>
            </a:r>
            <a:r>
              <a:rPr lang="en-GB" dirty="0"/>
              <a:t>. Where do they live? How are they suited to their environment? What do they eat? How do they look after their young? How do they move around? What challenges do they face? </a:t>
            </a:r>
          </a:p>
        </p:txBody>
      </p:sp>
      <p:sp>
        <p:nvSpPr>
          <p:cNvPr id="7" name="TextBox 6">
            <a:extLst>
              <a:ext uri="{FF2B5EF4-FFF2-40B4-BE49-F238E27FC236}">
                <a16:creationId xmlns:a16="http://schemas.microsoft.com/office/drawing/2014/main" id="{1B19DD89-2FCC-4313-8150-5904FBF64ED9}"/>
              </a:ext>
            </a:extLst>
          </p:cNvPr>
          <p:cNvSpPr txBox="1"/>
          <p:nvPr/>
        </p:nvSpPr>
        <p:spPr>
          <a:xfrm>
            <a:off x="755928" y="2775313"/>
            <a:ext cx="5692444" cy="646331"/>
          </a:xfrm>
          <a:prstGeom prst="rect">
            <a:avLst/>
          </a:prstGeom>
          <a:noFill/>
        </p:spPr>
        <p:txBody>
          <a:bodyPr wrap="square">
            <a:spAutoFit/>
          </a:bodyPr>
          <a:lstStyle/>
          <a:p>
            <a:r>
              <a:rPr lang="en-GB" dirty="0"/>
              <a:t>Compare the life of an </a:t>
            </a:r>
            <a:r>
              <a:rPr lang="en-GB" b="1" dirty="0"/>
              <a:t>aquatic mammal </a:t>
            </a:r>
            <a:r>
              <a:rPr lang="en-GB" dirty="0"/>
              <a:t>(e.g. seal) with an </a:t>
            </a:r>
            <a:r>
              <a:rPr lang="en-GB" b="1" dirty="0"/>
              <a:t>aquatic non-mammal </a:t>
            </a:r>
            <a:r>
              <a:rPr lang="en-GB" dirty="0"/>
              <a:t>(e.g. a fish, a reptile, an amphibian). </a:t>
            </a:r>
          </a:p>
        </p:txBody>
      </p:sp>
      <p:pic>
        <p:nvPicPr>
          <p:cNvPr id="9" name="Picture 8" descr="A fish swimming in water&#10;&#10;Description automatically generated with low confidence">
            <a:extLst>
              <a:ext uri="{FF2B5EF4-FFF2-40B4-BE49-F238E27FC236}">
                <a16:creationId xmlns:a16="http://schemas.microsoft.com/office/drawing/2014/main" id="{C7658513-91A5-432F-B30D-C0EBA6F5BD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52108" y="5279059"/>
            <a:ext cx="2068364" cy="1444507"/>
          </a:xfrm>
          <a:prstGeom prst="rect">
            <a:avLst/>
          </a:prstGeom>
          <a:ln w="38100">
            <a:solidFill>
              <a:schemeClr val="accent1"/>
            </a:solidFill>
          </a:ln>
        </p:spPr>
      </p:pic>
      <p:pic>
        <p:nvPicPr>
          <p:cNvPr id="11" name="Picture 10" descr="A squirrel on a tree&#10;&#10;Description automatically generated with medium confidence">
            <a:extLst>
              <a:ext uri="{FF2B5EF4-FFF2-40B4-BE49-F238E27FC236}">
                <a16:creationId xmlns:a16="http://schemas.microsoft.com/office/drawing/2014/main" id="{42B0B603-70B3-40AC-9E94-327A1BA6C7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52108" y="2753847"/>
            <a:ext cx="2068364" cy="2319154"/>
          </a:xfrm>
          <a:prstGeom prst="rect">
            <a:avLst/>
          </a:prstGeom>
          <a:ln w="38100">
            <a:solidFill>
              <a:schemeClr val="accent1"/>
            </a:solidFill>
          </a:ln>
        </p:spPr>
      </p:pic>
      <p:pic>
        <p:nvPicPr>
          <p:cNvPr id="13" name="Picture 12" descr="A seal lying on the beach&#10;&#10;Description automatically generated with low confidence">
            <a:extLst>
              <a:ext uri="{FF2B5EF4-FFF2-40B4-BE49-F238E27FC236}">
                <a16:creationId xmlns:a16="http://schemas.microsoft.com/office/drawing/2014/main" id="{61D0BE64-BDB4-4EBC-88ED-71D9B1FF8C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40519" y="1168880"/>
            <a:ext cx="2068364" cy="1378910"/>
          </a:xfrm>
          <a:prstGeom prst="rect">
            <a:avLst/>
          </a:prstGeom>
          <a:ln w="38100">
            <a:solidFill>
              <a:schemeClr val="accent1"/>
            </a:solidFill>
          </a:ln>
        </p:spPr>
      </p:pic>
      <p:sp>
        <p:nvSpPr>
          <p:cNvPr id="15" name="TextBox 14">
            <a:extLst>
              <a:ext uri="{FF2B5EF4-FFF2-40B4-BE49-F238E27FC236}">
                <a16:creationId xmlns:a16="http://schemas.microsoft.com/office/drawing/2014/main" id="{E0A53607-8F9C-4B97-8A8A-E2969EA83FA3}"/>
              </a:ext>
            </a:extLst>
          </p:cNvPr>
          <p:cNvSpPr txBox="1"/>
          <p:nvPr/>
        </p:nvSpPr>
        <p:spPr>
          <a:xfrm>
            <a:off x="744140" y="4409149"/>
            <a:ext cx="5666290" cy="646331"/>
          </a:xfrm>
          <a:prstGeom prst="rect">
            <a:avLst/>
          </a:prstGeom>
          <a:noFill/>
        </p:spPr>
        <p:txBody>
          <a:bodyPr wrap="square">
            <a:spAutoFit/>
          </a:bodyPr>
          <a:lstStyle/>
          <a:p>
            <a:r>
              <a:rPr lang="en-GB" i="1" dirty="0"/>
              <a:t>Children could use the graphic organiser to present their findings.</a:t>
            </a:r>
          </a:p>
        </p:txBody>
      </p:sp>
      <p:sp>
        <p:nvSpPr>
          <p:cNvPr id="16" name="TextBox 15">
            <a:extLst>
              <a:ext uri="{FF2B5EF4-FFF2-40B4-BE49-F238E27FC236}">
                <a16:creationId xmlns:a16="http://schemas.microsoft.com/office/drawing/2014/main" id="{93474CA9-E0F8-4546-A0F4-29C45912EAB8}"/>
              </a:ext>
            </a:extLst>
          </p:cNvPr>
          <p:cNvSpPr txBox="1"/>
          <p:nvPr/>
        </p:nvSpPr>
        <p:spPr>
          <a:xfrm>
            <a:off x="755576" y="3592231"/>
            <a:ext cx="5692444" cy="646331"/>
          </a:xfrm>
          <a:prstGeom prst="rect">
            <a:avLst/>
          </a:prstGeom>
          <a:noFill/>
        </p:spPr>
        <p:txBody>
          <a:bodyPr wrap="square">
            <a:spAutoFit/>
          </a:bodyPr>
          <a:lstStyle/>
          <a:p>
            <a:r>
              <a:rPr lang="en-GB" dirty="0"/>
              <a:t>Compare the life of an </a:t>
            </a:r>
            <a:r>
              <a:rPr lang="en-GB" b="1" dirty="0"/>
              <a:t>arboreal mammal </a:t>
            </a:r>
            <a:r>
              <a:rPr lang="en-GB" dirty="0"/>
              <a:t>(e.g. squirrel) with an </a:t>
            </a:r>
            <a:r>
              <a:rPr lang="en-GB" b="1" dirty="0"/>
              <a:t>arboreal non-mammal </a:t>
            </a:r>
            <a:r>
              <a:rPr lang="en-GB" dirty="0"/>
              <a:t>(e.g. a blackbird). </a:t>
            </a:r>
          </a:p>
        </p:txBody>
      </p:sp>
    </p:spTree>
    <p:extLst>
      <p:ext uri="{BB962C8B-B14F-4D97-AF65-F5344CB8AC3E}">
        <p14:creationId xmlns:p14="http://schemas.microsoft.com/office/powerpoint/2010/main" val="30981036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78DDC10-98A8-40F0-BBE3-640E4812E91C}"/>
              </a:ext>
            </a:extLst>
          </p:cNvPr>
          <p:cNvSpPr/>
          <p:nvPr/>
        </p:nvSpPr>
        <p:spPr>
          <a:xfrm>
            <a:off x="755576" y="188640"/>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Maths links</a:t>
            </a:r>
          </a:p>
        </p:txBody>
      </p:sp>
      <p:graphicFrame>
        <p:nvGraphicFramePr>
          <p:cNvPr id="5" name="Table 4">
            <a:extLst>
              <a:ext uri="{FF2B5EF4-FFF2-40B4-BE49-F238E27FC236}">
                <a16:creationId xmlns:a16="http://schemas.microsoft.com/office/drawing/2014/main" id="{163CCDDE-AD17-44A6-9700-FED932AC0F4B}"/>
              </a:ext>
            </a:extLst>
          </p:cNvPr>
          <p:cNvGraphicFramePr>
            <a:graphicFrameLocks noGrp="1"/>
          </p:cNvGraphicFramePr>
          <p:nvPr>
            <p:extLst>
              <p:ext uri="{D42A27DB-BD31-4B8C-83A1-F6EECF244321}">
                <p14:modId xmlns:p14="http://schemas.microsoft.com/office/powerpoint/2010/main" val="595721483"/>
              </p:ext>
            </p:extLst>
          </p:nvPr>
        </p:nvGraphicFramePr>
        <p:xfrm>
          <a:off x="755576" y="1124745"/>
          <a:ext cx="8064896" cy="1005840"/>
        </p:xfrm>
        <a:graphic>
          <a:graphicData uri="http://schemas.openxmlformats.org/drawingml/2006/table">
            <a:tbl>
              <a:tblPr firstRow="1" bandRow="1">
                <a:tableStyleId>{5C22544A-7EE6-4342-B048-85BDC9FD1C3A}</a:tableStyleId>
              </a:tblPr>
              <a:tblGrid>
                <a:gridCol w="4071668">
                  <a:extLst>
                    <a:ext uri="{9D8B030D-6E8A-4147-A177-3AD203B41FA5}">
                      <a16:colId xmlns:a16="http://schemas.microsoft.com/office/drawing/2014/main" val="1931723383"/>
                    </a:ext>
                  </a:extLst>
                </a:gridCol>
                <a:gridCol w="3993228">
                  <a:extLst>
                    <a:ext uri="{9D8B030D-6E8A-4147-A177-3AD203B41FA5}">
                      <a16:colId xmlns:a16="http://schemas.microsoft.com/office/drawing/2014/main" val="4262122641"/>
                    </a:ext>
                  </a:extLst>
                </a:gridCol>
              </a:tblGrid>
              <a:tr h="332410">
                <a:tc>
                  <a:txBody>
                    <a:bodyPr/>
                    <a:lstStyle/>
                    <a:p>
                      <a:r>
                        <a:rPr lang="en-GB" dirty="0"/>
                        <a:t>Area of learning</a:t>
                      </a:r>
                    </a:p>
                  </a:txBody>
                  <a:tcPr/>
                </a:tc>
                <a:tc>
                  <a:txBody>
                    <a:bodyPr/>
                    <a:lstStyle/>
                    <a:p>
                      <a:r>
                        <a:rPr lang="en-GB" dirty="0"/>
                        <a:t>Activity</a:t>
                      </a:r>
                    </a:p>
                  </a:txBody>
                  <a:tcPr/>
                </a:tc>
                <a:extLst>
                  <a:ext uri="{0D108BD9-81ED-4DB2-BD59-A6C34878D82A}">
                    <a16:rowId xmlns:a16="http://schemas.microsoft.com/office/drawing/2014/main" val="1089412116"/>
                  </a:ext>
                </a:extLst>
              </a:tr>
              <a:tr h="332410">
                <a:tc>
                  <a:txBody>
                    <a:bodyPr/>
                    <a:lstStyle/>
                    <a:p>
                      <a:r>
                        <a:rPr lang="en-GB" dirty="0"/>
                        <a:t>Comparing and measuring distances </a:t>
                      </a:r>
                    </a:p>
                    <a:p>
                      <a:r>
                        <a:rPr lang="en-GB" dirty="0"/>
                        <a:t>(mm and cm)</a:t>
                      </a:r>
                    </a:p>
                  </a:txBody>
                  <a:tcPr/>
                </a:tc>
                <a:tc>
                  <a:txBody>
                    <a:bodyPr/>
                    <a:lstStyle/>
                    <a:p>
                      <a:r>
                        <a:rPr lang="en-GB" dirty="0"/>
                        <a:t>Measuring length and width of whiskers on images</a:t>
                      </a:r>
                    </a:p>
                  </a:txBody>
                  <a:tcPr/>
                </a:tc>
                <a:extLst>
                  <a:ext uri="{0D108BD9-81ED-4DB2-BD59-A6C34878D82A}">
                    <a16:rowId xmlns:a16="http://schemas.microsoft.com/office/drawing/2014/main" val="1344848682"/>
                  </a:ext>
                </a:extLst>
              </a:tr>
            </a:tbl>
          </a:graphicData>
        </a:graphic>
      </p:graphicFrame>
    </p:spTree>
    <p:extLst>
      <p:ext uri="{BB962C8B-B14F-4D97-AF65-F5344CB8AC3E}">
        <p14:creationId xmlns:p14="http://schemas.microsoft.com/office/powerpoint/2010/main" val="1995699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0ED141-2348-4361-BCC3-320B88191792}"/>
              </a:ext>
            </a:extLst>
          </p:cNvPr>
          <p:cNvSpPr/>
          <p:nvPr/>
        </p:nvSpPr>
        <p:spPr>
          <a:xfrm>
            <a:off x="755576" y="304556"/>
            <a:ext cx="8064896"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Writing links</a:t>
            </a:r>
          </a:p>
        </p:txBody>
      </p:sp>
      <p:graphicFrame>
        <p:nvGraphicFramePr>
          <p:cNvPr id="3" name="Table 2">
            <a:extLst>
              <a:ext uri="{FF2B5EF4-FFF2-40B4-BE49-F238E27FC236}">
                <a16:creationId xmlns:a16="http://schemas.microsoft.com/office/drawing/2014/main" id="{0BF66AD4-C2FC-47B3-8A83-31D614623D60}"/>
              </a:ext>
            </a:extLst>
          </p:cNvPr>
          <p:cNvGraphicFramePr>
            <a:graphicFrameLocks noGrp="1"/>
          </p:cNvGraphicFramePr>
          <p:nvPr>
            <p:extLst>
              <p:ext uri="{D42A27DB-BD31-4B8C-83A1-F6EECF244321}">
                <p14:modId xmlns:p14="http://schemas.microsoft.com/office/powerpoint/2010/main" val="2735986192"/>
              </p:ext>
            </p:extLst>
          </p:nvPr>
        </p:nvGraphicFramePr>
        <p:xfrm>
          <a:off x="755576" y="1268760"/>
          <a:ext cx="8064896" cy="4179312"/>
        </p:xfrm>
        <a:graphic>
          <a:graphicData uri="http://schemas.openxmlformats.org/drawingml/2006/table">
            <a:tbl>
              <a:tblPr firstRow="1" bandRow="1">
                <a:tableStyleId>{5C22544A-7EE6-4342-B048-85BDC9FD1C3A}</a:tableStyleId>
              </a:tblPr>
              <a:tblGrid>
                <a:gridCol w="4032448">
                  <a:extLst>
                    <a:ext uri="{9D8B030D-6E8A-4147-A177-3AD203B41FA5}">
                      <a16:colId xmlns:a16="http://schemas.microsoft.com/office/drawing/2014/main" val="2933764945"/>
                    </a:ext>
                  </a:extLst>
                </a:gridCol>
                <a:gridCol w="4032448">
                  <a:extLst>
                    <a:ext uri="{9D8B030D-6E8A-4147-A177-3AD203B41FA5}">
                      <a16:colId xmlns:a16="http://schemas.microsoft.com/office/drawing/2014/main" val="3174419078"/>
                    </a:ext>
                  </a:extLst>
                </a:gridCol>
              </a:tblGrid>
              <a:tr h="435014">
                <a:tc>
                  <a:txBody>
                    <a:bodyPr/>
                    <a:lstStyle/>
                    <a:p>
                      <a:r>
                        <a:rPr lang="en-GB" dirty="0"/>
                        <a:t>Area of learning</a:t>
                      </a:r>
                    </a:p>
                  </a:txBody>
                  <a:tcPr/>
                </a:tc>
                <a:tc>
                  <a:txBody>
                    <a:bodyPr/>
                    <a:lstStyle/>
                    <a:p>
                      <a:r>
                        <a:rPr lang="en-GB" dirty="0"/>
                        <a:t>Activity</a:t>
                      </a:r>
                    </a:p>
                  </a:txBody>
                  <a:tcPr/>
                </a:tc>
                <a:extLst>
                  <a:ext uri="{0D108BD9-81ED-4DB2-BD59-A6C34878D82A}">
                    <a16:rowId xmlns:a16="http://schemas.microsoft.com/office/drawing/2014/main" val="1754962932"/>
                  </a:ext>
                </a:extLst>
              </a:tr>
              <a:tr h="717114">
                <a:tc>
                  <a:txBody>
                    <a:bodyPr/>
                    <a:lstStyle/>
                    <a:p>
                      <a:r>
                        <a:rPr lang="en-GB" dirty="0"/>
                        <a:t>Newspaper report</a:t>
                      </a:r>
                    </a:p>
                  </a:txBody>
                  <a:tcPr/>
                </a:tc>
                <a:tc>
                  <a:txBody>
                    <a:bodyPr/>
                    <a:lstStyle/>
                    <a:p>
                      <a:r>
                        <a:rPr lang="en-GB" dirty="0"/>
                        <a:t>Write a review of a zoo or museum visit.</a:t>
                      </a:r>
                    </a:p>
                  </a:txBody>
                  <a:tcPr/>
                </a:tc>
                <a:extLst>
                  <a:ext uri="{0D108BD9-81ED-4DB2-BD59-A6C34878D82A}">
                    <a16:rowId xmlns:a16="http://schemas.microsoft.com/office/drawing/2014/main" val="1223818063"/>
                  </a:ext>
                </a:extLst>
              </a:tr>
              <a:tr h="750847">
                <a:tc>
                  <a:txBody>
                    <a:bodyPr/>
                    <a:lstStyle/>
                    <a:p>
                      <a:r>
                        <a:rPr lang="en-GB" dirty="0"/>
                        <a:t>Persuasive writing</a:t>
                      </a:r>
                    </a:p>
                  </a:txBody>
                  <a:tcPr/>
                </a:tc>
                <a:tc>
                  <a:txBody>
                    <a:bodyPr/>
                    <a:lstStyle/>
                    <a:p>
                      <a:r>
                        <a:rPr lang="en-GB" dirty="0"/>
                        <a:t>Imagine you are a sensory biologist. Write a letter to a museum asking for access to the exhibits, explaining why it is important for you to look at a large range of mammals for your research.</a:t>
                      </a:r>
                    </a:p>
                  </a:txBody>
                  <a:tcPr/>
                </a:tc>
                <a:extLst>
                  <a:ext uri="{0D108BD9-81ED-4DB2-BD59-A6C34878D82A}">
                    <a16:rowId xmlns:a16="http://schemas.microsoft.com/office/drawing/2014/main" val="1008508684"/>
                  </a:ext>
                </a:extLst>
              </a:tr>
              <a:tr h="375424">
                <a:tc>
                  <a:txBody>
                    <a:bodyPr/>
                    <a:lstStyle/>
                    <a:p>
                      <a:r>
                        <a:rPr lang="en-GB" dirty="0"/>
                        <a:t>Explanation</a:t>
                      </a:r>
                    </a:p>
                  </a:txBody>
                  <a:tcPr/>
                </a:tc>
                <a:tc>
                  <a:txBody>
                    <a:bodyPr/>
                    <a:lstStyle/>
                    <a:p>
                      <a:r>
                        <a:rPr lang="en-GB" dirty="0"/>
                        <a:t>Explain what whiskers are for.</a:t>
                      </a:r>
                    </a:p>
                  </a:txBody>
                  <a:tcPr/>
                </a:tc>
                <a:extLst>
                  <a:ext uri="{0D108BD9-81ED-4DB2-BD59-A6C34878D82A}">
                    <a16:rowId xmlns:a16="http://schemas.microsoft.com/office/drawing/2014/main" val="3954353829"/>
                  </a:ext>
                </a:extLst>
              </a:tr>
              <a:tr h="375424">
                <a:tc>
                  <a:txBody>
                    <a:bodyPr/>
                    <a:lstStyle/>
                    <a:p>
                      <a:r>
                        <a:rPr lang="en-GB" dirty="0"/>
                        <a:t>Letters/poems</a:t>
                      </a:r>
                    </a:p>
                  </a:txBody>
                  <a:tcPr/>
                </a:tc>
                <a:tc>
                  <a:txBody>
                    <a:bodyPr/>
                    <a:lstStyle/>
                    <a:p>
                      <a:r>
                        <a:rPr lang="en-GB" dirty="0"/>
                        <a:t>Write a poem about an animal, paying particular attention to its facial features or the environment that it senses as it moves.</a:t>
                      </a:r>
                    </a:p>
                  </a:txBody>
                  <a:tcPr/>
                </a:tc>
                <a:extLst>
                  <a:ext uri="{0D108BD9-81ED-4DB2-BD59-A6C34878D82A}">
                    <a16:rowId xmlns:a16="http://schemas.microsoft.com/office/drawing/2014/main" val="1758900990"/>
                  </a:ext>
                </a:extLst>
              </a:tr>
            </a:tbl>
          </a:graphicData>
        </a:graphic>
      </p:graphicFrame>
    </p:spTree>
    <p:extLst>
      <p:ext uri="{BB962C8B-B14F-4D97-AF65-F5344CB8AC3E}">
        <p14:creationId xmlns:p14="http://schemas.microsoft.com/office/powerpoint/2010/main" val="7801457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53" y="474435"/>
            <a:ext cx="7700386" cy="2564356"/>
          </a:xfrm>
          <a:prstGeom prst="rect">
            <a:avLst/>
          </a:prstGeom>
          <a:noFill/>
        </p:spPr>
        <p:txBody>
          <a:bodyPr wrap="square" rtlCol="0">
            <a:spAutoFit/>
          </a:bodyPr>
          <a:lstStyle/>
          <a:p>
            <a:pPr algn="just"/>
            <a:r>
              <a:rPr lang="en-US" sz="1662" dirty="0"/>
              <a:t>For more information on the Primary Science Teaching Trust and access to a large selection of PSTT resources, visit our website:</a:t>
            </a:r>
          </a:p>
          <a:p>
            <a:r>
              <a:rPr lang="en-US" sz="1662" dirty="0"/>
              <a:t>					</a:t>
            </a:r>
          </a:p>
          <a:p>
            <a:endParaRPr lang="en-US" sz="1662" dirty="0"/>
          </a:p>
          <a:p>
            <a:r>
              <a:rPr lang="en-US" sz="1662" dirty="0"/>
              <a:t>					</a:t>
            </a:r>
            <a:r>
              <a:rPr lang="en-US" sz="2585" dirty="0" err="1">
                <a:hlinkClick r:id="rId2"/>
              </a:rPr>
              <a:t>pstt.org.uk</a:t>
            </a:r>
            <a:r>
              <a:rPr lang="en-US" sz="1662" dirty="0"/>
              <a:t>	               	</a:t>
            </a:r>
          </a:p>
          <a:p>
            <a:endParaRPr lang="en-US" sz="1292" dirty="0"/>
          </a:p>
          <a:p>
            <a:endParaRPr lang="en-US" sz="1292" dirty="0"/>
          </a:p>
          <a:p>
            <a:r>
              <a:rPr lang="en-US" sz="1292" dirty="0"/>
              <a:t>	</a:t>
            </a:r>
          </a:p>
          <a:p>
            <a:endParaRPr lang="en-US" sz="1292" dirty="0"/>
          </a:p>
          <a:p>
            <a:r>
              <a:rPr lang="en-US" sz="1662" dirty="0"/>
              <a:t>           /</a:t>
            </a:r>
            <a:r>
              <a:rPr lang="en-US" sz="1662" dirty="0" err="1"/>
              <a:t>primaryscienceteachingtrust</a:t>
            </a:r>
            <a:r>
              <a:rPr lang="en-US" sz="1662" dirty="0"/>
              <a:t>   	                  @</a:t>
            </a:r>
            <a:r>
              <a:rPr lang="en-US" sz="1662" dirty="0" err="1"/>
              <a:t>pstt_whyhow</a:t>
            </a:r>
            <a:endParaRPr lang="en-US" sz="1662" dirty="0"/>
          </a:p>
        </p:txBody>
      </p:sp>
      <p:sp>
        <p:nvSpPr>
          <p:cNvPr id="5" name="TextBox 4">
            <a:extLst>
              <a:ext uri="{FF2B5EF4-FFF2-40B4-BE49-F238E27FC236}">
                <a16:creationId xmlns:a16="http://schemas.microsoft.com/office/drawing/2014/main" id="{4584F431-925B-DF48-ABCE-5F631F96B627}"/>
              </a:ext>
            </a:extLst>
          </p:cNvPr>
          <p:cNvSpPr txBox="1"/>
          <p:nvPr/>
        </p:nvSpPr>
        <p:spPr>
          <a:xfrm>
            <a:off x="877919" y="3248697"/>
            <a:ext cx="7700385" cy="3039550"/>
          </a:xfrm>
          <a:prstGeom prst="rect">
            <a:avLst/>
          </a:prstGeom>
          <a:noFill/>
        </p:spPr>
        <p:txBody>
          <a:bodyPr wrap="square" rtlCol="0">
            <a:spAutoFit/>
          </a:bodyPr>
          <a:lstStyle/>
          <a:p>
            <a:pPr algn="just"/>
            <a:r>
              <a:rPr lang="en-US" sz="1662" dirty="0"/>
              <a:t>To help you find high quality resources to support your primary science teaching quickly and easily, we provide links to excellent resources for teachers, children and families on our Wow Science website :</a:t>
            </a:r>
          </a:p>
          <a:p>
            <a:pPr lvl="8" algn="ctr"/>
            <a:endParaRPr lang="en-US" sz="1662" dirty="0"/>
          </a:p>
          <a:p>
            <a:pPr lvl="8" algn="ctr"/>
            <a:r>
              <a:rPr lang="en-US" sz="2585" dirty="0">
                <a:hlinkClick r:id="rId3"/>
              </a:rPr>
              <a:t>wowscience.co.uk</a:t>
            </a:r>
            <a:endParaRPr lang="en-US" sz="1662" dirty="0"/>
          </a:p>
          <a:p>
            <a:endParaRPr lang="en-US" sz="1662" dirty="0"/>
          </a:p>
          <a:p>
            <a:endParaRPr lang="en-US" sz="1662" dirty="0"/>
          </a:p>
          <a:p>
            <a:r>
              <a:rPr lang="en-US" sz="1662" dirty="0"/>
              <a:t>and we regularly provide further suggestions on how to use these in the classroom through social media platforms:</a:t>
            </a:r>
          </a:p>
          <a:p>
            <a:endParaRPr lang="en-US" sz="1108" dirty="0"/>
          </a:p>
          <a:p>
            <a:pPr>
              <a:spcBef>
                <a:spcPts val="554"/>
              </a:spcBef>
            </a:pPr>
            <a:r>
              <a:rPr lang="en-US" sz="1662" dirty="0"/>
              <a:t>           /</a:t>
            </a:r>
            <a:r>
              <a:rPr lang="en-US" sz="1662" dirty="0" err="1"/>
              <a:t>wowscience</a:t>
            </a:r>
            <a:r>
              <a:rPr lang="en-US" sz="1662" dirty="0"/>
              <a:t>	                                                    @</a:t>
            </a:r>
            <a:r>
              <a:rPr lang="en-US" sz="1662" dirty="0" err="1"/>
              <a:t>WowScienceHQ</a:t>
            </a:r>
            <a:endParaRPr lang="en-US" sz="1662" dirty="0"/>
          </a:p>
        </p:txBody>
      </p:sp>
      <p:pic>
        <p:nvPicPr>
          <p:cNvPr id="6" name="Picture 5">
            <a:extLst>
              <a:ext uri="{FF2B5EF4-FFF2-40B4-BE49-F238E27FC236}">
                <a16:creationId xmlns:a16="http://schemas.microsoft.com/office/drawing/2014/main" id="{7E32AB4C-6C0A-234E-BE64-2A6D5802D2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8441" y="2667059"/>
            <a:ext cx="383912" cy="397566"/>
          </a:xfrm>
          <a:prstGeom prst="rect">
            <a:avLst/>
          </a:prstGeom>
        </p:spPr>
      </p:pic>
      <p:pic>
        <p:nvPicPr>
          <p:cNvPr id="7" name="Picture 6">
            <a:extLst>
              <a:ext uri="{FF2B5EF4-FFF2-40B4-BE49-F238E27FC236}">
                <a16:creationId xmlns:a16="http://schemas.microsoft.com/office/drawing/2014/main" id="{BE3E4294-527A-7F42-942A-F0003E9CB3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09943" y="2667059"/>
            <a:ext cx="390649" cy="397566"/>
          </a:xfrm>
          <a:prstGeom prst="rect">
            <a:avLst/>
          </a:prstGeom>
        </p:spPr>
      </p:pic>
      <p:pic>
        <p:nvPicPr>
          <p:cNvPr id="8" name="Picture 7">
            <a:extLst>
              <a:ext uri="{FF2B5EF4-FFF2-40B4-BE49-F238E27FC236}">
                <a16:creationId xmlns:a16="http://schemas.microsoft.com/office/drawing/2014/main" id="{C4EE4A5A-B674-4D40-8860-3276770EF56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8441" y="5876811"/>
            <a:ext cx="383912" cy="397566"/>
          </a:xfrm>
          <a:prstGeom prst="rect">
            <a:avLst/>
          </a:prstGeom>
        </p:spPr>
      </p:pic>
      <p:pic>
        <p:nvPicPr>
          <p:cNvPr id="9" name="Picture 8">
            <a:extLst>
              <a:ext uri="{FF2B5EF4-FFF2-40B4-BE49-F238E27FC236}">
                <a16:creationId xmlns:a16="http://schemas.microsoft.com/office/drawing/2014/main" id="{A9AD72B3-558B-4649-8712-448C147D00C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09942" y="5876811"/>
            <a:ext cx="390649" cy="397566"/>
          </a:xfrm>
          <a:prstGeom prst="rect">
            <a:avLst/>
          </a:prstGeom>
        </p:spPr>
      </p:pic>
      <p:pic>
        <p:nvPicPr>
          <p:cNvPr id="11" name="Picture 10">
            <a:extLst>
              <a:ext uri="{FF2B5EF4-FFF2-40B4-BE49-F238E27FC236}">
                <a16:creationId xmlns:a16="http://schemas.microsoft.com/office/drawing/2014/main" id="{41253E59-D241-4744-BD0D-C61A6DF87C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22501" y="1189243"/>
            <a:ext cx="1510049" cy="1127293"/>
          </a:xfrm>
          <a:prstGeom prst="rect">
            <a:avLst/>
          </a:prstGeom>
        </p:spPr>
      </p:pic>
      <p:pic>
        <p:nvPicPr>
          <p:cNvPr id="13" name="Picture 12">
            <a:extLst>
              <a:ext uri="{FF2B5EF4-FFF2-40B4-BE49-F238E27FC236}">
                <a16:creationId xmlns:a16="http://schemas.microsoft.com/office/drawing/2014/main" id="{649B3333-313E-444B-8800-4BA0CC7998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78317" y="4160160"/>
            <a:ext cx="1598418" cy="870036"/>
          </a:xfrm>
          <a:prstGeom prst="rect">
            <a:avLst/>
          </a:prstGeom>
        </p:spPr>
      </p:pic>
    </p:spTree>
    <p:extLst>
      <p:ext uri="{BB962C8B-B14F-4D97-AF65-F5344CB8AC3E}">
        <p14:creationId xmlns:p14="http://schemas.microsoft.com/office/powerpoint/2010/main" val="112532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4725144"/>
            <a:ext cx="8084932" cy="1169551"/>
          </a:xfrm>
          <a:prstGeom prst="rect">
            <a:avLst/>
          </a:prstGeom>
        </p:spPr>
        <p:txBody>
          <a:bodyPr wrap="square">
            <a:spAutoFit/>
          </a:bodyPr>
          <a:lstStyle/>
          <a:p>
            <a:r>
              <a:rPr lang="en-US" sz="1400" dirty="0"/>
              <a:t>This slideshow is intended to be a guide for teachers for their reference although they may wish to show certain slides in the classroom. </a:t>
            </a:r>
          </a:p>
          <a:p>
            <a:endParaRPr lang="en-US" sz="1400" dirty="0"/>
          </a:p>
          <a:p>
            <a:r>
              <a:rPr lang="en-US" sz="1400" dirty="0"/>
              <a:t>We would welcome any feedback on these materials. </a:t>
            </a:r>
          </a:p>
          <a:p>
            <a:r>
              <a:rPr lang="en-US" sz="1400" dirty="0"/>
              <a:t>Please contact </a:t>
            </a:r>
            <a:r>
              <a:rPr lang="en-US" sz="1400" dirty="0">
                <a:hlinkClick r:id="rId2"/>
              </a:rPr>
              <a:t>info@pstt.org.uk</a:t>
            </a:r>
            <a:r>
              <a:rPr lang="en-US" sz="1400" dirty="0"/>
              <a:t> </a:t>
            </a:r>
            <a:endParaRPr lang="en-GB" sz="1400" dirty="0"/>
          </a:p>
        </p:txBody>
      </p:sp>
      <p:sp>
        <p:nvSpPr>
          <p:cNvPr id="4" name="Rectangle 3">
            <a:extLst>
              <a:ext uri="{FF2B5EF4-FFF2-40B4-BE49-F238E27FC236}">
                <a16:creationId xmlns:a16="http://schemas.microsoft.com/office/drawing/2014/main" id="{DC449E50-D10E-484B-830F-FBDA3FD8D5DB}"/>
              </a:ext>
            </a:extLst>
          </p:cNvPr>
          <p:cNvSpPr/>
          <p:nvPr/>
        </p:nvSpPr>
        <p:spPr>
          <a:xfrm>
            <a:off x="690202" y="1883755"/>
            <a:ext cx="8084932" cy="2246769"/>
          </a:xfrm>
          <a:prstGeom prst="rect">
            <a:avLst/>
          </a:prstGeom>
        </p:spPr>
        <p:txBody>
          <a:bodyPr wrap="square">
            <a:spAutoFit/>
          </a:bodyPr>
          <a:lstStyle/>
          <a:p>
            <a:pPr>
              <a:spcAft>
                <a:spcPts val="0"/>
              </a:spcAft>
            </a:pPr>
            <a:r>
              <a:rPr lang="en-GB" sz="1400" b="1" dirty="0">
                <a:latin typeface="Calibri" panose="020F0502020204030204" pitchFamily="34" charset="0"/>
                <a:ea typeface="Calibri" panose="020F0502020204030204" pitchFamily="34" charset="0"/>
              </a:rPr>
              <a:t>Disclaimer</a:t>
            </a:r>
          </a:p>
          <a:p>
            <a:pPr>
              <a:spcAft>
                <a:spcPts val="0"/>
              </a:spcAft>
            </a:pPr>
            <a:r>
              <a:rPr lang="en-GB" sz="1400" dirty="0">
                <a:latin typeface="Calibri" panose="020F0502020204030204" pitchFamily="34" charset="0"/>
                <a:ea typeface="Calibri" panose="020F0502020204030204" pitchFamily="34" charset="0"/>
              </a:rPr>
              <a:t>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 PSTT recommends that a full risk assessment is carried out before undertaking in the classroom any of the practical investigations contained in the power point.</a:t>
            </a:r>
          </a:p>
          <a:p>
            <a:pPr>
              <a:spcAft>
                <a:spcPts val="0"/>
              </a:spcAft>
            </a:pPr>
            <a:endParaRPr lang="en-GB" sz="1400" dirty="0">
              <a:latin typeface="Calibri" panose="020F0502020204030204" pitchFamily="34" charset="0"/>
              <a:ea typeface="Calibri" panose="020F0502020204030204" pitchFamily="34" charset="0"/>
            </a:endParaRPr>
          </a:p>
          <a:p>
            <a:pPr>
              <a:spcAft>
                <a:spcPts val="0"/>
              </a:spcAft>
            </a:pPr>
            <a:r>
              <a:rPr lang="en-GB" sz="1400" b="1" dirty="0">
                <a:latin typeface="Calibri" panose="020F0502020204030204" pitchFamily="34" charset="0"/>
                <a:ea typeface="Calibri" panose="020F0502020204030204" pitchFamily="34" charset="0"/>
              </a:rPr>
              <a:t>Safety note</a:t>
            </a:r>
          </a:p>
          <a:p>
            <a:pPr>
              <a:spcAft>
                <a:spcPts val="0"/>
              </a:spcAft>
            </a:pPr>
            <a:r>
              <a:rPr lang="en-GB" sz="1400" dirty="0">
                <a:latin typeface="Calibri" panose="020F0502020204030204" pitchFamily="34" charset="0"/>
                <a:ea typeface="Calibri" panose="020F0502020204030204" pitchFamily="34"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188640"/>
            <a:ext cx="8084932" cy="1169551"/>
          </a:xfrm>
          <a:prstGeom prst="rect">
            <a:avLst/>
          </a:prstGeom>
        </p:spPr>
        <p:txBody>
          <a:bodyPr wrap="square">
            <a:spAutoFit/>
          </a:bodyPr>
          <a:lstStyle/>
          <a:p>
            <a:pPr>
              <a:spcAft>
                <a:spcPts val="0"/>
              </a:spcAft>
            </a:pPr>
            <a:r>
              <a:rPr lang="en-GB" sz="1400" b="1" dirty="0">
                <a:latin typeface="Calibri" panose="020F0502020204030204" pitchFamily="34" charset="0"/>
                <a:ea typeface="Calibri" panose="020F0502020204030204" pitchFamily="34" charset="0"/>
              </a:rPr>
              <a:t>Copyright</a:t>
            </a:r>
          </a:p>
          <a:p>
            <a:pPr>
              <a:spcAft>
                <a:spcPts val="0"/>
              </a:spcAft>
            </a:pPr>
            <a:r>
              <a:rPr lang="en-GB" sz="1400" dirty="0">
                <a:latin typeface="Calibri" panose="020F0502020204030204" pitchFamily="34" charset="0"/>
                <a:ea typeface="Calibri" panose="020F0502020204030204" pitchFamily="34" charset="0"/>
              </a:rPr>
              <a:t>The materials included in these resources are </a:t>
            </a:r>
            <a:r>
              <a:rPr lang="en-GB" sz="1400" b="1" dirty="0">
                <a:latin typeface="Calibri" panose="020F0502020204030204" pitchFamily="34" charset="0"/>
                <a:ea typeface="Calibri" panose="020F0502020204030204" pitchFamily="34" charset="0"/>
              </a:rPr>
              <a:t>©Primary Science Teaching Trust 2022</a:t>
            </a:r>
            <a:r>
              <a:rPr lang="en-GB" sz="1400" dirty="0">
                <a:latin typeface="Calibri" panose="020F0502020204030204" pitchFamily="34" charset="0"/>
                <a:ea typeface="Calibri" panose="020F0502020204030204" pitchFamily="34" charset="0"/>
              </a:rPr>
              <a:t>, but may be freely reproduced by teachers in schools for educational purposes, subject to the source being credited. </a:t>
            </a:r>
          </a:p>
          <a:p>
            <a:pPr>
              <a:spcAft>
                <a:spcPts val="0"/>
              </a:spcAft>
            </a:pPr>
            <a:r>
              <a:rPr lang="en-GB" sz="1400" dirty="0">
                <a:latin typeface="Calibri" panose="020F0502020204030204" pitchFamily="34" charset="0"/>
                <a:ea typeface="Calibri" panose="020F0502020204030204" pitchFamily="34" charset="0"/>
              </a:rPr>
              <a:t>Materials may not be used for promotional or commercial purposes without the express permission of the PSTT. On no account may copies be offered for sale.</a:t>
            </a:r>
          </a:p>
        </p:txBody>
      </p:sp>
    </p:spTree>
    <p:extLst>
      <p:ext uri="{BB962C8B-B14F-4D97-AF65-F5344CB8AC3E}">
        <p14:creationId xmlns:p14="http://schemas.microsoft.com/office/powerpoint/2010/main" val="124576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B2C6CE-E110-41F0-ABC4-C8DA78C08DCC}"/>
              </a:ext>
            </a:extLst>
          </p:cNvPr>
          <p:cNvSpPr txBox="1"/>
          <p:nvPr/>
        </p:nvSpPr>
        <p:spPr>
          <a:xfrm>
            <a:off x="720000" y="360000"/>
            <a:ext cx="1483098" cy="369332"/>
          </a:xfrm>
          <a:prstGeom prst="rect">
            <a:avLst/>
          </a:prstGeom>
          <a:noFill/>
        </p:spPr>
        <p:txBody>
          <a:bodyPr wrap="none" rtlCol="0">
            <a:spAutoFit/>
          </a:bodyPr>
          <a:lstStyle/>
          <a:p>
            <a:r>
              <a:rPr lang="en-GB" b="1" dirty="0"/>
              <a:t>Quick activity</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0000" y="921266"/>
            <a:ext cx="7956456" cy="6326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What do you think whiskers are for?</a:t>
            </a:r>
          </a:p>
        </p:txBody>
      </p:sp>
      <p:pic>
        <p:nvPicPr>
          <p:cNvPr id="3" name="Picture 2">
            <a:extLst>
              <a:ext uri="{FF2B5EF4-FFF2-40B4-BE49-F238E27FC236}">
                <a16:creationId xmlns:a16="http://schemas.microsoft.com/office/drawing/2014/main" id="{D39281D3-1EB5-43A6-9516-7C29BB67A9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48949" y="258470"/>
            <a:ext cx="540000" cy="540000"/>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FE30368E-E372-4368-8559-A1EA946752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36456" y="258470"/>
            <a:ext cx="540000" cy="540000"/>
          </a:xfrm>
          <a:prstGeom prst="rect">
            <a:avLst/>
          </a:prstGeom>
        </p:spPr>
      </p:pic>
      <p:pic>
        <p:nvPicPr>
          <p:cNvPr id="6" name="Picture 5" descr="Icon&#10;&#10;Description automatically generated">
            <a:extLst>
              <a:ext uri="{FF2B5EF4-FFF2-40B4-BE49-F238E27FC236}">
                <a16:creationId xmlns:a16="http://schemas.microsoft.com/office/drawing/2014/main" id="{312ED035-0D82-41BC-895F-84A67868B4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72000" y="258470"/>
            <a:ext cx="540000" cy="540000"/>
          </a:xfrm>
          <a:prstGeom prst="rect">
            <a:avLst/>
          </a:prstGeom>
        </p:spPr>
      </p:pic>
      <p:pic>
        <p:nvPicPr>
          <p:cNvPr id="5" name="Picture 4" descr="A close up of a cat&#10;&#10;Description automatically generated">
            <a:extLst>
              <a:ext uri="{FF2B5EF4-FFF2-40B4-BE49-F238E27FC236}">
                <a16:creationId xmlns:a16="http://schemas.microsoft.com/office/drawing/2014/main" id="{5107E668-F296-CE4E-8C5B-5EB0AAA8876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2736" y="1718268"/>
            <a:ext cx="7038528" cy="4692352"/>
          </a:xfrm>
          <a:prstGeom prst="rect">
            <a:avLst/>
          </a:prstGeom>
          <a:ln w="38100">
            <a:solidFill>
              <a:schemeClr val="accent1">
                <a:shade val="50000"/>
              </a:schemeClr>
            </a:solidFill>
          </a:ln>
        </p:spPr>
      </p:pic>
      <p:pic>
        <p:nvPicPr>
          <p:cNvPr id="19" name="Picture 18" descr="Icon&#10;&#10;Description automatically generated">
            <a:extLst>
              <a:ext uri="{FF2B5EF4-FFF2-40B4-BE49-F238E27FC236}">
                <a16:creationId xmlns:a16="http://schemas.microsoft.com/office/drawing/2014/main" id="{78BF01DE-6990-4C32-9D87-D7A01EA952E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42702" y="258470"/>
            <a:ext cx="540000" cy="540000"/>
          </a:xfrm>
          <a:prstGeom prst="rect">
            <a:avLst/>
          </a:prstGeom>
        </p:spPr>
      </p:pic>
    </p:spTree>
    <p:extLst>
      <p:ext uri="{BB962C8B-B14F-4D97-AF65-F5344CB8AC3E}">
        <p14:creationId xmlns:p14="http://schemas.microsoft.com/office/powerpoint/2010/main" val="1527463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3B3E388-82DF-4824-A3AE-35FAB0AD26EF}"/>
              </a:ext>
            </a:extLst>
          </p:cNvPr>
          <p:cNvSpPr txBox="1"/>
          <p:nvPr/>
        </p:nvSpPr>
        <p:spPr>
          <a:xfrm>
            <a:off x="720000" y="360000"/>
            <a:ext cx="2583336" cy="369332"/>
          </a:xfrm>
          <a:prstGeom prst="rect">
            <a:avLst/>
          </a:prstGeom>
          <a:noFill/>
        </p:spPr>
        <p:txBody>
          <a:bodyPr wrap="none" rtlCol="0" anchor="t">
            <a:spAutoFit/>
          </a:bodyPr>
          <a:lstStyle/>
          <a:p>
            <a:r>
              <a:rPr lang="en-GB" b="1" dirty="0"/>
              <a:t>Who were the scientists?</a:t>
            </a:r>
          </a:p>
        </p:txBody>
      </p:sp>
      <p:sp>
        <p:nvSpPr>
          <p:cNvPr id="10" name="TextBox 9">
            <a:extLst>
              <a:ext uri="{FF2B5EF4-FFF2-40B4-BE49-F238E27FC236}">
                <a16:creationId xmlns:a16="http://schemas.microsoft.com/office/drawing/2014/main" id="{C3DC73C1-0345-467E-BF68-65A84423C9E9}"/>
              </a:ext>
            </a:extLst>
          </p:cNvPr>
          <p:cNvSpPr txBox="1"/>
          <p:nvPr/>
        </p:nvSpPr>
        <p:spPr>
          <a:xfrm>
            <a:off x="720000" y="1017578"/>
            <a:ext cx="4860111" cy="3416320"/>
          </a:xfrm>
          <a:prstGeom prst="rect">
            <a:avLst/>
          </a:prstGeom>
          <a:noFill/>
        </p:spPr>
        <p:txBody>
          <a:bodyPr wrap="square">
            <a:spAutoFit/>
          </a:bodyPr>
          <a:lstStyle/>
          <a:p>
            <a:r>
              <a:rPr lang="en-GB" b="1" dirty="0">
                <a:latin typeface="Calibri" panose="020F0502020204030204" pitchFamily="34" charset="0"/>
                <a:ea typeface="Calibri" panose="020F0502020204030204" pitchFamily="34" charset="0"/>
                <a:cs typeface="Times New Roman" panose="02020603050405020304" pitchFamily="18" charset="0"/>
              </a:rPr>
              <a:t>Dr Robyn Grant </a:t>
            </a:r>
            <a:r>
              <a:rPr lang="en-GB" dirty="0">
                <a:latin typeface="Calibri" panose="020F0502020204030204" pitchFamily="34" charset="0"/>
                <a:ea typeface="Calibri" panose="020F0502020204030204" pitchFamily="34" charset="0"/>
                <a:cs typeface="Times New Roman" panose="02020603050405020304" pitchFamily="18" charset="0"/>
              </a:rPr>
              <a:t>is a sensory biologist.</a:t>
            </a:r>
          </a:p>
          <a:p>
            <a:endParaRPr lang="en-GB" dirty="0">
              <a:latin typeface="Calibri" panose="020F0502020204030204" pitchFamily="34" charset="0"/>
              <a:ea typeface="Calibri" panose="020F0502020204030204" pitchFamily="34" charset="0"/>
              <a:cs typeface="Times New Roman" panose="02020603050405020304" pitchFamily="18" charset="0"/>
            </a:endParaRPr>
          </a:p>
          <a:p>
            <a:r>
              <a:rPr lang="en-GB" dirty="0">
                <a:latin typeface="Calibri" panose="020F0502020204030204" pitchFamily="34" charset="0"/>
                <a:ea typeface="Calibri" panose="020F0502020204030204" pitchFamily="34" charset="0"/>
                <a:cs typeface="Times New Roman" panose="02020603050405020304" pitchFamily="18" charset="0"/>
              </a:rPr>
              <a:t>She tries to understand how different animals move and sense their surroundings.</a:t>
            </a:r>
          </a:p>
          <a:p>
            <a:endParaRPr lang="en-GB" dirty="0">
              <a:latin typeface="Calibri" panose="020F0502020204030204" pitchFamily="34" charset="0"/>
              <a:ea typeface="Calibri" panose="020F0502020204030204" pitchFamily="34" charset="0"/>
              <a:cs typeface="Times New Roman" panose="02020603050405020304" pitchFamily="18" charset="0"/>
            </a:endParaRPr>
          </a:p>
          <a:p>
            <a:r>
              <a:rPr lang="en-GB" dirty="0">
                <a:latin typeface="Calibri" panose="020F0502020204030204" pitchFamily="34" charset="0"/>
                <a:ea typeface="Calibri" panose="020F0502020204030204" pitchFamily="34" charset="0"/>
                <a:cs typeface="Times New Roman" panose="02020603050405020304" pitchFamily="18" charset="0"/>
              </a:rPr>
              <a:t>Her work focuses on:</a:t>
            </a:r>
          </a:p>
          <a:p>
            <a:pPr marL="285750" indent="-285750">
              <a:buFont typeface="Arial" panose="020B0604020202020204" pitchFamily="34" charset="0"/>
              <a:buChar char="•"/>
            </a:pPr>
            <a:r>
              <a:rPr lang="en-GB" dirty="0">
                <a:latin typeface="Calibri" panose="020F0502020204030204" pitchFamily="34" charset="0"/>
                <a:ea typeface="Calibri" panose="020F0502020204030204" pitchFamily="34" charset="0"/>
                <a:cs typeface="Times New Roman" panose="02020603050405020304" pitchFamily="18" charset="0"/>
              </a:rPr>
              <a:t>how </a:t>
            </a:r>
            <a:r>
              <a:rPr lang="en-GB" b="1" dirty="0">
                <a:latin typeface="Calibri" panose="020F0502020204030204" pitchFamily="34" charset="0"/>
                <a:ea typeface="Calibri" panose="020F0502020204030204" pitchFamily="34" charset="0"/>
                <a:cs typeface="Times New Roman" panose="02020603050405020304" pitchFamily="18" charset="0"/>
              </a:rPr>
              <a:t>mammals</a:t>
            </a:r>
            <a:r>
              <a:rPr lang="en-GB" dirty="0">
                <a:latin typeface="Calibri" panose="020F0502020204030204" pitchFamily="34" charset="0"/>
                <a:ea typeface="Calibri" panose="020F0502020204030204" pitchFamily="34" charset="0"/>
                <a:cs typeface="Times New Roman" panose="02020603050405020304" pitchFamily="18" charset="0"/>
              </a:rPr>
              <a:t> use their </a:t>
            </a:r>
            <a:r>
              <a:rPr lang="en-GB" b="1" dirty="0">
                <a:latin typeface="Calibri" panose="020F0502020204030204" pitchFamily="34" charset="0"/>
                <a:ea typeface="Calibri" panose="020F0502020204030204" pitchFamily="34" charset="0"/>
                <a:cs typeface="Times New Roman" panose="02020603050405020304" pitchFamily="18" charset="0"/>
              </a:rPr>
              <a:t>whiskers</a:t>
            </a:r>
          </a:p>
          <a:p>
            <a:pPr marL="285750" indent="-285750">
              <a:buFont typeface="Arial" panose="020B0604020202020204" pitchFamily="34" charset="0"/>
              <a:buChar char="•"/>
            </a:pPr>
            <a:r>
              <a:rPr lang="en-GB" dirty="0">
                <a:latin typeface="Calibri" panose="020F0502020204030204" pitchFamily="34" charset="0"/>
                <a:ea typeface="Calibri" panose="020F0502020204030204" pitchFamily="34" charset="0"/>
                <a:cs typeface="Times New Roman" panose="02020603050405020304" pitchFamily="18" charset="0"/>
              </a:rPr>
              <a:t>and how </a:t>
            </a:r>
            <a:r>
              <a:rPr lang="en-GB" b="1" dirty="0">
                <a:latin typeface="Calibri" panose="020F0502020204030204" pitchFamily="34" charset="0"/>
                <a:ea typeface="Calibri" panose="020F0502020204030204" pitchFamily="34" charset="0"/>
                <a:cs typeface="Times New Roman" panose="02020603050405020304" pitchFamily="18" charset="0"/>
              </a:rPr>
              <a:t>birds</a:t>
            </a:r>
            <a:r>
              <a:rPr lang="en-GB" dirty="0">
                <a:latin typeface="Calibri" panose="020F0502020204030204" pitchFamily="34" charset="0"/>
                <a:ea typeface="Calibri" panose="020F0502020204030204" pitchFamily="34" charset="0"/>
                <a:cs typeface="Times New Roman" panose="02020603050405020304" pitchFamily="18" charset="0"/>
              </a:rPr>
              <a:t> use their </a:t>
            </a:r>
            <a:r>
              <a:rPr lang="en-GB" b="1" dirty="0">
                <a:latin typeface="Calibri" panose="020F0502020204030204" pitchFamily="34" charset="0"/>
                <a:ea typeface="Calibri" panose="020F0502020204030204" pitchFamily="34" charset="0"/>
                <a:cs typeface="Times New Roman" panose="02020603050405020304" pitchFamily="18" charset="0"/>
              </a:rPr>
              <a:t>rictal bristles</a:t>
            </a:r>
            <a:endParaRPr lang="en-GB" dirty="0">
              <a:latin typeface="Calibri" panose="020F0502020204030204" pitchFamily="34" charset="0"/>
              <a:ea typeface="Calibri" panose="020F0502020204030204" pitchFamily="34" charset="0"/>
              <a:cs typeface="Times New Roman" panose="02020603050405020304" pitchFamily="18" charset="0"/>
            </a:endParaRPr>
          </a:p>
          <a:p>
            <a:endParaRPr lang="en-GB" dirty="0">
              <a:latin typeface="Calibri" panose="020F0502020204030204" pitchFamily="34" charset="0"/>
              <a:ea typeface="Calibri" panose="020F0502020204030204" pitchFamily="34" charset="0"/>
              <a:cs typeface="Times New Roman" panose="02020603050405020304" pitchFamily="18" charset="0"/>
            </a:endParaRPr>
          </a:p>
          <a:p>
            <a:r>
              <a:rPr lang="en-GB" dirty="0">
                <a:latin typeface="Calibri" panose="020F0502020204030204" pitchFamily="34" charset="0"/>
                <a:ea typeface="Calibri" panose="020F0502020204030204" pitchFamily="34" charset="0"/>
                <a:cs typeface="Times New Roman" panose="02020603050405020304" pitchFamily="18" charset="0"/>
              </a:rPr>
              <a:t>She works at Manchester Metropolitan University. </a:t>
            </a:r>
          </a:p>
          <a:p>
            <a:endParaRPr lang="en-GB" dirty="0">
              <a:latin typeface="Calibri" panose="020F0502020204030204" pitchFamily="34" charset="0"/>
              <a:ea typeface="Calibri" panose="020F0502020204030204" pitchFamily="34" charset="0"/>
              <a:cs typeface="Times New Roman" panose="02020603050405020304" pitchFamily="18" charset="0"/>
            </a:endParaRPr>
          </a:p>
          <a:p>
            <a:endParaRPr lang="en-GB" dirty="0">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descr="A picture containing person, indoor, person, window&#10;&#10;Description automatically generated">
            <a:extLst>
              <a:ext uri="{FF2B5EF4-FFF2-40B4-BE49-F238E27FC236}">
                <a16:creationId xmlns:a16="http://schemas.microsoft.com/office/drawing/2014/main" id="{AC9B89D3-4445-4DFF-B4DC-2CC1818A4C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35839" y="1052736"/>
            <a:ext cx="2721889" cy="4084196"/>
          </a:xfrm>
          <a:prstGeom prst="rect">
            <a:avLst/>
          </a:prstGeom>
          <a:ln w="38100">
            <a:solidFill>
              <a:schemeClr val="accent1">
                <a:shade val="50000"/>
              </a:schemeClr>
            </a:solidFill>
          </a:ln>
        </p:spPr>
      </p:pic>
    </p:spTree>
    <p:extLst>
      <p:ext uri="{BB962C8B-B14F-4D97-AF65-F5344CB8AC3E}">
        <p14:creationId xmlns:p14="http://schemas.microsoft.com/office/powerpoint/2010/main" val="3767884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3B3E388-82DF-4824-A3AE-35FAB0AD26EF}"/>
              </a:ext>
            </a:extLst>
          </p:cNvPr>
          <p:cNvSpPr txBox="1"/>
          <p:nvPr/>
        </p:nvSpPr>
        <p:spPr>
          <a:xfrm>
            <a:off x="720000" y="360000"/>
            <a:ext cx="3995196" cy="369332"/>
          </a:xfrm>
          <a:prstGeom prst="rect">
            <a:avLst/>
          </a:prstGeom>
          <a:noFill/>
        </p:spPr>
        <p:txBody>
          <a:bodyPr wrap="none" rtlCol="0" anchor="t">
            <a:spAutoFit/>
          </a:bodyPr>
          <a:lstStyle/>
          <a:p>
            <a:r>
              <a:rPr lang="en-GB" b="1" dirty="0"/>
              <a:t>Whiskers and bristles are tricky to study</a:t>
            </a:r>
          </a:p>
        </p:txBody>
      </p:sp>
      <p:sp>
        <p:nvSpPr>
          <p:cNvPr id="6" name="Rectangle: Rounded Corners 5">
            <a:extLst>
              <a:ext uri="{FF2B5EF4-FFF2-40B4-BE49-F238E27FC236}">
                <a16:creationId xmlns:a16="http://schemas.microsoft.com/office/drawing/2014/main" id="{0359FF5B-8351-4D19-A3E6-AD9C0E58EFF9}"/>
              </a:ext>
            </a:extLst>
          </p:cNvPr>
          <p:cNvSpPr/>
          <p:nvPr/>
        </p:nvSpPr>
        <p:spPr>
          <a:xfrm>
            <a:off x="2312496" y="5229200"/>
            <a:ext cx="5256584" cy="7724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whiskers are tricky to study?</a:t>
            </a:r>
          </a:p>
        </p:txBody>
      </p:sp>
      <p:pic>
        <p:nvPicPr>
          <p:cNvPr id="4" name="Picture 3" descr="A close up of a bird&#10;&#10;Description automatically generated with medium confidence">
            <a:extLst>
              <a:ext uri="{FF2B5EF4-FFF2-40B4-BE49-F238E27FC236}">
                <a16:creationId xmlns:a16="http://schemas.microsoft.com/office/drawing/2014/main" id="{B57BBB37-4F49-4455-B239-6F891B6C7C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00134" y="970780"/>
            <a:ext cx="3995196" cy="2458220"/>
          </a:xfrm>
          <a:prstGeom prst="rect">
            <a:avLst/>
          </a:prstGeom>
          <a:ln w="38100">
            <a:solidFill>
              <a:schemeClr val="accent1">
                <a:shade val="50000"/>
              </a:schemeClr>
            </a:solidFill>
          </a:ln>
        </p:spPr>
      </p:pic>
      <p:sp>
        <p:nvSpPr>
          <p:cNvPr id="5" name="TextBox 4">
            <a:extLst>
              <a:ext uri="{FF2B5EF4-FFF2-40B4-BE49-F238E27FC236}">
                <a16:creationId xmlns:a16="http://schemas.microsoft.com/office/drawing/2014/main" id="{8FBA7374-B958-4C66-8F65-96F0E829C1ED}"/>
              </a:ext>
            </a:extLst>
          </p:cNvPr>
          <p:cNvSpPr txBox="1"/>
          <p:nvPr/>
        </p:nvSpPr>
        <p:spPr>
          <a:xfrm>
            <a:off x="4940788" y="3519372"/>
            <a:ext cx="3686202" cy="369332"/>
          </a:xfrm>
          <a:prstGeom prst="rect">
            <a:avLst/>
          </a:prstGeom>
          <a:noFill/>
        </p:spPr>
        <p:txBody>
          <a:bodyPr wrap="none" rtlCol="0">
            <a:spAutoFit/>
          </a:bodyPr>
          <a:lstStyle/>
          <a:p>
            <a:r>
              <a:rPr lang="en-GB" b="1" dirty="0"/>
              <a:t>Rictal bristles </a:t>
            </a:r>
            <a:r>
              <a:rPr lang="en-GB" dirty="0"/>
              <a:t>of a small green barbet</a:t>
            </a:r>
          </a:p>
        </p:txBody>
      </p:sp>
      <p:sp>
        <p:nvSpPr>
          <p:cNvPr id="8" name="TextBox 7">
            <a:extLst>
              <a:ext uri="{FF2B5EF4-FFF2-40B4-BE49-F238E27FC236}">
                <a16:creationId xmlns:a16="http://schemas.microsoft.com/office/drawing/2014/main" id="{97866BC5-B73D-4289-AF56-53809A15F1CC}"/>
              </a:ext>
            </a:extLst>
          </p:cNvPr>
          <p:cNvSpPr txBox="1"/>
          <p:nvPr/>
        </p:nvSpPr>
        <p:spPr>
          <a:xfrm>
            <a:off x="616364" y="3531948"/>
            <a:ext cx="1829412" cy="584775"/>
          </a:xfrm>
          <a:prstGeom prst="rect">
            <a:avLst/>
          </a:prstGeom>
          <a:noFill/>
        </p:spPr>
        <p:txBody>
          <a:bodyPr wrap="none" rtlCol="0">
            <a:spAutoFit/>
          </a:bodyPr>
          <a:lstStyle/>
          <a:p>
            <a:r>
              <a:rPr lang="en-GB" b="1" dirty="0"/>
              <a:t>Whiskers</a:t>
            </a:r>
            <a:r>
              <a:rPr lang="en-GB" dirty="0"/>
              <a:t> on a rat</a:t>
            </a:r>
          </a:p>
          <a:p>
            <a:r>
              <a:rPr lang="en-GB" sz="1400" dirty="0"/>
              <a:t>© Maria </a:t>
            </a:r>
            <a:r>
              <a:rPr lang="en-GB" sz="1400" dirty="0" err="1"/>
              <a:t>Panagiotidi</a:t>
            </a:r>
            <a:endParaRPr lang="en-GB" sz="1400" dirty="0"/>
          </a:p>
        </p:txBody>
      </p:sp>
      <p:pic>
        <p:nvPicPr>
          <p:cNvPr id="9" name="Picture 8">
            <a:extLst>
              <a:ext uri="{FF2B5EF4-FFF2-40B4-BE49-F238E27FC236}">
                <a16:creationId xmlns:a16="http://schemas.microsoft.com/office/drawing/2014/main" id="{9822F7F9-3D6B-4634-AF16-F7CC4E698E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6430" y="970780"/>
            <a:ext cx="3995196" cy="2458220"/>
          </a:xfrm>
          <a:prstGeom prst="rect">
            <a:avLst/>
          </a:prstGeom>
          <a:ln w="38100">
            <a:solidFill>
              <a:schemeClr val="accent1">
                <a:shade val="50000"/>
              </a:schemeClr>
            </a:solidFill>
          </a:ln>
        </p:spPr>
      </p:pic>
    </p:spTree>
    <p:extLst>
      <p:ext uri="{BB962C8B-B14F-4D97-AF65-F5344CB8AC3E}">
        <p14:creationId xmlns:p14="http://schemas.microsoft.com/office/powerpoint/2010/main" val="3436773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3B3E388-82DF-4824-A3AE-35FAB0AD26EF}"/>
              </a:ext>
            </a:extLst>
          </p:cNvPr>
          <p:cNvSpPr txBox="1"/>
          <p:nvPr/>
        </p:nvSpPr>
        <p:spPr>
          <a:xfrm>
            <a:off x="720000" y="360000"/>
            <a:ext cx="5608908" cy="369332"/>
          </a:xfrm>
          <a:prstGeom prst="rect">
            <a:avLst/>
          </a:prstGeom>
          <a:noFill/>
        </p:spPr>
        <p:txBody>
          <a:bodyPr wrap="none" rtlCol="0">
            <a:spAutoFit/>
          </a:bodyPr>
          <a:lstStyle/>
          <a:p>
            <a:r>
              <a:rPr lang="en-GB" b="1" dirty="0"/>
              <a:t>What did the scientists know about mammals’ whiskers?</a:t>
            </a:r>
          </a:p>
        </p:txBody>
      </p:sp>
      <p:pic>
        <p:nvPicPr>
          <p:cNvPr id="3" name="Picture 2" descr="A picture containing mammal, rodent&#10;&#10;Description automatically generated">
            <a:extLst>
              <a:ext uri="{FF2B5EF4-FFF2-40B4-BE49-F238E27FC236}">
                <a16:creationId xmlns:a16="http://schemas.microsoft.com/office/drawing/2014/main" id="{A090C4CE-835F-49CF-93DB-BD7012839B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96278" y="962306"/>
            <a:ext cx="2551443" cy="2321920"/>
          </a:xfrm>
          <a:prstGeom prst="rect">
            <a:avLst/>
          </a:prstGeom>
          <a:ln w="38100">
            <a:solidFill>
              <a:schemeClr val="accent1">
                <a:shade val="50000"/>
              </a:schemeClr>
            </a:solidFill>
          </a:ln>
        </p:spPr>
      </p:pic>
      <p:pic>
        <p:nvPicPr>
          <p:cNvPr id="8" name="Picture 7" descr="A picture containing cat, mammal, indoor, rodent&#10;&#10;Description automatically generated">
            <a:extLst>
              <a:ext uri="{FF2B5EF4-FFF2-40B4-BE49-F238E27FC236}">
                <a16:creationId xmlns:a16="http://schemas.microsoft.com/office/drawing/2014/main" id="{90075906-ABA1-4A17-AE3F-0E603DF583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0000" y="962306"/>
            <a:ext cx="2425482" cy="2309344"/>
          </a:xfrm>
          <a:prstGeom prst="rect">
            <a:avLst/>
          </a:prstGeom>
          <a:ln w="38100">
            <a:solidFill>
              <a:schemeClr val="accent1">
                <a:shade val="50000"/>
              </a:schemeClr>
            </a:solidFill>
          </a:ln>
        </p:spPr>
      </p:pic>
      <p:pic>
        <p:nvPicPr>
          <p:cNvPr id="10" name="Picture 9" descr="A picture containing mammal, mouth, red, rodent&#10;&#10;Description automatically generated">
            <a:extLst>
              <a:ext uri="{FF2B5EF4-FFF2-40B4-BE49-F238E27FC236}">
                <a16:creationId xmlns:a16="http://schemas.microsoft.com/office/drawing/2014/main" id="{E9C5C77D-0E89-4B39-9F2E-41E367808BF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998517" y="962306"/>
            <a:ext cx="2485694" cy="2309344"/>
          </a:xfrm>
          <a:prstGeom prst="rect">
            <a:avLst/>
          </a:prstGeom>
          <a:ln w="38100">
            <a:solidFill>
              <a:schemeClr val="accent1">
                <a:shade val="50000"/>
              </a:schemeClr>
            </a:solidFill>
          </a:ln>
        </p:spPr>
      </p:pic>
      <p:pic>
        <p:nvPicPr>
          <p:cNvPr id="12" name="Picture 11" descr="Close up of a seal&#10;&#10;Description automatically generated with medium confidence">
            <a:extLst>
              <a:ext uri="{FF2B5EF4-FFF2-40B4-BE49-F238E27FC236}">
                <a16:creationId xmlns:a16="http://schemas.microsoft.com/office/drawing/2014/main" id="{6EFF5681-B58C-49C3-A22C-945A2565901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60032" y="4343132"/>
            <a:ext cx="2759686" cy="2015727"/>
          </a:xfrm>
          <a:prstGeom prst="rect">
            <a:avLst/>
          </a:prstGeom>
          <a:ln w="38100">
            <a:solidFill>
              <a:schemeClr val="accent1">
                <a:shade val="50000"/>
              </a:schemeClr>
            </a:solidFill>
          </a:ln>
        </p:spPr>
      </p:pic>
      <p:pic>
        <p:nvPicPr>
          <p:cNvPr id="14" name="Picture 13" descr="A picture containing mammal, aquatic mammal, seal, outdoor&#10;&#10;Description automatically generated">
            <a:extLst>
              <a:ext uri="{FF2B5EF4-FFF2-40B4-BE49-F238E27FC236}">
                <a16:creationId xmlns:a16="http://schemas.microsoft.com/office/drawing/2014/main" id="{C8333B02-E88A-4C1E-A920-FECDAAF521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907704" y="4364052"/>
            <a:ext cx="2687636" cy="2015727"/>
          </a:xfrm>
          <a:prstGeom prst="rect">
            <a:avLst/>
          </a:prstGeom>
          <a:ln w="38100">
            <a:solidFill>
              <a:schemeClr val="accent1">
                <a:shade val="50000"/>
              </a:schemeClr>
            </a:solidFill>
          </a:ln>
        </p:spPr>
      </p:pic>
      <p:sp>
        <p:nvSpPr>
          <p:cNvPr id="15" name="Rectangle: Rounded Corners 14">
            <a:extLst>
              <a:ext uri="{FF2B5EF4-FFF2-40B4-BE49-F238E27FC236}">
                <a16:creationId xmlns:a16="http://schemas.microsoft.com/office/drawing/2014/main" id="{EACFE87A-1B6D-451D-8860-8668C0027433}"/>
              </a:ext>
            </a:extLst>
          </p:cNvPr>
          <p:cNvSpPr/>
          <p:nvPr/>
        </p:nvSpPr>
        <p:spPr>
          <a:xfrm>
            <a:off x="2291084" y="3463222"/>
            <a:ext cx="4608512" cy="7060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Can you name these whiskered mammals?</a:t>
            </a:r>
          </a:p>
          <a:p>
            <a:pPr algn="ctr"/>
            <a:r>
              <a:rPr lang="en-GB" dirty="0"/>
              <a:t>What do you notice about their whiskers?</a:t>
            </a:r>
          </a:p>
        </p:txBody>
      </p:sp>
      <p:sp>
        <p:nvSpPr>
          <p:cNvPr id="9" name="TextBox 8">
            <a:extLst>
              <a:ext uri="{FF2B5EF4-FFF2-40B4-BE49-F238E27FC236}">
                <a16:creationId xmlns:a16="http://schemas.microsoft.com/office/drawing/2014/main" id="{926B0D1B-B231-4B49-9F77-A1C39C51A787}"/>
              </a:ext>
            </a:extLst>
          </p:cNvPr>
          <p:cNvSpPr txBox="1"/>
          <p:nvPr/>
        </p:nvSpPr>
        <p:spPr>
          <a:xfrm>
            <a:off x="720000" y="6550223"/>
            <a:ext cx="3270575" cy="307777"/>
          </a:xfrm>
          <a:prstGeom prst="rect">
            <a:avLst/>
          </a:prstGeom>
          <a:noFill/>
        </p:spPr>
        <p:txBody>
          <a:bodyPr wrap="none" rtlCol="0">
            <a:spAutoFit/>
          </a:bodyPr>
          <a:lstStyle/>
          <a:p>
            <a:r>
              <a:rPr lang="en-GB" sz="1400" dirty="0"/>
              <a:t>© Images kindly provided by Robyn Grant.</a:t>
            </a:r>
          </a:p>
        </p:txBody>
      </p:sp>
    </p:spTree>
    <p:extLst>
      <p:ext uri="{BB962C8B-B14F-4D97-AF65-F5344CB8AC3E}">
        <p14:creationId xmlns:p14="http://schemas.microsoft.com/office/powerpoint/2010/main" val="1555622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495D92-C6EB-40A1-B4AB-869D18E689B9}"/>
              </a:ext>
            </a:extLst>
          </p:cNvPr>
          <p:cNvSpPr txBox="1"/>
          <p:nvPr/>
        </p:nvSpPr>
        <p:spPr>
          <a:xfrm>
            <a:off x="720000" y="360000"/>
            <a:ext cx="2774734" cy="369332"/>
          </a:xfrm>
          <a:prstGeom prst="rect">
            <a:avLst/>
          </a:prstGeom>
          <a:noFill/>
        </p:spPr>
        <p:txBody>
          <a:bodyPr wrap="none" rtlCol="0">
            <a:spAutoFit/>
          </a:bodyPr>
          <a:lstStyle/>
          <a:p>
            <a:r>
              <a:rPr lang="en-GB" b="1" dirty="0"/>
              <a:t>What did the scientists do?</a:t>
            </a:r>
          </a:p>
        </p:txBody>
      </p:sp>
      <p:sp>
        <p:nvSpPr>
          <p:cNvPr id="7" name="Rectangle: Rounded Corners 6">
            <a:extLst>
              <a:ext uri="{FF2B5EF4-FFF2-40B4-BE49-F238E27FC236}">
                <a16:creationId xmlns:a16="http://schemas.microsoft.com/office/drawing/2014/main" id="{F20871D6-2529-4546-9663-6694A5FCC57D}"/>
              </a:ext>
            </a:extLst>
          </p:cNvPr>
          <p:cNvSpPr/>
          <p:nvPr/>
        </p:nvSpPr>
        <p:spPr>
          <a:xfrm>
            <a:off x="6487443" y="4833909"/>
            <a:ext cx="2164740" cy="9526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dirty="0">
                <a:effectLst/>
                <a:latin typeface="Calibri" panose="020F0502020204030204" pitchFamily="34" charset="0"/>
                <a:ea typeface="Calibri" panose="020F0502020204030204" pitchFamily="34" charset="0"/>
                <a:cs typeface="Times New Roman" panose="02020603050405020304" pitchFamily="18" charset="0"/>
              </a:rPr>
              <a:t>How many of these mammals can you name? </a:t>
            </a:r>
            <a:endParaRPr lang="en-GB" dirty="0"/>
          </a:p>
        </p:txBody>
      </p:sp>
      <p:sp>
        <p:nvSpPr>
          <p:cNvPr id="3" name="TextBox 2">
            <a:extLst>
              <a:ext uri="{FF2B5EF4-FFF2-40B4-BE49-F238E27FC236}">
                <a16:creationId xmlns:a16="http://schemas.microsoft.com/office/drawing/2014/main" id="{EDCD141F-E75E-4209-BB20-A02E5A2CC78F}"/>
              </a:ext>
            </a:extLst>
          </p:cNvPr>
          <p:cNvSpPr txBox="1"/>
          <p:nvPr/>
        </p:nvSpPr>
        <p:spPr>
          <a:xfrm>
            <a:off x="719999" y="883613"/>
            <a:ext cx="6333465" cy="369332"/>
          </a:xfrm>
          <a:prstGeom prst="rect">
            <a:avLst/>
          </a:prstGeom>
          <a:noFill/>
        </p:spPr>
        <p:txBody>
          <a:bodyPr wrap="none" rtlCol="0">
            <a:spAutoFit/>
          </a:bodyPr>
          <a:lstStyle/>
          <a:p>
            <a:r>
              <a:rPr lang="en-GB" dirty="0"/>
              <a:t>1. They collected </a:t>
            </a:r>
            <a:r>
              <a:rPr lang="en-GB" b="1" dirty="0"/>
              <a:t>19</a:t>
            </a:r>
            <a:r>
              <a:rPr lang="en-GB" dirty="0"/>
              <a:t> different types of mammals from museums*.</a:t>
            </a:r>
          </a:p>
        </p:txBody>
      </p:sp>
      <p:sp>
        <p:nvSpPr>
          <p:cNvPr id="6" name="TextBox 5">
            <a:extLst>
              <a:ext uri="{FF2B5EF4-FFF2-40B4-BE49-F238E27FC236}">
                <a16:creationId xmlns:a16="http://schemas.microsoft.com/office/drawing/2014/main" id="{69E071DA-EEC3-446A-AB83-CC05C3798CEF}"/>
              </a:ext>
            </a:extLst>
          </p:cNvPr>
          <p:cNvSpPr txBox="1"/>
          <p:nvPr/>
        </p:nvSpPr>
        <p:spPr>
          <a:xfrm>
            <a:off x="719999" y="1291795"/>
            <a:ext cx="8201167" cy="369332"/>
          </a:xfrm>
          <a:prstGeom prst="rect">
            <a:avLst/>
          </a:prstGeom>
          <a:noFill/>
        </p:spPr>
        <p:txBody>
          <a:bodyPr wrap="square">
            <a:spAutoFit/>
          </a:bodyPr>
          <a:lstStyle/>
          <a:p>
            <a:r>
              <a:rPr lang="en-GB" dirty="0"/>
              <a:t>2. They plucked the whiskers from each mammal - they had </a:t>
            </a:r>
            <a:r>
              <a:rPr lang="en-GB" b="1" dirty="0"/>
              <a:t>687 whiskers</a:t>
            </a:r>
            <a:r>
              <a:rPr lang="en-GB" dirty="0"/>
              <a:t>!</a:t>
            </a:r>
          </a:p>
        </p:txBody>
      </p:sp>
      <p:sp>
        <p:nvSpPr>
          <p:cNvPr id="11" name="Rectangle: Rounded Corners 10">
            <a:extLst>
              <a:ext uri="{FF2B5EF4-FFF2-40B4-BE49-F238E27FC236}">
                <a16:creationId xmlns:a16="http://schemas.microsoft.com/office/drawing/2014/main" id="{7EB298B2-0764-48DF-9191-22DCADBE984E}"/>
              </a:ext>
            </a:extLst>
          </p:cNvPr>
          <p:cNvSpPr/>
          <p:nvPr/>
        </p:nvSpPr>
        <p:spPr>
          <a:xfrm>
            <a:off x="937103" y="6078018"/>
            <a:ext cx="7273608" cy="5578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the scientists collected the mammals from museums?</a:t>
            </a:r>
          </a:p>
        </p:txBody>
      </p:sp>
      <p:pic>
        <p:nvPicPr>
          <p:cNvPr id="13" name="Picture 12" descr="A fox standing in the snow&#10;&#10;Description automatically generated with medium confidence">
            <a:extLst>
              <a:ext uri="{FF2B5EF4-FFF2-40B4-BE49-F238E27FC236}">
                <a16:creationId xmlns:a16="http://schemas.microsoft.com/office/drawing/2014/main" id="{8945CF2A-8EEA-497A-948B-0910E5C2B6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87442" y="1867496"/>
            <a:ext cx="2164740" cy="1363777"/>
          </a:xfrm>
          <a:prstGeom prst="rect">
            <a:avLst/>
          </a:prstGeom>
          <a:ln w="38100">
            <a:solidFill>
              <a:schemeClr val="accent1">
                <a:shade val="50000"/>
              </a:schemeClr>
            </a:solidFill>
          </a:ln>
        </p:spPr>
      </p:pic>
      <p:pic>
        <p:nvPicPr>
          <p:cNvPr id="15" name="Picture 14" descr="A picture containing ground, outdoor, mammal, meerkat&#10;&#10;Description automatically generated">
            <a:extLst>
              <a:ext uri="{FF2B5EF4-FFF2-40B4-BE49-F238E27FC236}">
                <a16:creationId xmlns:a16="http://schemas.microsoft.com/office/drawing/2014/main" id="{173952FD-69C8-4904-A625-2D7DE1A2E0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4320" y="1933773"/>
            <a:ext cx="2232248" cy="1674186"/>
          </a:xfrm>
          <a:prstGeom prst="rect">
            <a:avLst/>
          </a:prstGeom>
          <a:ln w="38100">
            <a:solidFill>
              <a:schemeClr val="accent1">
                <a:shade val="50000"/>
              </a:schemeClr>
            </a:solidFill>
          </a:ln>
        </p:spPr>
      </p:pic>
      <p:pic>
        <p:nvPicPr>
          <p:cNvPr id="17" name="Picture 16" descr="A rabbit with its mouth open&#10;&#10;Description automatically generated with low confidence">
            <a:extLst>
              <a:ext uri="{FF2B5EF4-FFF2-40B4-BE49-F238E27FC236}">
                <a16:creationId xmlns:a16="http://schemas.microsoft.com/office/drawing/2014/main" id="{C2F2511B-7A44-4DAC-AC7C-399FA44A11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9540" y="3877440"/>
            <a:ext cx="2022354" cy="1617883"/>
          </a:xfrm>
          <a:prstGeom prst="rect">
            <a:avLst/>
          </a:prstGeom>
          <a:ln w="38100">
            <a:solidFill>
              <a:schemeClr val="accent1">
                <a:shade val="50000"/>
              </a:schemeClr>
            </a:solidFill>
          </a:ln>
        </p:spPr>
      </p:pic>
      <p:pic>
        <p:nvPicPr>
          <p:cNvPr id="19" name="Picture 18" descr="A picture containing mammal, snow, outdoor, brown&#10;&#10;Description automatically generated">
            <a:extLst>
              <a:ext uri="{FF2B5EF4-FFF2-40B4-BE49-F238E27FC236}">
                <a16:creationId xmlns:a16="http://schemas.microsoft.com/office/drawing/2014/main" id="{793BA6B4-8941-4BDD-A418-32DBFCFAA63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62674" y="1760762"/>
            <a:ext cx="2915816" cy="1946201"/>
          </a:xfrm>
          <a:prstGeom prst="rect">
            <a:avLst/>
          </a:prstGeom>
          <a:ln w="38100">
            <a:solidFill>
              <a:schemeClr val="accent1">
                <a:shade val="50000"/>
              </a:schemeClr>
            </a:solidFill>
          </a:ln>
        </p:spPr>
      </p:pic>
      <p:pic>
        <p:nvPicPr>
          <p:cNvPr id="21" name="Picture 20" descr="A mouse eating a piece of food&#10;&#10;Description automatically generated with low confidence">
            <a:extLst>
              <a:ext uri="{FF2B5EF4-FFF2-40B4-BE49-F238E27FC236}">
                <a16:creationId xmlns:a16="http://schemas.microsoft.com/office/drawing/2014/main" id="{F50D67BC-AE87-4AF1-9AF0-FD4562AD596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397"/>
          <a:stretch/>
        </p:blipFill>
        <p:spPr>
          <a:xfrm>
            <a:off x="6683079" y="3453154"/>
            <a:ext cx="1773466" cy="1028150"/>
          </a:xfrm>
          <a:prstGeom prst="rect">
            <a:avLst/>
          </a:prstGeom>
          <a:ln w="38100">
            <a:solidFill>
              <a:schemeClr val="accent1">
                <a:shade val="50000"/>
              </a:schemeClr>
            </a:solidFill>
          </a:ln>
        </p:spPr>
      </p:pic>
      <p:pic>
        <p:nvPicPr>
          <p:cNvPr id="23" name="Picture 22" descr="A picture containing outdoor, mammal, swimming, sea otter&#10;&#10;Description automatically generated">
            <a:extLst>
              <a:ext uri="{FF2B5EF4-FFF2-40B4-BE49-F238E27FC236}">
                <a16:creationId xmlns:a16="http://schemas.microsoft.com/office/drawing/2014/main" id="{0E5A2027-1A23-4830-B3FA-F36A0338B5A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3362674" y="3913332"/>
            <a:ext cx="2915816" cy="1873236"/>
          </a:xfrm>
          <a:prstGeom prst="rect">
            <a:avLst/>
          </a:prstGeom>
          <a:ln w="38100">
            <a:solidFill>
              <a:schemeClr val="accent1">
                <a:shade val="50000"/>
              </a:schemeClr>
            </a:solidFill>
          </a:ln>
        </p:spPr>
      </p:pic>
    </p:spTree>
    <p:extLst>
      <p:ext uri="{BB962C8B-B14F-4D97-AF65-F5344CB8AC3E}">
        <p14:creationId xmlns:p14="http://schemas.microsoft.com/office/powerpoint/2010/main" val="1431155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495D92-C6EB-40A1-B4AB-869D18E689B9}"/>
              </a:ext>
            </a:extLst>
          </p:cNvPr>
          <p:cNvSpPr txBox="1"/>
          <p:nvPr/>
        </p:nvSpPr>
        <p:spPr>
          <a:xfrm>
            <a:off x="720000" y="360000"/>
            <a:ext cx="2774734" cy="369332"/>
          </a:xfrm>
          <a:prstGeom prst="rect">
            <a:avLst/>
          </a:prstGeom>
          <a:noFill/>
        </p:spPr>
        <p:txBody>
          <a:bodyPr wrap="none" rtlCol="0">
            <a:spAutoFit/>
          </a:bodyPr>
          <a:lstStyle/>
          <a:p>
            <a:r>
              <a:rPr lang="en-GB" b="1" dirty="0"/>
              <a:t>What did the scientists do?</a:t>
            </a:r>
          </a:p>
        </p:txBody>
      </p:sp>
      <p:sp>
        <p:nvSpPr>
          <p:cNvPr id="5" name="TextBox 4">
            <a:extLst>
              <a:ext uri="{FF2B5EF4-FFF2-40B4-BE49-F238E27FC236}">
                <a16:creationId xmlns:a16="http://schemas.microsoft.com/office/drawing/2014/main" id="{3C735A8B-43E6-453E-9F31-9572217F07A7}"/>
              </a:ext>
            </a:extLst>
          </p:cNvPr>
          <p:cNvSpPr txBox="1"/>
          <p:nvPr/>
        </p:nvSpPr>
        <p:spPr>
          <a:xfrm>
            <a:off x="720000" y="914845"/>
            <a:ext cx="3540713" cy="369332"/>
          </a:xfrm>
          <a:prstGeom prst="rect">
            <a:avLst/>
          </a:prstGeom>
          <a:noFill/>
        </p:spPr>
        <p:txBody>
          <a:bodyPr wrap="none" rtlCol="0">
            <a:spAutoFit/>
          </a:bodyPr>
          <a:lstStyle/>
          <a:p>
            <a:r>
              <a:rPr lang="en-GB" dirty="0"/>
              <a:t>3. They photographed the whiskers.</a:t>
            </a:r>
          </a:p>
        </p:txBody>
      </p:sp>
      <p:sp>
        <p:nvSpPr>
          <p:cNvPr id="8" name="TextBox 7">
            <a:extLst>
              <a:ext uri="{FF2B5EF4-FFF2-40B4-BE49-F238E27FC236}">
                <a16:creationId xmlns:a16="http://schemas.microsoft.com/office/drawing/2014/main" id="{40EE4A75-747E-47CC-8B81-22D8E5105882}"/>
              </a:ext>
            </a:extLst>
          </p:cNvPr>
          <p:cNvSpPr txBox="1"/>
          <p:nvPr/>
        </p:nvSpPr>
        <p:spPr>
          <a:xfrm>
            <a:off x="720000" y="1551072"/>
            <a:ext cx="8676536" cy="369332"/>
          </a:xfrm>
          <a:prstGeom prst="rect">
            <a:avLst/>
          </a:prstGeom>
          <a:noFill/>
        </p:spPr>
        <p:txBody>
          <a:bodyPr wrap="square" rtlCol="0">
            <a:spAutoFit/>
          </a:bodyPr>
          <a:lstStyle/>
          <a:p>
            <a:r>
              <a:rPr lang="en-GB" dirty="0"/>
              <a:t>4. Each whisker image was put on a Euler spiral to see if it fitted somewhere on the curve.</a:t>
            </a:r>
          </a:p>
        </p:txBody>
      </p:sp>
      <p:pic>
        <p:nvPicPr>
          <p:cNvPr id="10" name="Picture 9" descr="A picture containing shoji&#10;&#10;Description automatically generated">
            <a:extLst>
              <a:ext uri="{FF2B5EF4-FFF2-40B4-BE49-F238E27FC236}">
                <a16:creationId xmlns:a16="http://schemas.microsoft.com/office/drawing/2014/main" id="{411A41CA-9B62-4F7E-964A-6D02F957343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77020" y="2257103"/>
            <a:ext cx="3694980" cy="3694980"/>
          </a:xfrm>
          <a:prstGeom prst="rect">
            <a:avLst/>
          </a:prstGeom>
          <a:ln>
            <a:solidFill>
              <a:schemeClr val="accent1">
                <a:shade val="50000"/>
              </a:schemeClr>
            </a:solidFill>
          </a:ln>
        </p:spPr>
      </p:pic>
      <p:sp>
        <p:nvSpPr>
          <p:cNvPr id="4" name="TextBox 3">
            <a:extLst>
              <a:ext uri="{FF2B5EF4-FFF2-40B4-BE49-F238E27FC236}">
                <a16:creationId xmlns:a16="http://schemas.microsoft.com/office/drawing/2014/main" id="{63B5E23F-7ADB-4AE4-9B41-1DFE2CFA08BC}"/>
              </a:ext>
            </a:extLst>
          </p:cNvPr>
          <p:cNvSpPr txBox="1"/>
          <p:nvPr/>
        </p:nvSpPr>
        <p:spPr>
          <a:xfrm>
            <a:off x="854850" y="5952083"/>
            <a:ext cx="1276375" cy="584775"/>
          </a:xfrm>
          <a:prstGeom prst="rect">
            <a:avLst/>
          </a:prstGeom>
          <a:noFill/>
        </p:spPr>
        <p:txBody>
          <a:bodyPr wrap="none" rtlCol="0">
            <a:spAutoFit/>
          </a:bodyPr>
          <a:lstStyle/>
          <a:p>
            <a:r>
              <a:rPr lang="en-GB" dirty="0"/>
              <a:t>Euler spiral </a:t>
            </a:r>
          </a:p>
          <a:p>
            <a:r>
              <a:rPr lang="en-GB" sz="1400" dirty="0"/>
              <a:t>©</a:t>
            </a:r>
            <a:r>
              <a:rPr lang="en-GB" sz="1400" dirty="0" err="1"/>
              <a:t>Cyp</a:t>
            </a:r>
            <a:r>
              <a:rPr lang="en-GB" sz="1400" dirty="0"/>
              <a:t>*</a:t>
            </a:r>
          </a:p>
        </p:txBody>
      </p:sp>
      <p:sp>
        <p:nvSpPr>
          <p:cNvPr id="12" name="Rectangle: Rounded Corners 11">
            <a:extLst>
              <a:ext uri="{FF2B5EF4-FFF2-40B4-BE49-F238E27FC236}">
                <a16:creationId xmlns:a16="http://schemas.microsoft.com/office/drawing/2014/main" id="{53A6D57C-21B9-434C-B09E-270A1C23AE80}"/>
              </a:ext>
            </a:extLst>
          </p:cNvPr>
          <p:cNvSpPr/>
          <p:nvPr/>
        </p:nvSpPr>
        <p:spPr>
          <a:xfrm>
            <a:off x="5125492" y="3616469"/>
            <a:ext cx="3694980" cy="25202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Have a look at some pictures of whiskers.</a:t>
            </a:r>
          </a:p>
          <a:p>
            <a:pPr algn="ctr"/>
            <a:endParaRPr lang="en-GB" dirty="0"/>
          </a:p>
          <a:p>
            <a:pPr algn="ctr"/>
            <a:r>
              <a:rPr lang="en-GB" dirty="0"/>
              <a:t>How curly are these whiskers?</a:t>
            </a:r>
          </a:p>
          <a:p>
            <a:pPr algn="ctr"/>
            <a:endParaRPr lang="en-GB" dirty="0"/>
          </a:p>
          <a:p>
            <a:pPr algn="ctr"/>
            <a:r>
              <a:rPr lang="en-GB" dirty="0"/>
              <a:t>Where on the curve do you think they will fit?</a:t>
            </a:r>
          </a:p>
        </p:txBody>
      </p:sp>
    </p:spTree>
    <p:extLst>
      <p:ext uri="{BB962C8B-B14F-4D97-AF65-F5344CB8AC3E}">
        <p14:creationId xmlns:p14="http://schemas.microsoft.com/office/powerpoint/2010/main" val="2911366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31C9E7-1E30-4058-93FD-0A836C12E7B4}"/>
              </a:ext>
            </a:extLst>
          </p:cNvPr>
          <p:cNvSpPr txBox="1"/>
          <p:nvPr/>
        </p:nvSpPr>
        <p:spPr>
          <a:xfrm>
            <a:off x="720000" y="360000"/>
            <a:ext cx="3284489" cy="369332"/>
          </a:xfrm>
          <a:prstGeom prst="rect">
            <a:avLst/>
          </a:prstGeom>
          <a:noFill/>
        </p:spPr>
        <p:txBody>
          <a:bodyPr wrap="none" rtlCol="0">
            <a:spAutoFit/>
          </a:bodyPr>
          <a:lstStyle/>
          <a:p>
            <a:r>
              <a:rPr lang="en-GB" b="1" dirty="0"/>
              <a:t>What did the scientists find out?</a:t>
            </a:r>
          </a:p>
        </p:txBody>
      </p:sp>
      <p:sp>
        <p:nvSpPr>
          <p:cNvPr id="9" name="Rectangle: Rounded Corners 8">
            <a:extLst>
              <a:ext uri="{FF2B5EF4-FFF2-40B4-BE49-F238E27FC236}">
                <a16:creationId xmlns:a16="http://schemas.microsoft.com/office/drawing/2014/main" id="{AE877D42-D87C-4AE7-887F-D1A8242EFFF7}"/>
              </a:ext>
            </a:extLst>
          </p:cNvPr>
          <p:cNvSpPr/>
          <p:nvPr/>
        </p:nvSpPr>
        <p:spPr>
          <a:xfrm>
            <a:off x="4877631" y="3683630"/>
            <a:ext cx="3091379" cy="14130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do you think aquatic mammals have thicker, stiffer whiskers than mammals living on land or in trees?</a:t>
            </a:r>
          </a:p>
        </p:txBody>
      </p:sp>
      <p:sp>
        <p:nvSpPr>
          <p:cNvPr id="3" name="TextBox 2">
            <a:extLst>
              <a:ext uri="{FF2B5EF4-FFF2-40B4-BE49-F238E27FC236}">
                <a16:creationId xmlns:a16="http://schemas.microsoft.com/office/drawing/2014/main" id="{F64B7169-8202-4D90-B24E-FBFC7EF18780}"/>
              </a:ext>
            </a:extLst>
          </p:cNvPr>
          <p:cNvSpPr txBox="1"/>
          <p:nvPr/>
        </p:nvSpPr>
        <p:spPr>
          <a:xfrm>
            <a:off x="720000" y="1052736"/>
            <a:ext cx="7488832" cy="2308324"/>
          </a:xfrm>
          <a:prstGeom prst="rect">
            <a:avLst/>
          </a:prstGeom>
          <a:noFill/>
        </p:spPr>
        <p:txBody>
          <a:bodyPr wrap="square" rtlCol="0">
            <a:spAutoFit/>
          </a:bodyPr>
          <a:lstStyle/>
          <a:p>
            <a:r>
              <a:rPr lang="en-GB" dirty="0"/>
              <a:t>All mammals had tapered whiskers.</a:t>
            </a:r>
          </a:p>
          <a:p>
            <a:endParaRPr lang="en-GB" dirty="0"/>
          </a:p>
          <a:p>
            <a:r>
              <a:rPr lang="en-GB" dirty="0"/>
              <a:t>All the mammals’ whiskers fitted somewhere on the Euler spiral.</a:t>
            </a:r>
          </a:p>
          <a:p>
            <a:endParaRPr lang="en-GB" dirty="0"/>
          </a:p>
          <a:p>
            <a:r>
              <a:rPr lang="en-GB" dirty="0"/>
              <a:t>Smaller mammals tend to have longer, thinner, more bendy whiskers.</a:t>
            </a:r>
          </a:p>
          <a:p>
            <a:endParaRPr lang="en-GB" dirty="0"/>
          </a:p>
          <a:p>
            <a:r>
              <a:rPr lang="en-GB" dirty="0"/>
              <a:t>Mammals living in the sea have thicker, stiffer, more tapered whiskers than mammals living on land or in trees.</a:t>
            </a:r>
          </a:p>
        </p:txBody>
      </p:sp>
      <p:pic>
        <p:nvPicPr>
          <p:cNvPr id="4" name="Picture 3">
            <a:extLst>
              <a:ext uri="{FF2B5EF4-FFF2-40B4-BE49-F238E27FC236}">
                <a16:creationId xmlns:a16="http://schemas.microsoft.com/office/drawing/2014/main" id="{9BCE5416-19F1-4CFB-9182-287107511A1D}"/>
              </a:ext>
            </a:extLst>
          </p:cNvPr>
          <p:cNvPicPr>
            <a:picLocks noChangeAspect="1"/>
          </p:cNvPicPr>
          <p:nvPr/>
        </p:nvPicPr>
        <p:blipFill>
          <a:blip r:embed="rId3"/>
          <a:stretch>
            <a:fillRect/>
          </a:stretch>
        </p:blipFill>
        <p:spPr>
          <a:xfrm>
            <a:off x="1187624" y="3684464"/>
            <a:ext cx="3078747" cy="2310584"/>
          </a:xfrm>
          <a:prstGeom prst="rect">
            <a:avLst/>
          </a:prstGeom>
          <a:ln w="38100">
            <a:solidFill>
              <a:schemeClr val="accent1">
                <a:shade val="50000"/>
              </a:schemeClr>
            </a:solidFill>
          </a:ln>
        </p:spPr>
      </p:pic>
      <p:sp>
        <p:nvSpPr>
          <p:cNvPr id="5" name="Rectangle: Rounded Corners 4">
            <a:extLst>
              <a:ext uri="{FF2B5EF4-FFF2-40B4-BE49-F238E27FC236}">
                <a16:creationId xmlns:a16="http://schemas.microsoft.com/office/drawing/2014/main" id="{F9CA873C-D5CD-44C4-A783-74C1CC0A730F}"/>
              </a:ext>
            </a:extLst>
          </p:cNvPr>
          <p:cNvSpPr/>
          <p:nvPr/>
        </p:nvSpPr>
        <p:spPr>
          <a:xfrm>
            <a:off x="4877631" y="5468108"/>
            <a:ext cx="3091379" cy="674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is this research important?</a:t>
            </a:r>
          </a:p>
        </p:txBody>
      </p:sp>
    </p:spTree>
    <p:extLst>
      <p:ext uri="{BB962C8B-B14F-4D97-AF65-F5344CB8AC3E}">
        <p14:creationId xmlns:p14="http://schemas.microsoft.com/office/powerpoint/2010/main" val="35435689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F602F4352AC064BAB6534866D1EBEE7" ma:contentTypeVersion="13" ma:contentTypeDescription="Create a new document." ma:contentTypeScope="" ma:versionID="15fd824e704b7fc61528198d6eb17511">
  <xsd:schema xmlns:xsd="http://www.w3.org/2001/XMLSchema" xmlns:xs="http://www.w3.org/2001/XMLSchema" xmlns:p="http://schemas.microsoft.com/office/2006/metadata/properties" xmlns:ns2="f6a294d8-0227-4a1f-9f82-c7d0e374c362" xmlns:ns3="56010c2e-e7df-43f9-b9a0-0c299b337b10" targetNamespace="http://schemas.microsoft.com/office/2006/metadata/properties" ma:root="true" ma:fieldsID="e65e34907a44a2547a0e2cc8f03a0d95" ns2:_="" ns3:_="">
    <xsd:import namespace="f6a294d8-0227-4a1f-9f82-c7d0e374c362"/>
    <xsd:import namespace="56010c2e-e7df-43f9-b9a0-0c299b337b1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a294d8-0227-4a1f-9f82-c7d0e374c3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6010c2e-e7df-43f9-b9a0-0c299b337b10"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EE5C0DA5-C026-40AD-8190-4EB31BB605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a294d8-0227-4a1f-9f82-c7d0e374c362"/>
    <ds:schemaRef ds:uri="56010c2e-e7df-43f9-b9a0-0c299b337b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53AB155-FD45-400F-89C4-CD46A5BAE941}">
  <ds:schemaRefs>
    <ds:schemaRef ds:uri="http://schemas.microsoft.com/office/2006/documentManagement/types"/>
    <ds:schemaRef ds:uri="http://www.w3.org/XML/1998/namespace"/>
    <ds:schemaRef ds:uri="56010c2e-e7df-43f9-b9a0-0c299b337b10"/>
    <ds:schemaRef ds:uri="http://purl.org/dc/elements/1.1/"/>
    <ds:schemaRef ds:uri="http://schemas.openxmlformats.org/package/2006/metadata/core-properties"/>
    <ds:schemaRef ds:uri="http://purl.org/dc/dcmitype/"/>
    <ds:schemaRef ds:uri="http://purl.org/dc/terms/"/>
    <ds:schemaRef ds:uri="http://schemas.microsoft.com/office/2006/metadata/properties"/>
    <ds:schemaRef ds:uri="http://schemas.microsoft.com/office/infopath/2007/PartnerControls"/>
    <ds:schemaRef ds:uri="f6a294d8-0227-4a1f-9f82-c7d0e374c362"/>
  </ds:schemaRefs>
</ds:datastoreItem>
</file>

<file path=docProps/app.xml><?xml version="1.0" encoding="utf-8"?>
<Properties xmlns="http://schemas.openxmlformats.org/officeDocument/2006/extended-properties" xmlns:vt="http://schemas.openxmlformats.org/officeDocument/2006/docPropsVTypes">
  <TotalTime>4129</TotalTime>
  <Words>4288</Words>
  <Application>Microsoft Office PowerPoint</Application>
  <PresentationFormat>On-screen Show (4:3)</PresentationFormat>
  <Paragraphs>392</Paragraphs>
  <Slides>18</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arial</vt:lpstr>
      <vt:lpstr>Calibri</vt:lpstr>
      <vt:lpstr>Office Theme</vt:lpstr>
      <vt:lpstr>I bet you didn’t know… Why and how scientists measure mammals’ whiskers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166</cp:revision>
  <dcterms:created xsi:type="dcterms:W3CDTF">2016-06-16T08:43:18Z</dcterms:created>
  <dcterms:modified xsi:type="dcterms:W3CDTF">2022-02-14T09:46:57Z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ies>
</file>