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53" r:id="rId2"/>
    <p:sldId id="313" r:id="rId3"/>
    <p:sldId id="339" r:id="rId4"/>
    <p:sldId id="314" r:id="rId5"/>
    <p:sldId id="340" r:id="rId6"/>
    <p:sldId id="341" r:id="rId7"/>
    <p:sldId id="342" r:id="rId8"/>
    <p:sldId id="343" r:id="rId9"/>
    <p:sldId id="344" r:id="rId10"/>
    <p:sldId id="345" r:id="rId11"/>
    <p:sldId id="346" r:id="rId12"/>
    <p:sldId id="347" r:id="rId13"/>
    <p:sldId id="348" r:id="rId14"/>
    <p:sldId id="349" r:id="rId15"/>
    <p:sldId id="350" r:id="rId16"/>
    <p:sldId id="351" r:id="rId17"/>
    <p:sldId id="352" r:id="rId18"/>
    <p:sldId id="263" r:id="rId19"/>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5pPr>
    <a:lvl6pPr marL="22860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6pPr>
    <a:lvl7pPr marL="27432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7pPr>
    <a:lvl8pPr marL="32004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8pPr>
    <a:lvl9pPr marL="36576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x Evans" initials="AE"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3176"/>
    <a:srgbClr val="EEA4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017B2B-6734-B774-BCD2-8BCCC1DA0A49}" v="3" dt="2019-10-08T10:35:21.325"/>
    <p1510:client id="{A7328534-894A-4F49-AA31-2295A4952E38}" v="229" dt="2019-10-08T10:40:36.1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04" autoAdjust="0"/>
    <p:restoredTop sz="92806" autoAdjust="0"/>
  </p:normalViewPr>
  <p:slideViewPr>
    <p:cSldViewPr snapToGrid="0" snapToObjects="1">
      <p:cViewPr varScale="1">
        <p:scale>
          <a:sx n="89" d="100"/>
          <a:sy n="89" d="100"/>
        </p:scale>
        <p:origin x="1832"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888"/>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 Id="rId30"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e Martin" userId="S::sue.martin@pstt.org.uk::cb0194a5-6d63-41ca-ace6-4751bda7921e" providerId="AD" clId="Web-{4D017B2B-6734-B774-BCD2-8BCCC1DA0A49}"/>
    <pc:docChg chg="addSld delSld modSld">
      <pc:chgData name="Sue Martin" userId="S::sue.martin@pstt.org.uk::cb0194a5-6d63-41ca-ace6-4751bda7921e" providerId="AD" clId="Web-{4D017B2B-6734-B774-BCD2-8BCCC1DA0A49}" dt="2019-10-08T10:35:21.325" v="2"/>
      <pc:docMkLst>
        <pc:docMk/>
      </pc:docMkLst>
      <pc:sldChg chg="modNotes">
        <pc:chgData name="Sue Martin" userId="S::sue.martin@pstt.org.uk::cb0194a5-6d63-41ca-ace6-4751bda7921e" providerId="AD" clId="Web-{4D017B2B-6734-B774-BCD2-8BCCC1DA0A49}" dt="2019-10-08T10:33:24.621" v="0"/>
        <pc:sldMkLst>
          <pc:docMk/>
          <pc:sldMk cId="2242500506" sldId="339"/>
        </pc:sldMkLst>
      </pc:sldChg>
      <pc:sldChg chg="add del replId">
        <pc:chgData name="Sue Martin" userId="S::sue.martin@pstt.org.uk::cb0194a5-6d63-41ca-ace6-4751bda7921e" providerId="AD" clId="Web-{4D017B2B-6734-B774-BCD2-8BCCC1DA0A49}" dt="2019-10-08T10:35:21.325" v="2"/>
        <pc:sldMkLst>
          <pc:docMk/>
          <pc:sldMk cId="2247626903" sldId="354"/>
        </pc:sldMkLst>
      </pc:sldChg>
    </pc:docChg>
  </pc:docChgLst>
  <pc:docChgLst>
    <pc:chgData name="Sue Martin" userId="cb0194a5-6d63-41ca-ace6-4751bda7921e" providerId="ADAL" clId="{0A8E6E08-2EE2-5145-839B-B84A3857C162}"/>
    <pc:docChg chg="undo addSld delSld modSld">
      <pc:chgData name="Sue Martin" userId="cb0194a5-6d63-41ca-ace6-4751bda7921e" providerId="ADAL" clId="{0A8E6E08-2EE2-5145-839B-B84A3857C162}" dt="2019-09-24T12:18:08.460" v="39" actId="20577"/>
      <pc:docMkLst>
        <pc:docMk/>
      </pc:docMkLst>
      <pc:sldChg chg="modSp">
        <pc:chgData name="Sue Martin" userId="cb0194a5-6d63-41ca-ace6-4751bda7921e" providerId="ADAL" clId="{0A8E6E08-2EE2-5145-839B-B84A3857C162}" dt="2019-09-20T11:24:25.798" v="0" actId="114"/>
        <pc:sldMkLst>
          <pc:docMk/>
          <pc:sldMk cId="2242500506" sldId="339"/>
        </pc:sldMkLst>
        <pc:spChg chg="mod">
          <ac:chgData name="Sue Martin" userId="cb0194a5-6d63-41ca-ace6-4751bda7921e" providerId="ADAL" clId="{0A8E6E08-2EE2-5145-839B-B84A3857C162}" dt="2019-09-20T11:24:25.798" v="0" actId="114"/>
          <ac:spMkLst>
            <pc:docMk/>
            <pc:sldMk cId="2242500506" sldId="339"/>
            <ac:spMk id="15" creationId="{A535C4BA-5A65-DA43-8A8F-78F706DFD5E3}"/>
          </ac:spMkLst>
        </pc:spChg>
      </pc:sldChg>
      <pc:sldChg chg="modSp">
        <pc:chgData name="Sue Martin" userId="cb0194a5-6d63-41ca-ace6-4751bda7921e" providerId="ADAL" clId="{0A8E6E08-2EE2-5145-839B-B84A3857C162}" dt="2019-09-20T11:24:39.573" v="1" actId="114"/>
        <pc:sldMkLst>
          <pc:docMk/>
          <pc:sldMk cId="4154666945" sldId="340"/>
        </pc:sldMkLst>
        <pc:spChg chg="mod">
          <ac:chgData name="Sue Martin" userId="cb0194a5-6d63-41ca-ace6-4751bda7921e" providerId="ADAL" clId="{0A8E6E08-2EE2-5145-839B-B84A3857C162}" dt="2019-09-20T11:24:39.573" v="1" actId="114"/>
          <ac:spMkLst>
            <pc:docMk/>
            <pc:sldMk cId="4154666945" sldId="340"/>
            <ac:spMk id="31" creationId="{A80C5D24-0736-254B-AE07-B53A899E6133}"/>
          </ac:spMkLst>
        </pc:spChg>
      </pc:sldChg>
      <pc:sldChg chg="modSp">
        <pc:chgData name="Sue Martin" userId="cb0194a5-6d63-41ca-ace6-4751bda7921e" providerId="ADAL" clId="{0A8E6E08-2EE2-5145-839B-B84A3857C162}" dt="2019-09-20T11:25:19.130" v="2" actId="114"/>
        <pc:sldMkLst>
          <pc:docMk/>
          <pc:sldMk cId="2500171454" sldId="352"/>
        </pc:sldMkLst>
        <pc:spChg chg="mod">
          <ac:chgData name="Sue Martin" userId="cb0194a5-6d63-41ca-ace6-4751bda7921e" providerId="ADAL" clId="{0A8E6E08-2EE2-5145-839B-B84A3857C162}" dt="2019-09-20T11:25:19.130" v="2" actId="114"/>
          <ac:spMkLst>
            <pc:docMk/>
            <pc:sldMk cId="2500171454" sldId="352"/>
            <ac:spMk id="11" creationId="{EBB1B8D4-02ED-1940-8273-2E439EF9601E}"/>
          </ac:spMkLst>
        </pc:spChg>
      </pc:sldChg>
      <pc:sldChg chg="modSp add">
        <pc:chgData name="Sue Martin" userId="cb0194a5-6d63-41ca-ace6-4751bda7921e" providerId="ADAL" clId="{0A8E6E08-2EE2-5145-839B-B84A3857C162}" dt="2019-09-24T12:18:08.460" v="39" actId="20577"/>
        <pc:sldMkLst>
          <pc:docMk/>
          <pc:sldMk cId="3263218894" sldId="353"/>
        </pc:sldMkLst>
        <pc:spChg chg="mod">
          <ac:chgData name="Sue Martin" userId="cb0194a5-6d63-41ca-ace6-4751bda7921e" providerId="ADAL" clId="{0A8E6E08-2EE2-5145-839B-B84A3857C162}" dt="2019-09-24T12:18:08.460" v="39" actId="20577"/>
          <ac:spMkLst>
            <pc:docMk/>
            <pc:sldMk cId="3263218894" sldId="353"/>
            <ac:spMk id="4103" creationId="{00000000-0000-0000-0000-000000000000}"/>
          </ac:spMkLst>
        </pc:spChg>
        <pc:picChg chg="mod modCrop">
          <ac:chgData name="Sue Martin" userId="cb0194a5-6d63-41ca-ace6-4751bda7921e" providerId="ADAL" clId="{0A8E6E08-2EE2-5145-839B-B84A3857C162}" dt="2019-09-24T12:06:22.553" v="28" actId="732"/>
          <ac:picMkLst>
            <pc:docMk/>
            <pc:sldMk cId="3263218894" sldId="353"/>
            <ac:picMk id="9" creationId="{A6E252C3-91C5-744F-981F-B80456EB2BE7}"/>
          </ac:picMkLst>
        </pc:picChg>
      </pc:sldChg>
    </pc:docChg>
  </pc:docChgLst>
  <pc:docChgLst>
    <pc:chgData name="Sue Martin" userId="cb0194a5-6d63-41ca-ace6-4751bda7921e" providerId="ADAL" clId="{A7328534-894A-4F49-AA31-2295A4952E38}"/>
    <pc:docChg chg="undo custSel modSld">
      <pc:chgData name="Sue Martin" userId="cb0194a5-6d63-41ca-ace6-4751bda7921e" providerId="ADAL" clId="{A7328534-894A-4F49-AA31-2295A4952E38}" dt="2019-09-25T17:13:26.095" v="2225" actId="20577"/>
      <pc:docMkLst>
        <pc:docMk/>
      </pc:docMkLst>
      <pc:sldChg chg="modNotesTx">
        <pc:chgData name="Sue Martin" userId="cb0194a5-6d63-41ca-ace6-4751bda7921e" providerId="ADAL" clId="{A7328534-894A-4F49-AA31-2295A4952E38}" dt="2019-09-25T11:43:25.335" v="318" actId="20577"/>
        <pc:sldMkLst>
          <pc:docMk/>
          <pc:sldMk cId="370790664" sldId="342"/>
        </pc:sldMkLst>
      </pc:sldChg>
      <pc:sldChg chg="modNotesTx">
        <pc:chgData name="Sue Martin" userId="cb0194a5-6d63-41ca-ace6-4751bda7921e" providerId="ADAL" clId="{A7328534-894A-4F49-AA31-2295A4952E38}" dt="2019-09-25T11:39:49.073" v="1" actId="20577"/>
        <pc:sldMkLst>
          <pc:docMk/>
          <pc:sldMk cId="2209268179" sldId="343"/>
        </pc:sldMkLst>
      </pc:sldChg>
      <pc:sldChg chg="modNotesTx">
        <pc:chgData name="Sue Martin" userId="cb0194a5-6d63-41ca-ace6-4751bda7921e" providerId="ADAL" clId="{A7328534-894A-4F49-AA31-2295A4952E38}" dt="2019-09-25T12:06:27.933" v="1489" actId="20577"/>
        <pc:sldMkLst>
          <pc:docMk/>
          <pc:sldMk cId="3256872682" sldId="344"/>
        </pc:sldMkLst>
      </pc:sldChg>
      <pc:sldChg chg="modNotesTx">
        <pc:chgData name="Sue Martin" userId="cb0194a5-6d63-41ca-ace6-4751bda7921e" providerId="ADAL" clId="{A7328534-894A-4F49-AA31-2295A4952E38}" dt="2019-09-25T11:40:04.146" v="3" actId="20577"/>
        <pc:sldMkLst>
          <pc:docMk/>
          <pc:sldMk cId="2872208058" sldId="345"/>
        </pc:sldMkLst>
      </pc:sldChg>
      <pc:sldChg chg="modNotesTx">
        <pc:chgData name="Sue Martin" userId="cb0194a5-6d63-41ca-ace6-4751bda7921e" providerId="ADAL" clId="{A7328534-894A-4F49-AA31-2295A4952E38}" dt="2019-09-25T11:45:11.905" v="462" actId="20577"/>
        <pc:sldMkLst>
          <pc:docMk/>
          <pc:sldMk cId="303542415" sldId="346"/>
        </pc:sldMkLst>
      </pc:sldChg>
      <pc:sldChg chg="modNotesTx">
        <pc:chgData name="Sue Martin" userId="cb0194a5-6d63-41ca-ace6-4751bda7921e" providerId="ADAL" clId="{A7328534-894A-4F49-AA31-2295A4952E38}" dt="2019-09-25T11:40:18.287" v="5" actId="20577"/>
        <pc:sldMkLst>
          <pc:docMk/>
          <pc:sldMk cId="1671351310" sldId="347"/>
        </pc:sldMkLst>
      </pc:sldChg>
      <pc:sldChg chg="modNotesTx">
        <pc:chgData name="Sue Martin" userId="cb0194a5-6d63-41ca-ace6-4751bda7921e" providerId="ADAL" clId="{A7328534-894A-4F49-AA31-2295A4952E38}" dt="2019-09-25T12:04:42.097" v="1414" actId="20577"/>
        <pc:sldMkLst>
          <pc:docMk/>
          <pc:sldMk cId="3687693738" sldId="348"/>
        </pc:sldMkLst>
      </pc:sldChg>
      <pc:sldChg chg="modNotesTx">
        <pc:chgData name="Sue Martin" userId="cb0194a5-6d63-41ca-ace6-4751bda7921e" providerId="ADAL" clId="{A7328534-894A-4F49-AA31-2295A4952E38}" dt="2019-09-25T12:26:59.105" v="1869" actId="20577"/>
        <pc:sldMkLst>
          <pc:docMk/>
          <pc:sldMk cId="2852583343" sldId="349"/>
        </pc:sldMkLst>
      </pc:sldChg>
      <pc:sldChg chg="modNotesTx">
        <pc:chgData name="Sue Martin" userId="cb0194a5-6d63-41ca-ace6-4751bda7921e" providerId="ADAL" clId="{A7328534-894A-4F49-AA31-2295A4952E38}" dt="2019-09-25T12:32:28.845" v="2220" actId="20577"/>
        <pc:sldMkLst>
          <pc:docMk/>
          <pc:sldMk cId="935868856" sldId="351"/>
        </pc:sldMkLst>
      </pc:sldChg>
      <pc:sldChg chg="modSp">
        <pc:chgData name="Sue Martin" userId="cb0194a5-6d63-41ca-ace6-4751bda7921e" providerId="ADAL" clId="{A7328534-894A-4F49-AA31-2295A4952E38}" dt="2019-09-25T17:13:26.095" v="2225" actId="20577"/>
        <pc:sldMkLst>
          <pc:docMk/>
          <pc:sldMk cId="3263218894" sldId="353"/>
        </pc:sldMkLst>
        <pc:spChg chg="mod">
          <ac:chgData name="Sue Martin" userId="cb0194a5-6d63-41ca-ace6-4751bda7921e" providerId="ADAL" clId="{A7328534-894A-4F49-AA31-2295A4952E38}" dt="2019-09-25T17:13:26.095" v="2225" actId="20577"/>
          <ac:spMkLst>
            <pc:docMk/>
            <pc:sldMk cId="3263218894" sldId="353"/>
            <ac:spMk id="410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9B8FB03C-2968-4A65-AFAB-9545BAA90973}" type="datetimeFigureOut">
              <a:rPr lang="en-US" altLang="en-US"/>
              <a:pPr>
                <a:defRPr/>
              </a:pPr>
              <a:t>10/8/19</a:t>
            </a:fld>
            <a:endParaRPr lang="en-US" alt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42183A5-5C3A-4306-BBF5-96C8D45BC9E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BDFFBAA-A316-48DA-8CC9-4618BE012330}" type="slidenum">
              <a:rPr lang="en-US" altLang="en-US" smtClean="0">
                <a:latin typeface="Palatino Linotype" panose="02040502050505030304" pitchFamily="18" charset="0"/>
              </a:rPr>
              <a:pPr>
                <a:spcBef>
                  <a:spcPct val="0"/>
                </a:spcBef>
              </a:pPr>
              <a:t>1</a:t>
            </a:fld>
            <a:endParaRPr lang="en-US" altLang="en-US">
              <a:latin typeface="Palatino Linotype" panose="02040502050505030304" pitchFamily="18" charset="0"/>
            </a:endParaRPr>
          </a:p>
        </p:txBody>
      </p:sp>
    </p:spTree>
    <p:extLst>
      <p:ext uri="{BB962C8B-B14F-4D97-AF65-F5344CB8AC3E}">
        <p14:creationId xmlns:p14="http://schemas.microsoft.com/office/powerpoint/2010/main" val="2601307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10</a:t>
            </a:fld>
            <a:endParaRPr lang="en-US" altLang="en-US"/>
          </a:p>
        </p:txBody>
      </p:sp>
    </p:spTree>
    <p:extLst>
      <p:ext uri="{BB962C8B-B14F-4D97-AF65-F5344CB8AC3E}">
        <p14:creationId xmlns:p14="http://schemas.microsoft.com/office/powerpoint/2010/main" val="1565274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dirty="0"/>
              <a:t>On Neptune, the gravitational pull is less than on Earth (as the planet is more massive). The mass of the athlete and the object being lifted would not change (he/she contains the same amount of matter, as does the object) but their weight and that of the object becomes greater as the gravity pulling then to the centre of Neptune is greater.</a:t>
            </a:r>
          </a:p>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11</a:t>
            </a:fld>
            <a:endParaRPr lang="en-US" altLang="en-US"/>
          </a:p>
        </p:txBody>
      </p:sp>
    </p:spTree>
    <p:extLst>
      <p:ext uri="{BB962C8B-B14F-4D97-AF65-F5344CB8AC3E}">
        <p14:creationId xmlns:p14="http://schemas.microsoft.com/office/powerpoint/2010/main" val="23305441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12</a:t>
            </a:fld>
            <a:endParaRPr lang="en-US" altLang="en-US"/>
          </a:p>
        </p:txBody>
      </p:sp>
    </p:spTree>
    <p:extLst>
      <p:ext uri="{BB962C8B-B14F-4D97-AF65-F5344CB8AC3E}">
        <p14:creationId xmlns:p14="http://schemas.microsoft.com/office/powerpoint/2010/main" val="622921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mc:AlternateContent xmlns:mc="http://schemas.openxmlformats.org/markup-compatibility/2006" xmlns:a14="http://schemas.microsoft.com/office/drawing/2010/main">
        <mc:Choice Requires="a14">
          <p:sp>
            <p:nvSpPr>
              <p:cNvPr id="9219" name="Notes Placeholder 2"/>
              <p:cNvSpPr>
                <a:spLocks noGrp="1"/>
              </p:cNvSpPr>
              <p:nvPr>
                <p:ph type="body" idx="1"/>
              </p:nvPr>
            </p:nvSpPr>
            <p:spPr bwMode="auto">
              <a:noFill/>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latin typeface="+mn-lt"/>
                  </a:rPr>
                  <a:t>Water freezes at 0</a:t>
                </a:r>
                <a14:m>
                  <m:oMath xmlns:m="http://schemas.openxmlformats.org/officeDocument/2006/math">
                    <m:r>
                      <a:rPr lang="en-GB" altLang="en-US" i="1" smtClean="0">
                        <a:latin typeface="+mn-lt"/>
                        <a:ea typeface="Cambria Math" panose="02040503050406030204" pitchFamily="18" charset="0"/>
                      </a:rPr>
                      <m:t>°</m:t>
                    </m:r>
                  </m:oMath>
                </a14:m>
                <a:r>
                  <a:rPr lang="en-GB" altLang="en-US" dirty="0">
                    <a:latin typeface="+mn-lt"/>
                  </a:rPr>
                  <a:t>C, so </a:t>
                </a:r>
                <a:r>
                  <a:rPr lang="en-GB" altLang="en-US" baseline="0" dirty="0">
                    <a:latin typeface="+mn-lt"/>
                  </a:rPr>
                  <a:t>water on the surface of Mars is frozen solid.</a:t>
                </a:r>
              </a:p>
              <a:p>
                <a:r>
                  <a:rPr lang="en-GB" altLang="en-US" baseline="0" dirty="0">
                    <a:latin typeface="+mn-lt"/>
                  </a:rPr>
                  <a:t>Neptune is thought to have water below its clouds in a fluid form that is somewhere between a liquid and gas (called a supercritical fluid) – you can, but do not need to explain this to the children and it is fine to work on the principal that it is simply too cold for liquid water to exist.</a:t>
                </a:r>
              </a:p>
              <a:p>
                <a:r>
                  <a:rPr lang="en-GB" altLang="en-US" baseline="0" dirty="0">
                    <a:latin typeface="+mn-lt"/>
                  </a:rPr>
                  <a:t>No water has been detected on Saturn. If there were any, it would be frozen solid.</a:t>
                </a:r>
              </a:p>
              <a:p>
                <a:r>
                  <a:rPr lang="en-GB" altLang="en-US" baseline="0" dirty="0">
                    <a:latin typeface="+mn-lt"/>
                  </a:rPr>
                  <a:t>Water evaporates at 100</a:t>
                </a:r>
                <a14:m>
                  <m:oMath xmlns:m="http://schemas.openxmlformats.org/officeDocument/2006/math">
                    <m:r>
                      <a:rPr lang="en-GB" altLang="en-US" i="1" smtClean="0">
                        <a:latin typeface="+mn-lt"/>
                        <a:ea typeface="Cambria Math" panose="02040503050406030204" pitchFamily="18" charset="0"/>
                      </a:rPr>
                      <m:t>°</m:t>
                    </m:r>
                  </m:oMath>
                </a14:m>
                <a:r>
                  <a:rPr lang="en-GB" altLang="en-US" dirty="0">
                    <a:latin typeface="+mn-lt"/>
                  </a:rPr>
                  <a:t>C, so if there were any water on Venus (there isn’t), it would be a gas.</a:t>
                </a:r>
              </a:p>
              <a:p>
                <a:endParaRPr lang="en-GB" altLang="en-US" dirty="0">
                  <a:latin typeface="+mn-lt"/>
                </a:endParaRPr>
              </a:p>
              <a:p>
                <a:r>
                  <a:rPr lang="en-GB" altLang="en-US" dirty="0">
                    <a:latin typeface="+mn-lt"/>
                  </a:rPr>
                  <a:t>Many scientists believe that liquid water once covered Mars and Venus. Water is not present on Venus today.</a:t>
                </a:r>
              </a:p>
              <a:p>
                <a:r>
                  <a:rPr lang="en-GB" altLang="en-US" dirty="0">
                    <a:latin typeface="+mn-lt"/>
                  </a:rPr>
                  <a:t>Water exists on Mars today as ice and as vapour in the atmosphere. It is present in liquid form below a large glacier.</a:t>
                </a:r>
              </a:p>
              <a:p>
                <a:r>
                  <a:rPr lang="en-GB" altLang="en-US" dirty="0">
                    <a:latin typeface="+mn-lt"/>
                  </a:rPr>
                  <a:t>One of Saturn’s moon’s, Enceladus, has an ocean of water below its surface and has produced geysers of water.</a:t>
                </a:r>
              </a:p>
            </p:txBody>
          </p:sp>
        </mc:Choice>
        <mc:Fallback xmlns="">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Water freezes at 0</a:t>
                </a:r>
                <a:r>
                  <a:rPr lang="en-GB" altLang="en-US" i="0">
                    <a:latin typeface="Cambria Math" panose="02040503050406030204" pitchFamily="18" charset="0"/>
                    <a:ea typeface="Cambria Math" panose="02040503050406030204" pitchFamily="18" charset="0"/>
                  </a:rPr>
                  <a:t>°</a:t>
                </a:r>
                <a:r>
                  <a:rPr lang="en-GB" altLang="en-US" dirty="0"/>
                  <a:t>C, so </a:t>
                </a:r>
                <a:r>
                  <a:rPr lang="en-GB" altLang="en-US" baseline="0" dirty="0"/>
                  <a:t>water on the surface of Mars is frozen solid.</a:t>
                </a:r>
              </a:p>
              <a:p>
                <a:r>
                  <a:rPr lang="en-GB" altLang="en-US" baseline="0" dirty="0"/>
                  <a:t>Neptune is thought to have water below its clouds in a fluid form that is somewhere between a liquid and gas (called a supercritical fluid) – you can, but do not need to explain this to the children and it is fine to work on the principal that it is simply too cold for liquid water to exist.</a:t>
                </a:r>
              </a:p>
              <a:p>
                <a:r>
                  <a:rPr lang="en-GB" altLang="en-US" baseline="0" dirty="0"/>
                  <a:t>No water has been detected on Saturn. If there were any, it would be frozen solid.</a:t>
                </a:r>
              </a:p>
              <a:p>
                <a:r>
                  <a:rPr lang="en-GB" altLang="en-US" baseline="0" dirty="0"/>
                  <a:t>Water evaporates at 100</a:t>
                </a:r>
                <a:r>
                  <a:rPr lang="en-GB" altLang="en-US" i="0">
                    <a:latin typeface="Cambria Math" panose="02040503050406030204" pitchFamily="18" charset="0"/>
                    <a:ea typeface="Cambria Math" panose="02040503050406030204" pitchFamily="18" charset="0"/>
                  </a:rPr>
                  <a:t>°</a:t>
                </a:r>
                <a:r>
                  <a:rPr lang="en-GB" altLang="en-US" dirty="0"/>
                  <a:t>C, so if there were any water on Venus (there isn’t), it would be a gas.</a:t>
                </a:r>
              </a:p>
              <a:p>
                <a:endParaRPr lang="en-GB" altLang="en-US" dirty="0"/>
              </a:p>
              <a:p>
                <a:r>
                  <a:rPr lang="en-GB" altLang="en-US" dirty="0"/>
                  <a:t>Many scientists believe that liquid water once covered Mars and Venus. Water is not present on Venus today.</a:t>
                </a:r>
              </a:p>
              <a:p>
                <a:r>
                  <a:rPr lang="en-GB" altLang="en-US" dirty="0"/>
                  <a:t>Water exists on Mars today as ice and as vapour in the atmosphere. It is present in liquid form below a large glacier.</a:t>
                </a:r>
              </a:p>
              <a:p>
                <a:r>
                  <a:rPr lang="en-GB" altLang="en-US" dirty="0"/>
                  <a:t>One of Saturn’s moon’s, Enceladus, has an ocean of water below its surface and has produced geysers of water.</a:t>
                </a:r>
              </a:p>
            </p:txBody>
          </p:sp>
        </mc:Fallback>
      </mc:AlternateContent>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13</a:t>
            </a:fld>
            <a:endParaRPr lang="en-US" altLang="en-US"/>
          </a:p>
        </p:txBody>
      </p:sp>
    </p:spTree>
    <p:extLst>
      <p:ext uri="{BB962C8B-B14F-4D97-AF65-F5344CB8AC3E}">
        <p14:creationId xmlns:p14="http://schemas.microsoft.com/office/powerpoint/2010/main" val="9878940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dirty="0"/>
              <a:t>Why do astronauts ‘float’ around on the space station?</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dirty="0"/>
              <a:t>There IS gravity on the space station but because it circles the Earth at great speed, the astronauts are constantly in ‘free fall’. They are basically moving downwards towards the Earth and forward around the Earth with forces that are equal, so they are not pulled in one particular direction and float instead.</a:t>
            </a:r>
          </a:p>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14</a:t>
            </a:fld>
            <a:endParaRPr lang="en-US" altLang="en-US"/>
          </a:p>
        </p:txBody>
      </p:sp>
    </p:spTree>
    <p:extLst>
      <p:ext uri="{BB962C8B-B14F-4D97-AF65-F5344CB8AC3E}">
        <p14:creationId xmlns:p14="http://schemas.microsoft.com/office/powerpoint/2010/main" val="40550898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15</a:t>
            </a:fld>
            <a:endParaRPr lang="en-US" altLang="en-US"/>
          </a:p>
        </p:txBody>
      </p:sp>
    </p:spTree>
    <p:extLst>
      <p:ext uri="{BB962C8B-B14F-4D97-AF65-F5344CB8AC3E}">
        <p14:creationId xmlns:p14="http://schemas.microsoft.com/office/powerpoint/2010/main" val="21248962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Of great importance to prevent loss of bone and muscle mass. Astronauts exercise for around 2 hours every day. They can’t lift weights in the same way as on Earth – it’s a lot easier, so doesn’t provide a similar workout – so their equipment is specially designed.</a:t>
            </a:r>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16</a:t>
            </a:fld>
            <a:endParaRPr lang="en-US" altLang="en-US"/>
          </a:p>
        </p:txBody>
      </p:sp>
    </p:spTree>
    <p:extLst>
      <p:ext uri="{BB962C8B-B14F-4D97-AF65-F5344CB8AC3E}">
        <p14:creationId xmlns:p14="http://schemas.microsoft.com/office/powerpoint/2010/main" val="1361792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17</a:t>
            </a:fld>
            <a:endParaRPr lang="en-US" altLang="en-US"/>
          </a:p>
        </p:txBody>
      </p:sp>
    </p:spTree>
    <p:extLst>
      <p:ext uri="{BB962C8B-B14F-4D97-AF65-F5344CB8AC3E}">
        <p14:creationId xmlns:p14="http://schemas.microsoft.com/office/powerpoint/2010/main" val="1940091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E87BCBE-B0DD-4B02-92F7-16A2E8CA3354}" type="slidenum">
              <a:rPr lang="en-US" altLang="en-US" smtClean="0">
                <a:latin typeface="Palatino Linotype" panose="02040502050505030304" pitchFamily="18" charset="0"/>
              </a:rPr>
              <a:pPr>
                <a:spcBef>
                  <a:spcPct val="0"/>
                </a:spcBef>
              </a:pPr>
              <a:t>18</a:t>
            </a:fld>
            <a:endParaRPr lang="en-US" altLang="en-US">
              <a:latin typeface="Palatino Linotype" panose="0204050205050503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4C4E77FD-1665-4DBC-8CF8-28440992A92C}" type="slidenum">
              <a:rPr lang="en-US" altLang="en-US" smtClean="0"/>
              <a:pPr/>
              <a:t>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cs typeface="Calibri"/>
            </a:endParaRPr>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3</a:t>
            </a:fld>
            <a:endParaRPr lang="en-US" altLang="en-US"/>
          </a:p>
        </p:txBody>
      </p:sp>
    </p:spTree>
    <p:extLst>
      <p:ext uri="{BB962C8B-B14F-4D97-AF65-F5344CB8AC3E}">
        <p14:creationId xmlns:p14="http://schemas.microsoft.com/office/powerpoint/2010/main" val="3251766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GB" sz="1200" kern="1200" dirty="0">
                <a:solidFill>
                  <a:schemeClr val="tx1"/>
                </a:solidFill>
                <a:effectLst/>
                <a:latin typeface="+mn-lt"/>
                <a:ea typeface="MS PGothic" panose="020B0600070205080204" pitchFamily="34" charset="-128"/>
                <a:cs typeface="ＭＳ Ｐゴシック" charset="0"/>
              </a:rPr>
              <a:t>Key spacesuit talking points</a:t>
            </a:r>
            <a:endParaRPr lang="en-GB" sz="1400" kern="1200" dirty="0">
              <a:solidFill>
                <a:schemeClr val="tx1"/>
              </a:solidFill>
              <a:effectLst/>
              <a:latin typeface="+mn-lt"/>
              <a:ea typeface="MS PGothic" panose="020B0600070205080204" pitchFamily="34" charset="-128"/>
              <a:cs typeface="ＭＳ Ｐゴシック" charset="0"/>
            </a:endParaRPr>
          </a:p>
          <a:p>
            <a:pPr lvl="1"/>
            <a:r>
              <a:rPr lang="en-GB" sz="1200" kern="1200" dirty="0">
                <a:solidFill>
                  <a:schemeClr val="tx1"/>
                </a:solidFill>
                <a:effectLst/>
                <a:latin typeface="+mn-lt"/>
                <a:ea typeface="MS PGothic" panose="020B0600070205080204" pitchFamily="34" charset="-128"/>
                <a:cs typeface="+mn-cs"/>
              </a:rPr>
              <a:t>Pressurised suit to protect astronauts from vacuum of space (causes gas in lungs to expand)</a:t>
            </a:r>
            <a:endParaRPr lang="en-GB" sz="1400" kern="1200" dirty="0">
              <a:solidFill>
                <a:schemeClr val="tx1"/>
              </a:solidFill>
              <a:effectLst/>
              <a:latin typeface="+mn-lt"/>
              <a:ea typeface="MS PGothic" panose="020B0600070205080204" pitchFamily="34" charset="-128"/>
              <a:cs typeface="+mn-cs"/>
            </a:endParaRPr>
          </a:p>
          <a:p>
            <a:pPr lvl="1"/>
            <a:r>
              <a:rPr lang="en-GB" sz="1200" kern="1200" dirty="0">
                <a:solidFill>
                  <a:schemeClr val="tx1"/>
                </a:solidFill>
                <a:effectLst/>
                <a:latin typeface="+mn-lt"/>
                <a:ea typeface="MS PGothic" panose="020B0600070205080204" pitchFamily="34" charset="-128"/>
                <a:cs typeface="+mn-cs"/>
              </a:rPr>
              <a:t>Visor to protect astronauts’ eyes and faces from the strong light and UV rays from the sun</a:t>
            </a:r>
            <a:endParaRPr lang="en-GB" sz="1400" kern="1200" dirty="0">
              <a:solidFill>
                <a:schemeClr val="tx1"/>
              </a:solidFill>
              <a:effectLst/>
              <a:latin typeface="+mn-lt"/>
              <a:ea typeface="MS PGothic" panose="020B0600070205080204" pitchFamily="34" charset="-128"/>
              <a:cs typeface="+mn-cs"/>
            </a:endParaRPr>
          </a:p>
          <a:p>
            <a:pPr lvl="1"/>
            <a:r>
              <a:rPr lang="en-GB" sz="1200" kern="1200" dirty="0">
                <a:solidFill>
                  <a:schemeClr val="tx1"/>
                </a:solidFill>
                <a:effectLst/>
                <a:latin typeface="+mn-lt"/>
                <a:ea typeface="MS PGothic" panose="020B0600070205080204" pitchFamily="34" charset="-128"/>
                <a:cs typeface="+mn-cs"/>
              </a:rPr>
              <a:t>Maximum Absorbency Garment (space nappy) as there are no toilets in space/on the moon</a:t>
            </a:r>
            <a:endParaRPr lang="en-GB" sz="1400" kern="1200" dirty="0">
              <a:solidFill>
                <a:schemeClr val="tx1"/>
              </a:solidFill>
              <a:effectLst/>
              <a:latin typeface="+mn-lt"/>
              <a:ea typeface="MS PGothic" panose="020B0600070205080204" pitchFamily="34" charset="-128"/>
              <a:cs typeface="+mn-cs"/>
            </a:endParaRPr>
          </a:p>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4</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5</a:t>
            </a:fld>
            <a:endParaRPr lang="en-US" altLang="en-US"/>
          </a:p>
        </p:txBody>
      </p:sp>
    </p:spTree>
    <p:extLst>
      <p:ext uri="{BB962C8B-B14F-4D97-AF65-F5344CB8AC3E}">
        <p14:creationId xmlns:p14="http://schemas.microsoft.com/office/powerpoint/2010/main" val="1822237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6</a:t>
            </a:fld>
            <a:endParaRPr lang="en-US" altLang="en-US"/>
          </a:p>
        </p:txBody>
      </p:sp>
    </p:spTree>
    <p:extLst>
      <p:ext uri="{BB962C8B-B14F-4D97-AF65-F5344CB8AC3E}">
        <p14:creationId xmlns:p14="http://schemas.microsoft.com/office/powerpoint/2010/main" val="1393202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On Mars, the gravitational pull is less than on Earth (as the planet is less massive). The mass of the athlete would not change (he/she contains the same amount of matter) but their weight becomes less as the gravity pulling then to the centre of Mars is less.</a:t>
            </a:r>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7</a:t>
            </a:fld>
            <a:endParaRPr lang="en-US" altLang="en-US"/>
          </a:p>
        </p:txBody>
      </p:sp>
    </p:spTree>
    <p:extLst>
      <p:ext uri="{BB962C8B-B14F-4D97-AF65-F5344CB8AC3E}">
        <p14:creationId xmlns:p14="http://schemas.microsoft.com/office/powerpoint/2010/main" val="2123068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8</a:t>
            </a:fld>
            <a:endParaRPr lang="en-US" altLang="en-US"/>
          </a:p>
        </p:txBody>
      </p:sp>
    </p:spTree>
    <p:extLst>
      <p:ext uri="{BB962C8B-B14F-4D97-AF65-F5344CB8AC3E}">
        <p14:creationId xmlns:p14="http://schemas.microsoft.com/office/powerpoint/2010/main" val="3803630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It is very windy!</a:t>
            </a:r>
          </a:p>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9</a:t>
            </a:fld>
            <a:endParaRPr lang="en-US" altLang="en-US"/>
          </a:p>
        </p:txBody>
      </p:sp>
    </p:spTree>
    <p:extLst>
      <p:ext uri="{BB962C8B-B14F-4D97-AF65-F5344CB8AC3E}">
        <p14:creationId xmlns:p14="http://schemas.microsoft.com/office/powerpoint/2010/main" val="569086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lstStyle>
            <a:lvl1pPr>
              <a:lnSpc>
                <a:spcPct val="100000"/>
              </a:lnSpc>
              <a:defRPr sz="8000"/>
            </a:lvl1pPr>
          </a:lstStyle>
          <a:p>
            <a:r>
              <a:rPr lang="en-GB"/>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994896F-9FBD-44FC-9B63-3EBB0B709A33}" type="slidenum">
              <a:rPr lang="en-US" altLang="en-US"/>
              <a:pPr>
                <a:defRPr/>
              </a:pPr>
              <a:t>‹#›</a:t>
            </a:fld>
            <a:endParaRPr lang="en-US" altLang="en-US"/>
          </a:p>
        </p:txBody>
      </p:sp>
    </p:spTree>
    <p:extLst>
      <p:ext uri="{BB962C8B-B14F-4D97-AF65-F5344CB8AC3E}">
        <p14:creationId xmlns:p14="http://schemas.microsoft.com/office/powerpoint/2010/main" val="524993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72341206-AA9E-454D-80B1-78928EF98B7B}" type="datetime4">
              <a:rPr lang="en-US" altLang="en-US"/>
              <a:pPr>
                <a:defRPr/>
              </a:pPr>
              <a:t>October 8,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8F64C7E-A3DD-483D-B61A-3D4CFDA0ED2C}" type="slidenum">
              <a:rPr lang="en-US" altLang="en-US"/>
              <a:pPr>
                <a:defRPr/>
              </a:pPr>
              <a:t>‹#›</a:t>
            </a:fld>
            <a:endParaRPr lang="en-US" altLang="en-US"/>
          </a:p>
        </p:txBody>
      </p:sp>
    </p:spTree>
    <p:extLst>
      <p:ext uri="{BB962C8B-B14F-4D97-AF65-F5344CB8AC3E}">
        <p14:creationId xmlns:p14="http://schemas.microsoft.com/office/powerpoint/2010/main" val="2068147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9922EF13-A1D0-466E-BB91-073D22AFB881}" type="datetime4">
              <a:rPr lang="en-US" altLang="en-US"/>
              <a:pPr>
                <a:defRPr/>
              </a:pPr>
              <a:t>October 8,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6AD860D-F1C4-40D3-88EB-50000316C1E2}" type="slidenum">
              <a:rPr lang="en-US" altLang="en-US"/>
              <a:pPr>
                <a:defRPr/>
              </a:pPr>
              <a:t>‹#›</a:t>
            </a:fld>
            <a:endParaRPr lang="en-US" altLang="en-US"/>
          </a:p>
        </p:txBody>
      </p:sp>
    </p:spTree>
    <p:extLst>
      <p:ext uri="{BB962C8B-B14F-4D97-AF65-F5344CB8AC3E}">
        <p14:creationId xmlns:p14="http://schemas.microsoft.com/office/powerpoint/2010/main" val="2051710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78DD5D03-DF24-466A-B8F7-32E73A681936}" type="datetime4">
              <a:rPr lang="en-US" altLang="en-US"/>
              <a:pPr>
                <a:defRPr/>
              </a:pPr>
              <a:t>October 8,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B3D9785-2BA3-4789-8E08-AC9832DF8602}" type="slidenum">
              <a:rPr lang="en-US" altLang="en-US"/>
              <a:pPr>
                <a:defRPr/>
              </a:pPr>
              <a:t>‹#›</a:t>
            </a:fld>
            <a:endParaRPr lang="en-US" altLang="en-US"/>
          </a:p>
        </p:txBody>
      </p:sp>
    </p:spTree>
    <p:extLst>
      <p:ext uri="{BB962C8B-B14F-4D97-AF65-F5344CB8AC3E}">
        <p14:creationId xmlns:p14="http://schemas.microsoft.com/office/powerpoint/2010/main" val="1351087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Oval 3"/>
          <p:cNvSpPr/>
          <p:nvPr/>
        </p:nvSpPr>
        <p:spPr>
          <a:xfrm>
            <a:off x="4495800"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Oval 4"/>
          <p:cNvSpPr/>
          <p:nvPr/>
        </p:nvSpPr>
        <p:spPr>
          <a:xfrm>
            <a:off x="4695825"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Oval 5"/>
          <p:cNvSpPr/>
          <p:nvPr/>
        </p:nvSpPr>
        <p:spPr>
          <a:xfrm>
            <a:off x="4297363" y="3924300"/>
            <a:ext cx="84137"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722313" y="1371600"/>
            <a:ext cx="7772400" cy="2505075"/>
          </a:xfrm>
        </p:spPr>
        <p:txBody>
          <a:bodyPr/>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GB"/>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7" name="Date Placeholder 3"/>
          <p:cNvSpPr>
            <a:spLocks noGrp="1"/>
          </p:cNvSpPr>
          <p:nvPr>
            <p:ph type="dt" sz="half" idx="10"/>
          </p:nvPr>
        </p:nvSpPr>
        <p:spPr/>
        <p:txBody>
          <a:bodyPr/>
          <a:lstStyle>
            <a:lvl1pPr>
              <a:defRPr/>
            </a:lvl1pPr>
          </a:lstStyle>
          <a:p>
            <a:pPr>
              <a:defRPr/>
            </a:pPr>
            <a:fld id="{F42517FD-58DE-497A-A82A-D3DE978EC2C9}" type="datetime4">
              <a:rPr lang="en-US" altLang="en-US"/>
              <a:pPr>
                <a:defRPr/>
              </a:pPr>
              <a:t>October 8, 2019</a:t>
            </a:fld>
            <a:endParaRPr lang="en-US" altLang="en-US"/>
          </a:p>
        </p:txBody>
      </p:sp>
      <p:sp>
        <p:nvSpPr>
          <p:cNvPr id="8" name="Footer Placeholder 4"/>
          <p:cNvSpPr>
            <a:spLocks noGrp="1"/>
          </p:cNvSpPr>
          <p:nvPr>
            <p:ph type="ftr" sz="quarter" idx="11"/>
          </p:nvPr>
        </p:nvSpPr>
        <p:spPr/>
        <p:txBody>
          <a:bodyPr/>
          <a:lstStyle>
            <a:lvl1pPr>
              <a:defRPr/>
            </a:lvl1pPr>
          </a:lstStyle>
          <a:p>
            <a:pPr>
              <a:defRPr/>
            </a:pPr>
            <a:r>
              <a:rPr lang="en-US"/>
              <a:t>Footer Text</a:t>
            </a:r>
          </a:p>
        </p:txBody>
      </p:sp>
      <p:sp>
        <p:nvSpPr>
          <p:cNvPr id="9" name="Slide Number Placeholder 5"/>
          <p:cNvSpPr>
            <a:spLocks noGrp="1"/>
          </p:cNvSpPr>
          <p:nvPr>
            <p:ph type="sldNum" sz="quarter" idx="12"/>
          </p:nvPr>
        </p:nvSpPr>
        <p:spPr/>
        <p:txBody>
          <a:bodyPr/>
          <a:lstStyle>
            <a:lvl1pPr>
              <a:defRPr/>
            </a:lvl1pPr>
          </a:lstStyle>
          <a:p>
            <a:pPr>
              <a:defRPr/>
            </a:pPr>
            <a:fld id="{26DCACFF-8F3D-4ABE-B0AD-74E577AA2DFD}" type="slidenum">
              <a:rPr lang="en-US" altLang="en-US"/>
              <a:pPr>
                <a:defRPr/>
              </a:pPr>
              <a:t>‹#›</a:t>
            </a:fld>
            <a:endParaRPr lang="en-US" altLang="en-US"/>
          </a:p>
        </p:txBody>
      </p:sp>
    </p:spTree>
    <p:extLst>
      <p:ext uri="{BB962C8B-B14F-4D97-AF65-F5344CB8AC3E}">
        <p14:creationId xmlns:p14="http://schemas.microsoft.com/office/powerpoint/2010/main" val="556653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Content Placeholder 8"/>
          <p:cNvSpPr>
            <a:spLocks noGrp="1"/>
          </p:cNvSpPr>
          <p:nvPr>
            <p:ph sz="quarter" idx="13"/>
          </p:nvPr>
        </p:nvSpPr>
        <p:spPr>
          <a:xfrm>
            <a:off x="365760" y="1600200"/>
            <a:ext cx="4041648" cy="452628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4"/>
          </p:nvPr>
        </p:nvSpPr>
        <p:spPr/>
        <p:txBody>
          <a:bodyPr/>
          <a:lstStyle>
            <a:lvl1pPr>
              <a:defRPr/>
            </a:lvl1pPr>
          </a:lstStyle>
          <a:p>
            <a:pPr>
              <a:defRPr/>
            </a:pPr>
            <a:fld id="{202F5851-705C-41F4-A50B-DC46381BF616}" type="datetime4">
              <a:rPr lang="en-US" altLang="en-US"/>
              <a:pPr>
                <a:defRPr/>
              </a:pPr>
              <a:t>October 8, 2019</a:t>
            </a:fld>
            <a:endParaRPr lang="en-US" altLang="en-US"/>
          </a:p>
        </p:txBody>
      </p:sp>
      <p:sp>
        <p:nvSpPr>
          <p:cNvPr id="6" name="Footer Placeholder 4"/>
          <p:cNvSpPr>
            <a:spLocks noGrp="1"/>
          </p:cNvSpPr>
          <p:nvPr>
            <p:ph type="ftr" sz="quarter" idx="15"/>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6"/>
          </p:nvPr>
        </p:nvSpPr>
        <p:spPr/>
        <p:txBody>
          <a:bodyPr/>
          <a:lstStyle>
            <a:lvl1pPr>
              <a:defRPr/>
            </a:lvl1pPr>
          </a:lstStyle>
          <a:p>
            <a:pPr>
              <a:defRPr/>
            </a:pPr>
            <a:fld id="{67662634-D51B-4792-91F2-C08F29C80918}" type="slidenum">
              <a:rPr lang="en-US" altLang="en-US"/>
              <a:pPr>
                <a:defRPr/>
              </a:pPr>
              <a:t>‹#›</a:t>
            </a:fld>
            <a:endParaRPr lang="en-US" altLang="en-US"/>
          </a:p>
        </p:txBody>
      </p:sp>
    </p:spTree>
    <p:extLst>
      <p:ext uri="{BB962C8B-B14F-4D97-AF65-F5344CB8AC3E}">
        <p14:creationId xmlns:p14="http://schemas.microsoft.com/office/powerpoint/2010/main" val="2026943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1" name="Content Placeholder 10"/>
          <p:cNvSpPr>
            <a:spLocks noGrp="1"/>
          </p:cNvSpPr>
          <p:nvPr>
            <p:ph sz="quarter" idx="13"/>
          </p:nvPr>
        </p:nvSpPr>
        <p:spPr>
          <a:xfrm>
            <a:off x="457200" y="2212848"/>
            <a:ext cx="4041648" cy="39136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3"/>
          <p:cNvSpPr>
            <a:spLocks noGrp="1"/>
          </p:cNvSpPr>
          <p:nvPr>
            <p:ph type="dt" sz="half" idx="15"/>
          </p:nvPr>
        </p:nvSpPr>
        <p:spPr/>
        <p:txBody>
          <a:bodyPr/>
          <a:lstStyle>
            <a:lvl1pPr>
              <a:defRPr/>
            </a:lvl1pPr>
          </a:lstStyle>
          <a:p>
            <a:pPr>
              <a:defRPr/>
            </a:pPr>
            <a:fld id="{1D7D9C2A-8AF7-4139-A5A3-82585D890285}" type="datetime4">
              <a:rPr lang="en-US" altLang="en-US"/>
              <a:pPr>
                <a:defRPr/>
              </a:pPr>
              <a:t>October 8, 2019</a:t>
            </a:fld>
            <a:endParaRPr lang="en-US" altLang="en-US"/>
          </a:p>
        </p:txBody>
      </p:sp>
      <p:sp>
        <p:nvSpPr>
          <p:cNvPr id="8" name="Footer Placeholder 4"/>
          <p:cNvSpPr>
            <a:spLocks noGrp="1"/>
          </p:cNvSpPr>
          <p:nvPr>
            <p:ph type="ftr" sz="quarter" idx="16"/>
          </p:nvPr>
        </p:nvSpPr>
        <p:spPr/>
        <p:txBody>
          <a:bodyPr/>
          <a:lstStyle>
            <a:lvl1pPr>
              <a:defRPr/>
            </a:lvl1pPr>
          </a:lstStyle>
          <a:p>
            <a:pPr>
              <a:defRPr/>
            </a:pPr>
            <a:r>
              <a:rPr lang="en-US"/>
              <a:t>Footer Text</a:t>
            </a:r>
            <a:endParaRPr lang="en-US" dirty="0"/>
          </a:p>
        </p:txBody>
      </p:sp>
      <p:sp>
        <p:nvSpPr>
          <p:cNvPr id="9" name="Slide Number Placeholder 5"/>
          <p:cNvSpPr>
            <a:spLocks noGrp="1"/>
          </p:cNvSpPr>
          <p:nvPr>
            <p:ph type="sldNum" sz="quarter" idx="17"/>
          </p:nvPr>
        </p:nvSpPr>
        <p:spPr/>
        <p:txBody>
          <a:bodyPr/>
          <a:lstStyle>
            <a:lvl1pPr>
              <a:defRPr/>
            </a:lvl1pPr>
          </a:lstStyle>
          <a:p>
            <a:pPr>
              <a:defRPr/>
            </a:pPr>
            <a:fld id="{28902529-12B7-4860-9B89-8DCC9595012F}" type="slidenum">
              <a:rPr lang="en-US" altLang="en-US"/>
              <a:pPr>
                <a:defRPr/>
              </a:pPr>
              <a:t>‹#›</a:t>
            </a:fld>
            <a:endParaRPr lang="en-US" altLang="en-US"/>
          </a:p>
        </p:txBody>
      </p:sp>
    </p:spTree>
    <p:extLst>
      <p:ext uri="{BB962C8B-B14F-4D97-AF65-F5344CB8AC3E}">
        <p14:creationId xmlns:p14="http://schemas.microsoft.com/office/powerpoint/2010/main" val="2231269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B9F3920C-157F-45E1-8288-59E820578C0B}" type="datetime4">
              <a:rPr lang="en-US" altLang="en-US"/>
              <a:pPr>
                <a:defRPr/>
              </a:pPr>
              <a:t>October 8, 2019</a:t>
            </a:fld>
            <a:endParaRPr lang="en-US" altLang="en-US"/>
          </a:p>
        </p:txBody>
      </p:sp>
      <p:sp>
        <p:nvSpPr>
          <p:cNvPr id="4"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E5659908-98E7-4F68-B98C-CD8D6175399C}" type="slidenum">
              <a:rPr lang="en-US" altLang="en-US"/>
              <a:pPr>
                <a:defRPr/>
              </a:pPr>
              <a:t>‹#›</a:t>
            </a:fld>
            <a:endParaRPr lang="en-US" altLang="en-US"/>
          </a:p>
        </p:txBody>
      </p:sp>
    </p:spTree>
    <p:extLst>
      <p:ext uri="{BB962C8B-B14F-4D97-AF65-F5344CB8AC3E}">
        <p14:creationId xmlns:p14="http://schemas.microsoft.com/office/powerpoint/2010/main" val="3682989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A1A3117-BDEC-4A45-9DCF-4F3FAFAFF4EE}" type="datetime4">
              <a:rPr lang="en-US" altLang="en-US"/>
              <a:pPr>
                <a:defRPr/>
              </a:pPr>
              <a:t>October 8, 2019</a:t>
            </a:fld>
            <a:endParaRPr lang="en-US" altLang="en-US"/>
          </a:p>
        </p:txBody>
      </p:sp>
      <p:sp>
        <p:nvSpPr>
          <p:cNvPr id="3"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97E4F702-0DA5-4D9E-A05B-403B9B0DDD08}" type="slidenum">
              <a:rPr lang="en-US" altLang="en-US"/>
              <a:pPr>
                <a:defRPr/>
              </a:pPr>
              <a:t>‹#›</a:t>
            </a:fld>
            <a:endParaRPr lang="en-US" altLang="en-US"/>
          </a:p>
        </p:txBody>
      </p:sp>
    </p:spTree>
    <p:extLst>
      <p:ext uri="{BB962C8B-B14F-4D97-AF65-F5344CB8AC3E}">
        <p14:creationId xmlns:p14="http://schemas.microsoft.com/office/powerpoint/2010/main" val="320096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lstStyle>
            <a:lvl1pPr algn="ctr">
              <a:lnSpc>
                <a:spcPct val="100000"/>
              </a:lnSpc>
              <a:defRPr sz="2800" b="0">
                <a:effectLst>
                  <a:outerShdw blurRad="50800" dist="25400" dir="5400000" algn="t" rotWithShape="0">
                    <a:prstClr val="black">
                      <a:alpha val="25000"/>
                    </a:prstClr>
                  </a:outerShdw>
                </a:effectLst>
              </a:defRPr>
            </a:lvl1pPr>
          </a:lstStyle>
          <a:p>
            <a:r>
              <a:rPr lang="en-GB"/>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355453BA-A835-4B2D-B23C-1AA42E844AE4}" type="datetime4">
              <a:rPr lang="en-US" altLang="en-US"/>
              <a:pPr>
                <a:defRPr/>
              </a:pPr>
              <a:t>October 8,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76F2118A-0C0F-4C59-90C9-E8E9FA301D0B}" type="slidenum">
              <a:rPr lang="en-US" altLang="en-US"/>
              <a:pPr>
                <a:defRPr/>
              </a:pPr>
              <a:t>‹#›</a:t>
            </a:fld>
            <a:endParaRPr lang="en-US" altLang="en-US"/>
          </a:p>
        </p:txBody>
      </p:sp>
    </p:spTree>
    <p:extLst>
      <p:ext uri="{BB962C8B-B14F-4D97-AF65-F5344CB8AC3E}">
        <p14:creationId xmlns:p14="http://schemas.microsoft.com/office/powerpoint/2010/main" val="3961386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lstStyle>
            <a:lvl1pPr algn="ctr">
              <a:lnSpc>
                <a:spcPct val="100000"/>
              </a:lnSpc>
              <a:defRPr sz="2800" b="0"/>
            </a:lvl1pPr>
          </a:lstStyle>
          <a:p>
            <a:r>
              <a:rPr lang="en-GB"/>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rtlCol="0">
            <a:norm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a:t>Drag picture to placeholder or click icon to add</a:t>
            </a:r>
            <a:endParaRPr lang="en-US" noProof="0"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7BE81C2A-A1CA-4526-9CB9-5023820D525A}" type="datetime4">
              <a:rPr lang="en-US" altLang="en-US"/>
              <a:pPr>
                <a:defRPr/>
              </a:pPr>
              <a:t>October 8,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521BFAC-E5FC-4F5D-8C30-AAED4051BC3A}" type="slidenum">
              <a:rPr lang="en-US" altLang="en-US"/>
              <a:pPr>
                <a:defRPr/>
              </a:pPr>
              <a:t>‹#›</a:t>
            </a:fld>
            <a:endParaRPr lang="en-US" altLang="en-US"/>
          </a:p>
        </p:txBody>
      </p:sp>
    </p:spTree>
    <p:extLst>
      <p:ext uri="{BB962C8B-B14F-4D97-AF65-F5344CB8AC3E}">
        <p14:creationId xmlns:p14="http://schemas.microsoft.com/office/powerpoint/2010/main" val="1989681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4.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GB"/>
              <a:t>Click to edit Master title style</a:t>
            </a:r>
            <a:endParaRPr lang="en-US" dirty="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
        <p:nvSpPr>
          <p:cNvPr id="4" name="Date Placeholder 3"/>
          <p:cNvSpPr>
            <a:spLocks noGrp="1"/>
          </p:cNvSpPr>
          <p:nvPr>
            <p:ph type="dt" sz="half" idx="2"/>
          </p:nvPr>
        </p:nvSpPr>
        <p:spPr>
          <a:xfrm>
            <a:off x="6362700" y="6356350"/>
            <a:ext cx="2085975" cy="365125"/>
          </a:xfrm>
          <a:prstGeom prst="rect">
            <a:avLst/>
          </a:prstGeom>
        </p:spPr>
        <p:txBody>
          <a:bodyPr vert="horz" wrap="square" lIns="91440" tIns="45720" rIns="45720" bIns="45720" numCol="1" anchor="ctr" anchorCtr="0" compatLnSpc="1">
            <a:prstTxWarp prst="textNoShape">
              <a:avLst/>
            </a:prstTxWarp>
          </a:bodyPr>
          <a:lstStyle>
            <a:lvl1pPr algn="r" eaLnBrk="1" hangingPunct="1">
              <a:defRPr sz="1200">
                <a:solidFill>
                  <a:srgbClr val="595959"/>
                </a:solidFill>
                <a:latin typeface="Century Gothic" panose="020B0502020202020204" pitchFamily="34" charset="0"/>
              </a:defRPr>
            </a:lvl1pPr>
          </a:lstStyle>
          <a:p>
            <a:pPr>
              <a:defRPr/>
            </a:pPr>
            <a:fld id="{2F9087BA-DE19-4B0F-AB57-0A9D32A16705}" type="datetime4">
              <a:rPr lang="en-US" altLang="en-US"/>
              <a:pPr>
                <a:defRPr/>
              </a:pPr>
              <a:t>October 8, 2019</a:t>
            </a:fld>
            <a:endParaRPr lang="en-US" altLang="en-US"/>
          </a:p>
        </p:txBody>
      </p:sp>
      <p:sp>
        <p:nvSpPr>
          <p:cNvPr id="5" name="Footer Placeholder 4"/>
          <p:cNvSpPr>
            <a:spLocks noGrp="1"/>
          </p:cNvSpPr>
          <p:nvPr>
            <p:ph type="ftr" sz="quarter" idx="3"/>
          </p:nvPr>
        </p:nvSpPr>
        <p:spPr>
          <a:xfrm>
            <a:off x="658813" y="6356350"/>
            <a:ext cx="2847975" cy="365125"/>
          </a:xfrm>
          <a:prstGeom prst="rect">
            <a:avLst/>
          </a:prstGeom>
        </p:spPr>
        <p:txBody>
          <a:bodyPr vert="horz" lIns="45720" tIns="45720" rIns="91440" bIns="45720" rtlCol="0" anchor="ctr"/>
          <a:lstStyle>
            <a:lvl1pPr algn="l" eaLnBrk="1" fontAlgn="auto" hangingPunct="1">
              <a:spcBef>
                <a:spcPts val="0"/>
              </a:spcBef>
              <a:spcAft>
                <a:spcPts val="0"/>
              </a:spcAft>
              <a:defRPr sz="1200">
                <a:solidFill>
                  <a:schemeClr val="tx1">
                    <a:lumMod val="65000"/>
                    <a:lumOff val="35000"/>
                  </a:schemeClr>
                </a:solidFill>
                <a:latin typeface="Century Gothic" pitchFamily="34" charset="0"/>
                <a:ea typeface="+mn-ea"/>
                <a:cs typeface="+mn-cs"/>
              </a:defRPr>
            </a:lvl1pPr>
          </a:lstStyle>
          <a:p>
            <a:pPr>
              <a:defRPr/>
            </a:pPr>
            <a:r>
              <a:rPr lang="en-US"/>
              <a:t>Footer Text</a:t>
            </a:r>
            <a:endParaRPr lang="en-US" dirty="0"/>
          </a:p>
        </p:txBody>
      </p:sp>
      <p:sp>
        <p:nvSpPr>
          <p:cNvPr id="6" name="Slide Number Placeholder 5"/>
          <p:cNvSpPr>
            <a:spLocks noGrp="1"/>
          </p:cNvSpPr>
          <p:nvPr>
            <p:ph type="sldNum" sz="quarter" idx="4"/>
          </p:nvPr>
        </p:nvSpPr>
        <p:spPr>
          <a:xfrm>
            <a:off x="8543925" y="6356350"/>
            <a:ext cx="561975" cy="365125"/>
          </a:xfrm>
          <a:prstGeom prst="rect">
            <a:avLst/>
          </a:prstGeom>
        </p:spPr>
        <p:txBody>
          <a:bodyPr vert="horz" wrap="square" lIns="27432" tIns="45720" rIns="45720" bIns="45720" numCol="1" anchor="ctr" anchorCtr="0" compatLnSpc="1">
            <a:prstTxWarp prst="textNoShape">
              <a:avLst/>
            </a:prstTxWarp>
          </a:bodyPr>
          <a:lstStyle>
            <a:lvl1pPr eaLnBrk="1" hangingPunct="1">
              <a:defRPr sz="1200">
                <a:solidFill>
                  <a:srgbClr val="595959"/>
                </a:solidFill>
                <a:latin typeface="Century Gothic" panose="020B0502020202020204" pitchFamily="34" charset="0"/>
              </a:defRPr>
            </a:lvl1pPr>
          </a:lstStyle>
          <a:p>
            <a:pPr>
              <a:defRPr/>
            </a:pPr>
            <a:fld id="{AE070EDC-20AF-42A4-A87E-41BDC3388CB8}" type="slidenum">
              <a:rPr lang="en-US" altLang="en-US"/>
              <a:pPr>
                <a:defRPr/>
              </a:pPr>
              <a:t>‹#›</a:t>
            </a:fld>
            <a:endParaRPr lang="en-US" altLang="en-US"/>
          </a:p>
        </p:txBody>
      </p:sp>
      <p:pic>
        <p:nvPicPr>
          <p:cNvPr id="9" name="Picture 8" descr="A close up of a logo&#10;&#10;Description automatically generated">
            <a:extLst>
              <a:ext uri="{FF2B5EF4-FFF2-40B4-BE49-F238E27FC236}">
                <a16:creationId xmlns:a16="http://schemas.microsoft.com/office/drawing/2014/main" id="{791D5BE7-D13E-1844-A612-4C6D530720A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50091" cy="231802"/>
          </a:xfrm>
          <a:prstGeom prst="rect">
            <a:avLst/>
          </a:prstGeom>
        </p:spPr>
      </p:pic>
      <p:grpSp>
        <p:nvGrpSpPr>
          <p:cNvPr id="10" name="Group 9">
            <a:extLst>
              <a:ext uri="{FF2B5EF4-FFF2-40B4-BE49-F238E27FC236}">
                <a16:creationId xmlns:a16="http://schemas.microsoft.com/office/drawing/2014/main" id="{0B462681-298D-E441-A1E4-4FF382EF75AA}"/>
              </a:ext>
            </a:extLst>
          </p:cNvPr>
          <p:cNvGrpSpPr/>
          <p:nvPr userDrawn="1"/>
        </p:nvGrpSpPr>
        <p:grpSpPr>
          <a:xfrm>
            <a:off x="306904" y="324873"/>
            <a:ext cx="2955851" cy="918868"/>
            <a:chOff x="1477968" y="1451354"/>
            <a:chExt cx="6361772" cy="1977646"/>
          </a:xfrm>
        </p:grpSpPr>
        <p:pic>
          <p:nvPicPr>
            <p:cNvPr id="11" name="Picture 13">
              <a:extLst>
                <a:ext uri="{FF2B5EF4-FFF2-40B4-BE49-F238E27FC236}">
                  <a16:creationId xmlns:a16="http://schemas.microsoft.com/office/drawing/2014/main" id="{39573F68-779D-C14F-9AF4-74A5BDB1BB64}"/>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id="{F1168F48-2E9C-DA4F-A8F5-F1E7E6F08CA1}"/>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
              <a:extLst>
                <a:ext uri="{FF2B5EF4-FFF2-40B4-BE49-F238E27FC236}">
                  <a16:creationId xmlns:a16="http://schemas.microsoft.com/office/drawing/2014/main" id="{F0ED0448-C318-1F46-9EFF-A1265DC36E60}"/>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a:extLst>
                <a:ext uri="{FF2B5EF4-FFF2-40B4-BE49-F238E27FC236}">
                  <a16:creationId xmlns:a16="http://schemas.microsoft.com/office/drawing/2014/main" id="{8F0D829B-596E-5E45-B10D-C9C15CDAFBEE}"/>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0729F65-65EB-104D-9C62-F43770503714}"/>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4332" r:id="rId1"/>
    <p:sldLayoutId id="2147484333" r:id="rId2"/>
    <p:sldLayoutId id="2147484342" r:id="rId3"/>
    <p:sldLayoutId id="2147484334" r:id="rId4"/>
    <p:sldLayoutId id="2147484335" r:id="rId5"/>
    <p:sldLayoutId id="2147484336" r:id="rId6"/>
    <p:sldLayoutId id="2147484337" r:id="rId7"/>
    <p:sldLayoutId id="2147484338" r:id="rId8"/>
    <p:sldLayoutId id="2147484339" r:id="rId9"/>
    <p:sldLayoutId id="2147484340" r:id="rId10"/>
    <p:sldLayoutId id="2147484341" r:id="rId11"/>
  </p:sldLayoutIdLst>
  <p:hf hdr="0" ftr="0"/>
  <p:txStyles>
    <p:titleStyle>
      <a:lvl1pPr algn="ctr" rtl="0" eaLnBrk="0" fontAlgn="base" hangingPunct="0">
        <a:lnSpc>
          <a:spcPts val="5800"/>
        </a:lnSpc>
        <a:spcBef>
          <a:spcPct val="0"/>
        </a:spcBef>
        <a:spcAft>
          <a:spcPct val="0"/>
        </a:spcAft>
        <a:defRPr sz="5400" kern="1200">
          <a:solidFill>
            <a:schemeClr val="tx2"/>
          </a:solidFill>
          <a:effectLst>
            <a:outerShdw blurRad="63500" dist="38100" dir="5400000" algn="t" rotWithShape="0">
              <a:prstClr val="black">
                <a:alpha val="25000"/>
              </a:prstClr>
            </a:outerShdw>
          </a:effectLst>
          <a:latin typeface="+mn-lt"/>
          <a:ea typeface="MS PGothic" panose="020B0600070205080204" pitchFamily="34" charset="-128"/>
          <a:cs typeface="ＭＳ Ｐゴシック" charset="0"/>
        </a:defRPr>
      </a:lvl1pPr>
      <a:lvl2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2pPr>
      <a:lvl3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3pPr>
      <a:lvl4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4pPr>
      <a:lvl5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5pPr>
      <a:lvl6pPr marL="4572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6pPr>
      <a:lvl7pPr marL="9144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7pPr>
      <a:lvl8pPr marL="13716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8pPr>
      <a:lvl9pPr marL="18288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rgbClr val="7F7F7F"/>
          </a:solidFill>
          <a:latin typeface="+mj-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3pPr>
      <a:lvl4pPr marL="1600200" indent="-22860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6.gif"/><Relationship Id="rId5" Type="http://schemas.openxmlformats.org/officeDocument/2006/relationships/image" Target="../media/image25.gif"/><Relationship Id="rId4" Type="http://schemas.openxmlformats.org/officeDocument/2006/relationships/image" Target="../media/image24.gi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mailto:alex.evans@lcfc.co.uk" TargetMode="External"/><Relationship Id="rId7"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hyperlink" Target="mailto:sarah.eames@pstt.org.uk"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9A1141E6-B902-3440-8FE0-FBB086887F8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01448" y="1359608"/>
            <a:ext cx="8741103" cy="5242967"/>
          </a:xfrm>
          <a:prstGeom prst="roundRect">
            <a:avLst>
              <a:gd name="adj" fmla="val 2797"/>
            </a:avLst>
          </a:prstGeom>
          <a:solidFill>
            <a:srgbClr val="FFFFFF">
              <a:shade val="85000"/>
            </a:srgbClr>
          </a:solidFill>
          <a:ln w="28575">
            <a:solidFill>
              <a:srgbClr val="133176"/>
            </a:solidFill>
          </a:ln>
          <a:effectLst/>
        </p:spPr>
        <p:style>
          <a:lnRef idx="2">
            <a:schemeClr val="dk1"/>
          </a:lnRef>
          <a:fillRef idx="1">
            <a:schemeClr val="lt1"/>
          </a:fillRef>
          <a:effectRef idx="0">
            <a:schemeClr val="dk1"/>
          </a:effectRef>
          <a:fontRef idx="minor">
            <a:schemeClr val="dk1"/>
          </a:fontRef>
        </p:style>
      </p:pic>
      <p:sp>
        <p:nvSpPr>
          <p:cNvPr id="4103" name="TextBox 19"/>
          <p:cNvSpPr txBox="1">
            <a:spLocks noChangeArrowheads="1"/>
          </p:cNvSpPr>
          <p:nvPr/>
        </p:nvSpPr>
        <p:spPr bwMode="auto">
          <a:xfrm>
            <a:off x="201448" y="1443199"/>
            <a:ext cx="87411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200" b="1" dirty="0">
                <a:solidFill>
                  <a:schemeClr val="bg1"/>
                </a:solidFill>
              </a:rPr>
              <a:t>CITY SCIENCE STARS: Space Olympics</a:t>
            </a:r>
          </a:p>
          <a:p>
            <a:pPr algn="ctr" eaLnBrk="1" hangingPunct="1">
              <a:spcBef>
                <a:spcPct val="0"/>
              </a:spcBef>
              <a:buFontTx/>
              <a:buNone/>
            </a:pPr>
            <a:endParaRPr lang="en-US" altLang="en-US" sz="2000" dirty="0">
              <a:solidFill>
                <a:schemeClr val="bg1"/>
              </a:solidFill>
            </a:endParaRPr>
          </a:p>
          <a:p>
            <a:pPr algn="ctr" eaLnBrk="1" hangingPunct="1">
              <a:spcBef>
                <a:spcPct val="0"/>
              </a:spcBef>
              <a:buFontTx/>
              <a:buNone/>
            </a:pPr>
            <a:r>
              <a:rPr lang="en-US" altLang="en-US" sz="2000" dirty="0">
                <a:solidFill>
                  <a:schemeClr val="bg1"/>
                </a:solidFill>
              </a:rPr>
              <a:t> </a:t>
            </a:r>
          </a:p>
        </p:txBody>
      </p:sp>
      <p:sp>
        <p:nvSpPr>
          <p:cNvPr id="4105" name="AutoShape 14" descr="Image result for next"/>
          <p:cNvSpPr>
            <a:spLocks noChangeAspect="1" noChangeArrowheads="1"/>
          </p:cNvSpPr>
          <p:nvPr/>
        </p:nvSpPr>
        <p:spPr bwMode="auto">
          <a:xfrm>
            <a:off x="14922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buFontTx/>
              <a:buNone/>
            </a:pPr>
            <a:endParaRPr lang="en-GB" altLang="en-US" sz="180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3263218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REPORT FINDINGS</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10</a:t>
            </a:fld>
            <a:endParaRPr lang="en-US" altLang="en-US" sz="1100">
              <a:solidFill>
                <a:srgbClr val="595959"/>
              </a:solidFill>
            </a:endParaRPr>
          </a:p>
        </p:txBody>
      </p:sp>
      <p:sp>
        <p:nvSpPr>
          <p:cNvPr id="6" name="Content Placeholder 2">
            <a:extLst>
              <a:ext uri="{FF2B5EF4-FFF2-40B4-BE49-F238E27FC236}">
                <a16:creationId xmlns:a16="http://schemas.microsoft.com/office/drawing/2014/main" id="{E3F83D78-2AC0-6B42-B5D1-5B200FDB74F0}"/>
              </a:ext>
            </a:extLst>
          </p:cNvPr>
          <p:cNvSpPr txBox="1">
            <a:spLocks/>
          </p:cNvSpPr>
          <p:nvPr/>
        </p:nvSpPr>
        <p:spPr>
          <a:xfrm>
            <a:off x="177543" y="2196000"/>
            <a:ext cx="8467725" cy="43529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8650" indent="-628650">
              <a:buFont typeface="Arial" panose="020B0604020202020204" pitchFamily="34" charset="0"/>
              <a:buNone/>
              <a:defRPr/>
            </a:pPr>
            <a:r>
              <a:rPr lang="en-GB" sz="2400" dirty="0">
                <a:solidFill>
                  <a:schemeClr val="tx1">
                    <a:lumMod val="50000"/>
                    <a:lumOff val="50000"/>
                  </a:schemeClr>
                </a:solidFill>
                <a:latin typeface="+mj-lt"/>
              </a:rPr>
              <a:t>3. What would weightlifting be like on Neptune?</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r>
              <a:rPr lang="en-GB" sz="2400" dirty="0">
                <a:solidFill>
                  <a:schemeClr val="tx1">
                    <a:lumMod val="50000"/>
                    <a:lumOff val="50000"/>
                  </a:schemeClr>
                </a:solidFill>
                <a:latin typeface="+mj-lt"/>
              </a:rPr>
              <a:t>A – easier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B – harder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C – the same as on Earth</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p:txBody>
      </p:sp>
    </p:spTree>
    <p:extLst>
      <p:ext uri="{BB962C8B-B14F-4D97-AF65-F5344CB8AC3E}">
        <p14:creationId xmlns:p14="http://schemas.microsoft.com/office/powerpoint/2010/main" val="2872208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REPORT FINDINGS</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11</a:t>
            </a:fld>
            <a:endParaRPr lang="en-US" altLang="en-US" sz="1100">
              <a:solidFill>
                <a:srgbClr val="595959"/>
              </a:solidFill>
            </a:endParaRPr>
          </a:p>
        </p:txBody>
      </p:sp>
      <p:sp>
        <p:nvSpPr>
          <p:cNvPr id="6" name="Content Placeholder 2">
            <a:extLst>
              <a:ext uri="{FF2B5EF4-FFF2-40B4-BE49-F238E27FC236}">
                <a16:creationId xmlns:a16="http://schemas.microsoft.com/office/drawing/2014/main" id="{E3F83D78-2AC0-6B42-B5D1-5B200FDB74F0}"/>
              </a:ext>
            </a:extLst>
          </p:cNvPr>
          <p:cNvSpPr txBox="1">
            <a:spLocks/>
          </p:cNvSpPr>
          <p:nvPr/>
        </p:nvSpPr>
        <p:spPr>
          <a:xfrm>
            <a:off x="177543" y="2196000"/>
            <a:ext cx="8467725" cy="43529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8650" indent="-628650">
              <a:buFont typeface="Arial" panose="020B0604020202020204" pitchFamily="34" charset="0"/>
              <a:buNone/>
              <a:defRPr/>
            </a:pPr>
            <a:r>
              <a:rPr lang="en-GB" sz="2400" dirty="0">
                <a:solidFill>
                  <a:schemeClr val="tx1">
                    <a:lumMod val="50000"/>
                    <a:lumOff val="50000"/>
                  </a:schemeClr>
                </a:solidFill>
                <a:latin typeface="+mj-lt"/>
              </a:rPr>
              <a:t>3. What would weightlifting be like on Neptune?</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r>
              <a:rPr lang="en-GB" sz="2400" dirty="0">
                <a:solidFill>
                  <a:schemeClr val="tx1">
                    <a:lumMod val="50000"/>
                    <a:lumOff val="50000"/>
                  </a:schemeClr>
                </a:solidFill>
                <a:latin typeface="+mj-lt"/>
              </a:rPr>
              <a:t>A – easier than on Earth</a:t>
            </a:r>
          </a:p>
          <a:p>
            <a:pPr marL="0" indent="0">
              <a:buFont typeface="Arial" panose="020B0604020202020204" pitchFamily="34" charset="0"/>
              <a:buNone/>
              <a:defRPr/>
            </a:pPr>
            <a:r>
              <a:rPr lang="en-GB" sz="2400" b="1" dirty="0">
                <a:solidFill>
                  <a:srgbClr val="133176"/>
                </a:solidFill>
                <a:latin typeface="+mj-lt"/>
              </a:rPr>
              <a:t>B – harder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C – the same as on Earth</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p:txBody>
      </p:sp>
    </p:spTree>
    <p:extLst>
      <p:ext uri="{BB962C8B-B14F-4D97-AF65-F5344CB8AC3E}">
        <p14:creationId xmlns:p14="http://schemas.microsoft.com/office/powerpoint/2010/main" val="3035424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REPORT FINDINGS</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12</a:t>
            </a:fld>
            <a:endParaRPr lang="en-US" altLang="en-US" sz="1100">
              <a:solidFill>
                <a:srgbClr val="595959"/>
              </a:solidFill>
            </a:endParaRPr>
          </a:p>
        </p:txBody>
      </p:sp>
      <p:sp>
        <p:nvSpPr>
          <p:cNvPr id="5" name="Content Placeholder 2">
            <a:extLst>
              <a:ext uri="{FF2B5EF4-FFF2-40B4-BE49-F238E27FC236}">
                <a16:creationId xmlns:a16="http://schemas.microsoft.com/office/drawing/2014/main" id="{6FC0A5D1-98CA-1E4C-8B83-06C844DDAA37}"/>
              </a:ext>
            </a:extLst>
          </p:cNvPr>
          <p:cNvSpPr txBox="1">
            <a:spLocks/>
          </p:cNvSpPr>
          <p:nvPr/>
        </p:nvSpPr>
        <p:spPr>
          <a:xfrm>
            <a:off x="177543" y="2196000"/>
            <a:ext cx="8389937" cy="43529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8650" indent="-628650">
              <a:buFont typeface="Arial" panose="020B0604020202020204" pitchFamily="34" charset="0"/>
              <a:buNone/>
              <a:defRPr/>
            </a:pPr>
            <a:r>
              <a:rPr lang="en-GB" sz="2400" dirty="0">
                <a:solidFill>
                  <a:schemeClr val="tx1">
                    <a:lumMod val="50000"/>
                    <a:lumOff val="50000"/>
                  </a:schemeClr>
                </a:solidFill>
                <a:latin typeface="+mj-lt"/>
              </a:rPr>
              <a:t>4. What would outdoor swimming be like on any of these planets?</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r>
              <a:rPr lang="en-GB" sz="2400" dirty="0">
                <a:solidFill>
                  <a:schemeClr val="tx1">
                    <a:lumMod val="50000"/>
                    <a:lumOff val="50000"/>
                  </a:schemeClr>
                </a:solidFill>
                <a:latin typeface="+mj-lt"/>
              </a:rPr>
              <a:t>A – easier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B – harder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C – the same as on Earth</a:t>
            </a:r>
          </a:p>
          <a:p>
            <a:pPr marL="0" indent="0">
              <a:buFont typeface="Arial" panose="020B0604020202020204" pitchFamily="34" charset="0"/>
              <a:buNone/>
              <a:defRPr/>
            </a:pPr>
            <a:r>
              <a:rPr lang="en-GB" sz="2400" dirty="0">
                <a:solidFill>
                  <a:schemeClr val="tx1">
                    <a:lumMod val="50000"/>
                    <a:lumOff val="50000"/>
                  </a:schemeClr>
                </a:solidFill>
                <a:latin typeface="+mj-lt"/>
              </a:rPr>
              <a:t>D – impossible!</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p:txBody>
      </p:sp>
    </p:spTree>
    <p:extLst>
      <p:ext uri="{BB962C8B-B14F-4D97-AF65-F5344CB8AC3E}">
        <p14:creationId xmlns:p14="http://schemas.microsoft.com/office/powerpoint/2010/main" val="16713513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REPORT FINDINGS</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13</a:t>
            </a:fld>
            <a:endParaRPr lang="en-US" altLang="en-US" sz="1100">
              <a:solidFill>
                <a:srgbClr val="595959"/>
              </a:solidFill>
            </a:endParaRPr>
          </a:p>
        </p:txBody>
      </p:sp>
      <p:sp>
        <p:nvSpPr>
          <p:cNvPr id="5" name="Content Placeholder 2">
            <a:extLst>
              <a:ext uri="{FF2B5EF4-FFF2-40B4-BE49-F238E27FC236}">
                <a16:creationId xmlns:a16="http://schemas.microsoft.com/office/drawing/2014/main" id="{6FC0A5D1-98CA-1E4C-8B83-06C844DDAA37}"/>
              </a:ext>
            </a:extLst>
          </p:cNvPr>
          <p:cNvSpPr txBox="1">
            <a:spLocks/>
          </p:cNvSpPr>
          <p:nvPr/>
        </p:nvSpPr>
        <p:spPr>
          <a:xfrm>
            <a:off x="177543" y="2196000"/>
            <a:ext cx="8389937" cy="43529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8650" indent="-628650">
              <a:buFont typeface="Arial" panose="020B0604020202020204" pitchFamily="34" charset="0"/>
              <a:buNone/>
              <a:defRPr/>
            </a:pPr>
            <a:r>
              <a:rPr lang="en-GB" sz="2400" dirty="0">
                <a:solidFill>
                  <a:schemeClr val="tx1">
                    <a:lumMod val="50000"/>
                    <a:lumOff val="50000"/>
                  </a:schemeClr>
                </a:solidFill>
                <a:latin typeface="+mj-lt"/>
              </a:rPr>
              <a:t>4. What would outdoor swimming be like on any of these planets?</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r>
              <a:rPr lang="en-GB" sz="2400" dirty="0">
                <a:solidFill>
                  <a:schemeClr val="tx1">
                    <a:lumMod val="50000"/>
                    <a:lumOff val="50000"/>
                  </a:schemeClr>
                </a:solidFill>
                <a:latin typeface="+mj-lt"/>
              </a:rPr>
              <a:t>A – easier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B – harder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C – the same as on Earth</a:t>
            </a:r>
          </a:p>
          <a:p>
            <a:pPr marL="0" indent="0">
              <a:buFont typeface="Arial" panose="020B0604020202020204" pitchFamily="34" charset="0"/>
              <a:buNone/>
              <a:defRPr/>
            </a:pPr>
            <a:r>
              <a:rPr lang="en-GB" sz="2400" b="1" dirty="0">
                <a:solidFill>
                  <a:srgbClr val="133176"/>
                </a:solidFill>
                <a:latin typeface="+mj-lt"/>
              </a:rPr>
              <a:t>D – impossible!</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p:txBody>
      </p:sp>
    </p:spTree>
    <p:extLst>
      <p:ext uri="{BB962C8B-B14F-4D97-AF65-F5344CB8AC3E}">
        <p14:creationId xmlns:p14="http://schemas.microsoft.com/office/powerpoint/2010/main" val="3687693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KEEPING FIT IN SPACE</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14</a:t>
            </a:fld>
            <a:endParaRPr lang="en-US" altLang="en-US" sz="1100">
              <a:solidFill>
                <a:srgbClr val="595959"/>
              </a:solidFill>
            </a:endParaRPr>
          </a:p>
        </p:txBody>
      </p:sp>
      <p:pic>
        <p:nvPicPr>
          <p:cNvPr id="6" name="Picture 18">
            <a:extLst>
              <a:ext uri="{FF2B5EF4-FFF2-40B4-BE49-F238E27FC236}">
                <a16:creationId xmlns:a16="http://schemas.microsoft.com/office/drawing/2014/main" id="{FF7A8DCB-2E31-1748-BA52-7B3D0E0227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9103" y="2172319"/>
            <a:ext cx="6686643" cy="4261982"/>
          </a:xfrm>
          <a:prstGeom prst="roundRect">
            <a:avLst>
              <a:gd name="adj" fmla="val 5261"/>
            </a:avLst>
          </a:prstGeom>
          <a:solidFill>
            <a:srgbClr val="FFFFFF">
              <a:shade val="85000"/>
            </a:srgbClr>
          </a:solidFill>
          <a:ln w="31750">
            <a:solidFill>
              <a:srgbClr val="133176"/>
            </a:solidFill>
            <a:miter lim="800000"/>
            <a:headEnd/>
            <a:tailEnd/>
          </a:ln>
          <a:effectLst/>
        </p:spPr>
      </p:pic>
    </p:spTree>
    <p:extLst>
      <p:ext uri="{BB962C8B-B14F-4D97-AF65-F5344CB8AC3E}">
        <p14:creationId xmlns:p14="http://schemas.microsoft.com/office/powerpoint/2010/main" val="28525833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8">
            <a:extLst>
              <a:ext uri="{FF2B5EF4-FFF2-40B4-BE49-F238E27FC236}">
                <a16:creationId xmlns:a16="http://schemas.microsoft.com/office/drawing/2014/main" id="{5AFC3C6D-27BF-7A47-AAB7-01148B420FED}"/>
              </a:ext>
            </a:extLst>
          </p:cNvPr>
          <p:cNvPicPr>
            <a:picLocks noChangeAspect="1"/>
          </p:cNvPicPr>
          <p:nvPr/>
        </p:nvPicPr>
        <p:blipFill>
          <a:blip r:embed="rId3">
            <a:alphaModFix amt="20000"/>
            <a:extLst>
              <a:ext uri="{28A0092B-C50C-407E-A947-70E740481C1C}">
                <a14:useLocalDpi xmlns:a14="http://schemas.microsoft.com/office/drawing/2010/main" val="0"/>
              </a:ext>
            </a:extLst>
          </a:blip>
          <a:srcRect/>
          <a:stretch>
            <a:fillRect/>
          </a:stretch>
        </p:blipFill>
        <p:spPr bwMode="auto">
          <a:xfrm>
            <a:off x="299103" y="2172319"/>
            <a:ext cx="6686643" cy="4261982"/>
          </a:xfrm>
          <a:prstGeom prst="roundRect">
            <a:avLst>
              <a:gd name="adj" fmla="val 5261"/>
            </a:avLst>
          </a:prstGeom>
          <a:solidFill>
            <a:srgbClr val="FFFFFF">
              <a:shade val="85000"/>
            </a:srgbClr>
          </a:solidFill>
          <a:ln w="31750">
            <a:solidFill>
              <a:srgbClr val="133176"/>
            </a:solidFill>
            <a:miter lim="800000"/>
            <a:headEnd/>
            <a:tailEnd/>
          </a:ln>
          <a:effectLst/>
        </p:spPr>
      </p:pic>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KEEPING FIT IN SPACE</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15</a:t>
            </a:fld>
            <a:endParaRPr lang="en-US" altLang="en-US" sz="1100">
              <a:solidFill>
                <a:srgbClr val="595959"/>
              </a:solidFill>
            </a:endParaRPr>
          </a:p>
        </p:txBody>
      </p:sp>
      <p:sp>
        <p:nvSpPr>
          <p:cNvPr id="5" name="TextBox 4">
            <a:extLst>
              <a:ext uri="{FF2B5EF4-FFF2-40B4-BE49-F238E27FC236}">
                <a16:creationId xmlns:a16="http://schemas.microsoft.com/office/drawing/2014/main" id="{A350462E-50D1-3A4B-8DC9-23BB758FBA52}"/>
              </a:ext>
            </a:extLst>
          </p:cNvPr>
          <p:cNvSpPr txBox="1"/>
          <p:nvPr/>
        </p:nvSpPr>
        <p:spPr>
          <a:xfrm>
            <a:off x="495021" y="2841371"/>
            <a:ext cx="6040437" cy="2923877"/>
          </a:xfrm>
          <a:prstGeom prst="rect">
            <a:avLst/>
          </a:prstGeom>
          <a:noFill/>
        </p:spPr>
        <p:txBody>
          <a:bodyPr>
            <a:spAutoFit/>
          </a:bodyPr>
          <a:lstStyle/>
          <a:p>
            <a:pPr>
              <a:defRPr/>
            </a:pPr>
            <a:r>
              <a:rPr lang="en-GB" sz="2900" b="1" dirty="0">
                <a:solidFill>
                  <a:srgbClr val="133176"/>
                </a:solidFill>
                <a:latin typeface="+mj-lt"/>
              </a:rPr>
              <a:t>What sports could you play on the International Space Station?</a:t>
            </a:r>
          </a:p>
          <a:p>
            <a:pPr>
              <a:defRPr/>
            </a:pPr>
            <a:endParaRPr lang="en-GB" sz="2900" dirty="0">
              <a:solidFill>
                <a:srgbClr val="133176"/>
              </a:solidFill>
              <a:latin typeface="+mj-lt"/>
            </a:endParaRPr>
          </a:p>
          <a:p>
            <a:pPr marL="285750" indent="-285750">
              <a:spcAft>
                <a:spcPts val="600"/>
              </a:spcAft>
              <a:buFont typeface="Arial" panose="020B0604020202020204" pitchFamily="34" charset="0"/>
              <a:buChar char="•"/>
              <a:defRPr/>
            </a:pPr>
            <a:r>
              <a:rPr lang="en-GB" sz="2900" dirty="0">
                <a:solidFill>
                  <a:srgbClr val="133176"/>
                </a:solidFill>
                <a:latin typeface="+mj-lt"/>
              </a:rPr>
              <a:t>need 2 hours of daily exercise</a:t>
            </a:r>
          </a:p>
          <a:p>
            <a:pPr marL="285750" indent="-285750">
              <a:spcAft>
                <a:spcPts val="600"/>
              </a:spcAft>
              <a:buFont typeface="Arial" panose="020B0604020202020204" pitchFamily="34" charset="0"/>
              <a:buChar char="•"/>
              <a:defRPr/>
            </a:pPr>
            <a:r>
              <a:rPr lang="en-GB" sz="2900" dirty="0">
                <a:solidFill>
                  <a:srgbClr val="133176"/>
                </a:solidFill>
                <a:latin typeface="+mj-lt"/>
              </a:rPr>
              <a:t>weightlessness in freefall</a:t>
            </a:r>
          </a:p>
          <a:p>
            <a:pPr marL="285750" indent="-285750">
              <a:spcAft>
                <a:spcPts val="600"/>
              </a:spcAft>
              <a:buFont typeface="Arial" panose="020B0604020202020204" pitchFamily="34" charset="0"/>
              <a:buChar char="•"/>
              <a:defRPr/>
            </a:pPr>
            <a:r>
              <a:rPr lang="en-GB" sz="2900" dirty="0">
                <a:solidFill>
                  <a:srgbClr val="133176"/>
                </a:solidFill>
                <a:latin typeface="+mj-lt"/>
              </a:rPr>
              <a:t>not much space on the ISS!</a:t>
            </a:r>
          </a:p>
        </p:txBody>
      </p:sp>
    </p:spTree>
    <p:extLst>
      <p:ext uri="{BB962C8B-B14F-4D97-AF65-F5344CB8AC3E}">
        <p14:creationId xmlns:p14="http://schemas.microsoft.com/office/powerpoint/2010/main" val="13687658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KEEPING FIT IN SPACE</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16</a:t>
            </a:fld>
            <a:endParaRPr lang="en-US" altLang="en-US" sz="1100">
              <a:solidFill>
                <a:srgbClr val="595959"/>
              </a:solidFill>
            </a:endParaRPr>
          </a:p>
        </p:txBody>
      </p:sp>
      <p:grpSp>
        <p:nvGrpSpPr>
          <p:cNvPr id="2" name="Group 1">
            <a:extLst>
              <a:ext uri="{FF2B5EF4-FFF2-40B4-BE49-F238E27FC236}">
                <a16:creationId xmlns:a16="http://schemas.microsoft.com/office/drawing/2014/main" id="{96B3294E-50A6-D74B-AA2A-98AACD898CDA}"/>
              </a:ext>
            </a:extLst>
          </p:cNvPr>
          <p:cNvGrpSpPr/>
          <p:nvPr/>
        </p:nvGrpSpPr>
        <p:grpSpPr>
          <a:xfrm>
            <a:off x="322823" y="2073275"/>
            <a:ext cx="7774389" cy="4442968"/>
            <a:chOff x="322823" y="2073275"/>
            <a:chExt cx="7452939" cy="4259263"/>
          </a:xfrm>
        </p:grpSpPr>
        <p:pic>
          <p:nvPicPr>
            <p:cNvPr id="7" name="Picture 11">
              <a:extLst>
                <a:ext uri="{FF2B5EF4-FFF2-40B4-BE49-F238E27FC236}">
                  <a16:creationId xmlns:a16="http://schemas.microsoft.com/office/drawing/2014/main" id="{F138A37F-4FF2-074C-BB51-9C70C3B8AA3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4037" y="2073275"/>
              <a:ext cx="3641725" cy="2049463"/>
            </a:xfrm>
            <a:prstGeom prst="roundRect">
              <a:avLst>
                <a:gd name="adj" fmla="val 8594"/>
              </a:avLst>
            </a:prstGeom>
            <a:solidFill>
              <a:srgbClr val="FFFFFF">
                <a:shade val="85000"/>
              </a:srgbClr>
            </a:solidFill>
            <a:ln w="31750">
              <a:solidFill>
                <a:srgbClr val="133176"/>
              </a:solidFill>
            </a:ln>
            <a:effectLst/>
          </p:spPr>
        </p:pic>
        <p:pic>
          <p:nvPicPr>
            <p:cNvPr id="8" name="Picture 15">
              <a:extLst>
                <a:ext uri="{FF2B5EF4-FFF2-40B4-BE49-F238E27FC236}">
                  <a16:creationId xmlns:a16="http://schemas.microsoft.com/office/drawing/2014/main" id="{B25E0127-FDE9-0E44-AAED-480E9A2C885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34037" y="4281488"/>
              <a:ext cx="3641725" cy="2051050"/>
            </a:xfrm>
            <a:prstGeom prst="roundRect">
              <a:avLst>
                <a:gd name="adj" fmla="val 8594"/>
              </a:avLst>
            </a:prstGeom>
            <a:solidFill>
              <a:srgbClr val="FFFFFF">
                <a:shade val="85000"/>
              </a:srgbClr>
            </a:solidFill>
            <a:ln w="31750">
              <a:solidFill>
                <a:srgbClr val="133176"/>
              </a:solidFill>
            </a:ln>
            <a:effectLst/>
          </p:spPr>
        </p:pic>
        <p:pic>
          <p:nvPicPr>
            <p:cNvPr id="9" name="Picture 17">
              <a:extLst>
                <a:ext uri="{FF2B5EF4-FFF2-40B4-BE49-F238E27FC236}">
                  <a16:creationId xmlns:a16="http://schemas.microsoft.com/office/drawing/2014/main" id="{144CA765-CF91-AA4A-B420-26580901BC1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2823" y="4281488"/>
              <a:ext cx="3641725" cy="2051050"/>
            </a:xfrm>
            <a:prstGeom prst="roundRect">
              <a:avLst>
                <a:gd name="adj" fmla="val 8594"/>
              </a:avLst>
            </a:prstGeom>
            <a:solidFill>
              <a:srgbClr val="FFFFFF">
                <a:shade val="85000"/>
              </a:srgbClr>
            </a:solidFill>
            <a:ln w="31750">
              <a:solidFill>
                <a:srgbClr val="133176"/>
              </a:solidFill>
            </a:ln>
            <a:effectLst/>
          </p:spPr>
        </p:pic>
        <p:pic>
          <p:nvPicPr>
            <p:cNvPr id="10" name="Picture 24">
              <a:extLst>
                <a:ext uri="{FF2B5EF4-FFF2-40B4-BE49-F238E27FC236}">
                  <a16:creationId xmlns:a16="http://schemas.microsoft.com/office/drawing/2014/main" id="{2A72A5FF-2D5A-1444-B922-6772C603000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22823" y="2073275"/>
              <a:ext cx="3641725" cy="2049463"/>
            </a:xfrm>
            <a:prstGeom prst="roundRect">
              <a:avLst>
                <a:gd name="adj" fmla="val 8594"/>
              </a:avLst>
            </a:prstGeom>
            <a:solidFill>
              <a:srgbClr val="FFFFFF">
                <a:shade val="85000"/>
              </a:srgbClr>
            </a:solidFill>
            <a:ln w="31750">
              <a:solidFill>
                <a:srgbClr val="133176"/>
              </a:solidFill>
            </a:ln>
            <a:effectLst/>
          </p:spPr>
        </p:pic>
      </p:grpSp>
    </p:spTree>
    <p:extLst>
      <p:ext uri="{BB962C8B-B14F-4D97-AF65-F5344CB8AC3E}">
        <p14:creationId xmlns:p14="http://schemas.microsoft.com/office/powerpoint/2010/main" val="935868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WHAT HAVE WE LEARNED?</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17</a:t>
            </a:fld>
            <a:endParaRPr lang="en-US" altLang="en-US" sz="1100">
              <a:solidFill>
                <a:srgbClr val="595959"/>
              </a:solidFill>
            </a:endParaRPr>
          </a:p>
        </p:txBody>
      </p:sp>
      <p:sp>
        <p:nvSpPr>
          <p:cNvPr id="11" name="TextBox 12">
            <a:extLst>
              <a:ext uri="{FF2B5EF4-FFF2-40B4-BE49-F238E27FC236}">
                <a16:creationId xmlns:a16="http://schemas.microsoft.com/office/drawing/2014/main" id="{EBB1B8D4-02ED-1940-8273-2E439EF9601E}"/>
              </a:ext>
            </a:extLst>
          </p:cNvPr>
          <p:cNvSpPr txBox="1">
            <a:spLocks noChangeArrowheads="1"/>
          </p:cNvSpPr>
          <p:nvPr/>
        </p:nvSpPr>
        <p:spPr bwMode="auto">
          <a:xfrm>
            <a:off x="177543" y="2196000"/>
            <a:ext cx="7939087" cy="1800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marL="342900" indent="-342900">
              <a:spcBef>
                <a:spcPct val="0"/>
              </a:spcBef>
              <a:spcAft>
                <a:spcPts val="600"/>
              </a:spcAft>
              <a:defRPr/>
            </a:pPr>
            <a:r>
              <a:rPr lang="en-GB" altLang="en-US" b="1" dirty="0">
                <a:solidFill>
                  <a:schemeClr val="tx1">
                    <a:lumMod val="50000"/>
                    <a:lumOff val="50000"/>
                  </a:schemeClr>
                </a:solidFill>
              </a:rPr>
              <a:t>Why astronauts need spacesuits</a:t>
            </a:r>
          </a:p>
          <a:p>
            <a:pPr marL="342900" indent="-342900">
              <a:spcBef>
                <a:spcPct val="0"/>
              </a:spcBef>
              <a:spcAft>
                <a:spcPts val="600"/>
              </a:spcAft>
              <a:defRPr/>
            </a:pPr>
            <a:r>
              <a:rPr lang="en-GB" altLang="en-US" b="1" dirty="0">
                <a:solidFill>
                  <a:schemeClr val="tx1">
                    <a:lumMod val="50000"/>
                    <a:lumOff val="50000"/>
                  </a:schemeClr>
                </a:solidFill>
              </a:rPr>
              <a:t>How to design sporty spacesuits</a:t>
            </a:r>
          </a:p>
          <a:p>
            <a:pPr marL="342900" indent="-342900">
              <a:spcBef>
                <a:spcPct val="0"/>
              </a:spcBef>
              <a:spcAft>
                <a:spcPts val="600"/>
              </a:spcAft>
              <a:defRPr/>
            </a:pPr>
            <a:r>
              <a:rPr lang="en-GB" altLang="en-US" b="1" dirty="0">
                <a:solidFill>
                  <a:schemeClr val="tx1">
                    <a:lumMod val="50000"/>
                    <a:lumOff val="50000"/>
                  </a:schemeClr>
                </a:solidFill>
              </a:rPr>
              <a:t>How sports might be different on other planets</a:t>
            </a:r>
          </a:p>
          <a:p>
            <a:pPr marL="342900" indent="-342900">
              <a:spcBef>
                <a:spcPct val="0"/>
              </a:spcBef>
              <a:spcAft>
                <a:spcPts val="600"/>
              </a:spcAft>
              <a:defRPr/>
            </a:pPr>
            <a:r>
              <a:rPr lang="en-GB" altLang="en-US" b="1" dirty="0">
                <a:solidFill>
                  <a:schemeClr val="tx1">
                    <a:lumMod val="50000"/>
                    <a:lumOff val="50000"/>
                  </a:schemeClr>
                </a:solidFill>
              </a:rPr>
              <a:t>Why it is important for astronauts to exercise</a:t>
            </a:r>
          </a:p>
        </p:txBody>
      </p:sp>
    </p:spTree>
    <p:extLst>
      <p:ext uri="{BB962C8B-B14F-4D97-AF65-F5344CB8AC3E}">
        <p14:creationId xmlns:p14="http://schemas.microsoft.com/office/powerpoint/2010/main" val="25001714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A6FF9721-B8DB-114B-B967-921F9DE58CBC}"/>
              </a:ext>
            </a:extLst>
          </p:cNvPr>
          <p:cNvGrpSpPr/>
          <p:nvPr/>
        </p:nvGrpSpPr>
        <p:grpSpPr>
          <a:xfrm>
            <a:off x="210208" y="2777590"/>
            <a:ext cx="8741104" cy="3887630"/>
            <a:chOff x="210208" y="-206692"/>
            <a:chExt cx="8741104" cy="3887630"/>
          </a:xfrm>
        </p:grpSpPr>
        <p:sp>
          <p:nvSpPr>
            <p:cNvPr id="14" name="Rounded Rectangle 13">
              <a:extLst>
                <a:ext uri="{FF2B5EF4-FFF2-40B4-BE49-F238E27FC236}">
                  <a16:creationId xmlns:a16="http://schemas.microsoft.com/office/drawing/2014/main" id="{D18C22CE-897C-524A-8886-FF59EB0F542A}"/>
                </a:ext>
              </a:extLst>
            </p:cNvPr>
            <p:cNvSpPr/>
            <p:nvPr/>
          </p:nvSpPr>
          <p:spPr>
            <a:xfrm>
              <a:off x="210208" y="-206692"/>
              <a:ext cx="8741104" cy="3887630"/>
            </a:xfrm>
            <a:prstGeom prst="roundRect">
              <a:avLst>
                <a:gd name="adj" fmla="val 2650"/>
              </a:avLst>
            </a:prstGeom>
            <a:solidFill>
              <a:srgbClr val="002060"/>
            </a:solidFill>
            <a:ln>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9">
              <a:extLst>
                <a:ext uri="{FF2B5EF4-FFF2-40B4-BE49-F238E27FC236}">
                  <a16:creationId xmlns:a16="http://schemas.microsoft.com/office/drawing/2014/main" id="{887B93B2-E4D3-4A40-9DCF-FB70CEBF7E53}"/>
                </a:ext>
              </a:extLst>
            </p:cNvPr>
            <p:cNvSpPr txBox="1">
              <a:spLocks noChangeArrowheads="1"/>
            </p:cNvSpPr>
            <p:nvPr/>
          </p:nvSpPr>
          <p:spPr bwMode="auto">
            <a:xfrm>
              <a:off x="210208" y="7813"/>
              <a:ext cx="874110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000" b="1" dirty="0">
                  <a:solidFill>
                    <a:schemeClr val="bg1"/>
                  </a:solidFill>
                </a:rPr>
                <a:t>Alex Evans</a:t>
              </a:r>
            </a:p>
            <a:p>
              <a:pPr algn="ctr" eaLnBrk="1" hangingPunct="1">
                <a:spcBef>
                  <a:spcPct val="0"/>
                </a:spcBef>
                <a:buFontTx/>
                <a:buNone/>
              </a:pPr>
              <a:r>
                <a:rPr lang="en-US" altLang="en-US" sz="3000" dirty="0">
                  <a:solidFill>
                    <a:schemeClr val="bg1"/>
                  </a:solidFill>
                </a:rPr>
                <a:t>LCFC STEM Coach</a:t>
              </a:r>
            </a:p>
            <a:p>
              <a:pPr algn="ctr" eaLnBrk="1" hangingPunct="1">
                <a:spcBef>
                  <a:spcPct val="0"/>
                </a:spcBef>
                <a:buNone/>
              </a:pPr>
              <a:r>
                <a:rPr lang="en-US" altLang="en-US" sz="3000" dirty="0">
                  <a:solidFill>
                    <a:schemeClr val="bg1"/>
                  </a:solidFill>
                  <a:hlinkClick r:id="rId3"/>
                </a:rPr>
                <a:t>alex.evans@lcfc.co.uk</a:t>
              </a:r>
              <a:endParaRPr lang="en-US" altLang="en-US" sz="3000" dirty="0">
                <a:solidFill>
                  <a:schemeClr val="bg1"/>
                </a:solidFill>
              </a:endParaRPr>
            </a:p>
            <a:p>
              <a:pPr algn="ctr" eaLnBrk="1" hangingPunct="1">
                <a:spcBef>
                  <a:spcPct val="0"/>
                </a:spcBef>
                <a:buFontTx/>
                <a:buNone/>
              </a:pPr>
              <a:endParaRPr lang="en-US" altLang="en-US" sz="3000" dirty="0">
                <a:solidFill>
                  <a:schemeClr val="bg1"/>
                </a:solidFill>
              </a:endParaRPr>
            </a:p>
            <a:p>
              <a:pPr algn="ctr" eaLnBrk="1" hangingPunct="1">
                <a:spcBef>
                  <a:spcPct val="0"/>
                </a:spcBef>
                <a:buFontTx/>
                <a:buNone/>
              </a:pPr>
              <a:r>
                <a:rPr lang="en-US" altLang="en-US" sz="3000" b="1" dirty="0">
                  <a:solidFill>
                    <a:schemeClr val="bg1"/>
                  </a:solidFill>
                </a:rPr>
                <a:t>Sarah Eames </a:t>
              </a:r>
            </a:p>
            <a:p>
              <a:pPr algn="ctr" eaLnBrk="1" hangingPunct="1">
                <a:spcBef>
                  <a:spcPct val="0"/>
                </a:spcBef>
                <a:buFontTx/>
                <a:buNone/>
              </a:pPr>
              <a:r>
                <a:rPr lang="en-US" altLang="en-US" sz="3000" dirty="0">
                  <a:solidFill>
                    <a:schemeClr val="bg1"/>
                  </a:solidFill>
                </a:rPr>
                <a:t>Primary Science Specialist</a:t>
              </a:r>
              <a:br>
                <a:rPr lang="en-US" altLang="en-US" sz="3000" dirty="0">
                  <a:solidFill>
                    <a:schemeClr val="bg1"/>
                  </a:solidFill>
                </a:rPr>
              </a:br>
              <a:r>
                <a:rPr lang="en-US" altLang="en-US" sz="3000" dirty="0">
                  <a:solidFill>
                    <a:schemeClr val="bg1"/>
                  </a:solidFill>
                  <a:hlinkClick r:id="rId4"/>
                </a:rPr>
                <a:t>sarah.eames@pstt.org.uk</a:t>
              </a:r>
              <a:r>
                <a:rPr lang="en-US" altLang="en-US" sz="3000" dirty="0">
                  <a:solidFill>
                    <a:schemeClr val="bg1"/>
                  </a:solidFill>
                </a:rPr>
                <a:t> </a:t>
              </a:r>
            </a:p>
          </p:txBody>
        </p:sp>
      </p:grpSp>
      <p:sp>
        <p:nvSpPr>
          <p:cNvPr id="16" name="Rectangle 15">
            <a:extLst>
              <a:ext uri="{FF2B5EF4-FFF2-40B4-BE49-F238E27FC236}">
                <a16:creationId xmlns:a16="http://schemas.microsoft.com/office/drawing/2014/main" id="{7CF60C94-7B04-F14F-836E-3F2456FD9401}"/>
              </a:ext>
            </a:extLst>
          </p:cNvPr>
          <p:cNvSpPr/>
          <p:nvPr/>
        </p:nvSpPr>
        <p:spPr>
          <a:xfrm>
            <a:off x="77972" y="311888"/>
            <a:ext cx="3345712" cy="942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BAE30D95-5382-DA4D-9D5F-D21E90C4CFEB}"/>
              </a:ext>
            </a:extLst>
          </p:cNvPr>
          <p:cNvGrpSpPr/>
          <p:nvPr/>
        </p:nvGrpSpPr>
        <p:grpSpPr>
          <a:xfrm>
            <a:off x="1477968" y="541918"/>
            <a:ext cx="6361772" cy="1977646"/>
            <a:chOff x="1477968" y="1451354"/>
            <a:chExt cx="6361772" cy="1977646"/>
          </a:xfrm>
        </p:grpSpPr>
        <p:pic>
          <p:nvPicPr>
            <p:cNvPr id="18" name="Picture 13">
              <a:extLst>
                <a:ext uri="{FF2B5EF4-FFF2-40B4-BE49-F238E27FC236}">
                  <a16:creationId xmlns:a16="http://schemas.microsoft.com/office/drawing/2014/main" id="{F1A6A47A-61E5-7B43-A70B-BBE9E8CED3A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a:extLst>
                <a:ext uri="{FF2B5EF4-FFF2-40B4-BE49-F238E27FC236}">
                  <a16:creationId xmlns:a16="http://schemas.microsoft.com/office/drawing/2014/main" id="{F7604DA9-595B-2148-B355-9A7AB5B0DF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
              <a:extLst>
                <a:ext uri="{FF2B5EF4-FFF2-40B4-BE49-F238E27FC236}">
                  <a16:creationId xmlns:a16="http://schemas.microsoft.com/office/drawing/2014/main" id="{1AF295A5-9B38-B140-B298-98291A65B23E}"/>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Straight Connector 20">
              <a:extLst>
                <a:ext uri="{FF2B5EF4-FFF2-40B4-BE49-F238E27FC236}">
                  <a16:creationId xmlns:a16="http://schemas.microsoft.com/office/drawing/2014/main" id="{90A31AA2-0FA7-F648-92AC-699C9009F1DA}"/>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996C6CC-9BA4-F446-BEC6-E0DC77DAD083}"/>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Box 5"/>
          <p:cNvSpPr txBox="1">
            <a:spLocks noChangeArrowheads="1"/>
          </p:cNvSpPr>
          <p:nvPr/>
        </p:nvSpPr>
        <p:spPr bwMode="auto">
          <a:xfrm>
            <a:off x="360363" y="1116013"/>
            <a:ext cx="78692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200" b="1">
                <a:solidFill>
                  <a:schemeClr val="bg1"/>
                </a:solidFill>
              </a:rPr>
              <a:t>   Science Skills</a:t>
            </a:r>
          </a:p>
        </p:txBody>
      </p:sp>
      <p:pic>
        <p:nvPicPr>
          <p:cNvPr id="13" name="moongolf">
            <a:hlinkClick r:id="" action="ppaction://media"/>
            <a:extLst>
              <a:ext uri="{FF2B5EF4-FFF2-40B4-BE49-F238E27FC236}">
                <a16:creationId xmlns:a16="http://schemas.microsoft.com/office/drawing/2014/main" id="{11B8A97E-BE91-4EAC-84DB-51E685A7292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14400" y="1466270"/>
            <a:ext cx="7327863" cy="4996270"/>
          </a:xfrm>
          <a:prstGeom prst="rect">
            <a:avLst/>
          </a:prstGeom>
        </p:spPr>
      </p:pic>
      <p:sp>
        <p:nvSpPr>
          <p:cNvPr id="12" name="Slide Number Placeholder 8">
            <a:extLst>
              <a:ext uri="{FF2B5EF4-FFF2-40B4-BE49-F238E27FC236}">
                <a16:creationId xmlns:a16="http://schemas.microsoft.com/office/drawing/2014/main" id="{6EC4554C-AC78-F44C-9CD0-14F2913C5A17}"/>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2</a:t>
            </a:fld>
            <a:endParaRPr lang="en-US" altLang="en-US" sz="1100">
              <a:solidFill>
                <a:srgbClr val="59595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053"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3"/>
                                        </p:tgtEl>
                                      </p:cBhvr>
                                    </p:cmd>
                                  </p:childTnLst>
                                </p:cTn>
                              </p:par>
                            </p:childTnLst>
                          </p:cTn>
                        </p:par>
                      </p:childTnLst>
                    </p:cTn>
                  </p:par>
                </p:childTnLst>
              </p:cTn>
              <p:nextCondLst>
                <p:cond evt="onClick" delay="0">
                  <p:tgtEl>
                    <p:spTgt spid="13"/>
                  </p:tgtEl>
                </p:cond>
              </p:nextCondLst>
            </p:seq>
            <p:video>
              <p:cMediaNode vol="80000" mute="1">
                <p:cTn id="12" fill="hold" display="0">
                  <p:stCondLst>
                    <p:cond delay="indefinite"/>
                  </p:stCondLst>
                </p:cTn>
                <p:tgtEl>
                  <p:spTgt spid="13"/>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3" name="Picture 2" descr="https://upload.wikimedia.org/wikipedia/commons/4/40/Earth%27s_Moon_from_NOA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4550" y="3373438"/>
            <a:ext cx="2881313"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Picture 14" descr="Sketch, Cartoon, Space, Set, Collection, Astronaut"/>
          <p:cNvPicPr>
            <a:picLocks noChangeAspect="1" noChangeArrowheads="1"/>
          </p:cNvPicPr>
          <p:nvPr/>
        </p:nvPicPr>
        <p:blipFill>
          <a:blip r:embed="rId4">
            <a:extLst>
              <a:ext uri="{28A0092B-C50C-407E-A947-70E740481C1C}">
                <a14:useLocalDpi xmlns:a14="http://schemas.microsoft.com/office/drawing/2010/main" val="0"/>
              </a:ext>
            </a:extLst>
          </a:blip>
          <a:srcRect l="56853" t="34097" r="15648" b="37709"/>
          <a:stretch>
            <a:fillRect/>
          </a:stretch>
        </p:blipFill>
        <p:spPr bwMode="auto">
          <a:xfrm rot="174191">
            <a:off x="6337300" y="2138363"/>
            <a:ext cx="188595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Picture 15"/>
          <p:cNvPicPr>
            <a:picLocks noChangeAspect="1" noChangeArrowheads="1"/>
          </p:cNvPicPr>
          <p:nvPr/>
        </p:nvPicPr>
        <p:blipFill>
          <a:blip r:embed="rId5">
            <a:extLst>
              <a:ext uri="{28A0092B-C50C-407E-A947-70E740481C1C}">
                <a14:useLocalDpi xmlns:a14="http://schemas.microsoft.com/office/drawing/2010/main" val="0"/>
              </a:ext>
            </a:extLst>
          </a:blip>
          <a:srcRect l="17842" r="19572" b="13081"/>
          <a:stretch>
            <a:fillRect/>
          </a:stretch>
        </p:blipFill>
        <p:spPr bwMode="auto">
          <a:xfrm>
            <a:off x="6908800" y="2284413"/>
            <a:ext cx="8477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2">
            <a:extLst>
              <a:ext uri="{FF2B5EF4-FFF2-40B4-BE49-F238E27FC236}">
                <a16:creationId xmlns:a16="http://schemas.microsoft.com/office/drawing/2014/main" id="{A535C4BA-5A65-DA43-8A8F-78F706DFD5E3}"/>
              </a:ext>
            </a:extLst>
          </p:cNvPr>
          <p:cNvSpPr txBox="1">
            <a:spLocks noChangeArrowheads="1"/>
          </p:cNvSpPr>
          <p:nvPr/>
        </p:nvSpPr>
        <p:spPr bwMode="auto">
          <a:xfrm>
            <a:off x="177542" y="1937403"/>
            <a:ext cx="5651757"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spcAft>
                <a:spcPts val="600"/>
              </a:spcAft>
              <a:buFontTx/>
              <a:buNone/>
            </a:pPr>
            <a:r>
              <a:rPr lang="en-GB" altLang="en-US" dirty="0">
                <a:solidFill>
                  <a:schemeClr val="tx1">
                    <a:lumMod val="50000"/>
                    <a:lumOff val="50000"/>
                  </a:schemeClr>
                </a:solidFill>
              </a:rPr>
              <a:t>Why do astronauts need spacesuits?</a:t>
            </a:r>
          </a:p>
          <a:p>
            <a:pPr>
              <a:spcBef>
                <a:spcPct val="0"/>
              </a:spcBef>
              <a:spcAft>
                <a:spcPts val="600"/>
              </a:spcAft>
              <a:buFontTx/>
              <a:buNone/>
            </a:pPr>
            <a:r>
              <a:rPr lang="en-GB" altLang="en-US" dirty="0">
                <a:solidFill>
                  <a:schemeClr val="tx1">
                    <a:lumMod val="50000"/>
                    <a:lumOff val="50000"/>
                  </a:schemeClr>
                </a:solidFill>
              </a:rPr>
              <a:t>How can we adapt them for sport?</a:t>
            </a:r>
          </a:p>
          <a:p>
            <a:pPr>
              <a:spcBef>
                <a:spcPct val="0"/>
              </a:spcBef>
              <a:spcAft>
                <a:spcPts val="600"/>
              </a:spcAft>
              <a:buFontTx/>
              <a:buNone/>
            </a:pPr>
            <a:r>
              <a:rPr lang="en-GB" altLang="en-US" dirty="0">
                <a:solidFill>
                  <a:schemeClr val="tx1">
                    <a:lumMod val="50000"/>
                    <a:lumOff val="50000"/>
                  </a:schemeClr>
                </a:solidFill>
              </a:rPr>
              <a:t>Keep in mind that the Moon…</a:t>
            </a:r>
          </a:p>
          <a:p>
            <a:pPr>
              <a:spcBef>
                <a:spcPct val="0"/>
              </a:spcBef>
              <a:buFontTx/>
              <a:buNone/>
            </a:pPr>
            <a:r>
              <a:rPr lang="en-GB" altLang="en-US" dirty="0">
                <a:solidFill>
                  <a:schemeClr val="tx1">
                    <a:lumMod val="50000"/>
                    <a:lumOff val="50000"/>
                  </a:schemeClr>
                </a:solidFill>
              </a:rPr>
              <a:t>	… can get very hot and cold</a:t>
            </a:r>
          </a:p>
          <a:p>
            <a:pPr>
              <a:spcBef>
                <a:spcPct val="0"/>
              </a:spcBef>
              <a:buFontTx/>
              <a:buNone/>
            </a:pPr>
            <a:r>
              <a:rPr lang="en-GB" altLang="en-US" dirty="0">
                <a:solidFill>
                  <a:schemeClr val="tx1">
                    <a:lumMod val="50000"/>
                    <a:lumOff val="50000"/>
                  </a:schemeClr>
                </a:solidFill>
              </a:rPr>
              <a:t>	… has very low gravity</a:t>
            </a:r>
          </a:p>
          <a:p>
            <a:pPr>
              <a:spcBef>
                <a:spcPct val="0"/>
              </a:spcBef>
              <a:buFontTx/>
              <a:buNone/>
            </a:pPr>
            <a:r>
              <a:rPr lang="en-GB" altLang="en-US" dirty="0">
                <a:solidFill>
                  <a:schemeClr val="tx1">
                    <a:lumMod val="50000"/>
                    <a:lumOff val="50000"/>
                  </a:schemeClr>
                </a:solidFill>
              </a:rPr>
              <a:t>	… has no air to breathe</a:t>
            </a:r>
          </a:p>
          <a:p>
            <a:pPr>
              <a:spcBef>
                <a:spcPct val="0"/>
              </a:spcBef>
              <a:buFontTx/>
              <a:buNone/>
            </a:pPr>
            <a:r>
              <a:rPr lang="en-GB" altLang="en-US" dirty="0">
                <a:solidFill>
                  <a:schemeClr val="tx1">
                    <a:lumMod val="50000"/>
                    <a:lumOff val="50000"/>
                  </a:schemeClr>
                </a:solidFill>
              </a:rPr>
              <a:t>	… gets a lot of direct sunlight</a:t>
            </a:r>
          </a:p>
          <a:p>
            <a:pPr>
              <a:spcBef>
                <a:spcPct val="0"/>
              </a:spcBef>
              <a:buFontTx/>
              <a:buNone/>
            </a:pPr>
            <a:r>
              <a:rPr lang="en-GB" altLang="en-US" dirty="0">
                <a:solidFill>
                  <a:schemeClr val="tx1">
                    <a:lumMod val="50000"/>
                    <a:lumOff val="50000"/>
                  </a:schemeClr>
                </a:solidFill>
              </a:rPr>
              <a:t>	… has no water to drink</a:t>
            </a:r>
          </a:p>
          <a:p>
            <a:pPr>
              <a:spcBef>
                <a:spcPct val="0"/>
              </a:spcBef>
              <a:buFontTx/>
              <a:buNone/>
            </a:pPr>
            <a:r>
              <a:rPr lang="en-GB" altLang="en-US" dirty="0">
                <a:solidFill>
                  <a:schemeClr val="tx1">
                    <a:lumMod val="50000"/>
                    <a:lumOff val="50000"/>
                  </a:schemeClr>
                </a:solidFill>
              </a:rPr>
              <a:t>	… has no toilets!</a:t>
            </a:r>
          </a:p>
          <a:p>
            <a:pPr>
              <a:spcBef>
                <a:spcPct val="0"/>
              </a:spcBef>
              <a:buFontTx/>
              <a:buNone/>
            </a:pPr>
            <a:endParaRPr lang="en-GB" altLang="en-US" i="1" dirty="0">
              <a:solidFill>
                <a:schemeClr val="tx1">
                  <a:lumMod val="50000"/>
                  <a:lumOff val="50000"/>
                </a:schemeClr>
              </a:solidFill>
            </a:endParaRPr>
          </a:p>
        </p:txBody>
      </p:sp>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002060"/>
                </a:solidFill>
              </a:rPr>
              <a:t>SPORTY SPACESUITS</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3</a:t>
            </a:fld>
            <a:endParaRPr lang="en-US" altLang="en-US" sz="1100">
              <a:solidFill>
                <a:srgbClr val="595959"/>
              </a:solidFill>
            </a:endParaRPr>
          </a:p>
        </p:txBody>
      </p:sp>
    </p:spTree>
    <p:extLst>
      <p:ext uri="{BB962C8B-B14F-4D97-AF65-F5344CB8AC3E}">
        <p14:creationId xmlns:p14="http://schemas.microsoft.com/office/powerpoint/2010/main" val="22425005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002060"/>
                </a:solidFill>
              </a:rPr>
              <a:t>SPORTY SPACESUITS</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4</a:t>
            </a:fld>
            <a:endParaRPr lang="en-US" altLang="en-US" sz="1100">
              <a:solidFill>
                <a:srgbClr val="595959"/>
              </a:solidFill>
            </a:endParaRPr>
          </a:p>
        </p:txBody>
      </p:sp>
      <p:grpSp>
        <p:nvGrpSpPr>
          <p:cNvPr id="19" name="Group 23">
            <a:extLst>
              <a:ext uri="{FF2B5EF4-FFF2-40B4-BE49-F238E27FC236}">
                <a16:creationId xmlns:a16="http://schemas.microsoft.com/office/drawing/2014/main" id="{D19083EB-0F4C-4F4A-8C30-64C30DC5F645}"/>
              </a:ext>
            </a:extLst>
          </p:cNvPr>
          <p:cNvGrpSpPr>
            <a:grpSpLocks/>
          </p:cNvGrpSpPr>
          <p:nvPr/>
        </p:nvGrpSpPr>
        <p:grpSpPr bwMode="auto">
          <a:xfrm>
            <a:off x="330107" y="2238935"/>
            <a:ext cx="8504611" cy="3747252"/>
            <a:chOff x="131375" y="2184435"/>
            <a:chExt cx="8751357" cy="3857091"/>
          </a:xfrm>
        </p:grpSpPr>
        <p:grpSp>
          <p:nvGrpSpPr>
            <p:cNvPr id="20" name="Group 11">
              <a:extLst>
                <a:ext uri="{FF2B5EF4-FFF2-40B4-BE49-F238E27FC236}">
                  <a16:creationId xmlns:a16="http://schemas.microsoft.com/office/drawing/2014/main" id="{F03C411B-2549-7844-9C4D-6EE5F545FE10}"/>
                </a:ext>
              </a:extLst>
            </p:cNvPr>
            <p:cNvGrpSpPr>
              <a:grpSpLocks/>
            </p:cNvGrpSpPr>
            <p:nvPr/>
          </p:nvGrpSpPr>
          <p:grpSpPr bwMode="auto">
            <a:xfrm>
              <a:off x="131375" y="2184435"/>
              <a:ext cx="5147732" cy="3857091"/>
              <a:chOff x="0" y="6586"/>
              <a:chExt cx="9144000" cy="6851414"/>
            </a:xfrm>
          </p:grpSpPr>
          <p:pic>
            <p:nvPicPr>
              <p:cNvPr id="22" name="Picture 5">
                <a:extLst>
                  <a:ext uri="{FF2B5EF4-FFF2-40B4-BE49-F238E27FC236}">
                    <a16:creationId xmlns:a16="http://schemas.microsoft.com/office/drawing/2014/main" id="{7B600E22-2231-6249-824C-85115BE84613}"/>
                  </a:ext>
                </a:extLst>
              </p:cNvPr>
              <p:cNvPicPr>
                <a:picLocks noChangeAspect="1"/>
              </p:cNvPicPr>
              <p:nvPr/>
            </p:nvPicPr>
            <p:blipFill rotWithShape="1">
              <a:blip r:embed="rId3">
                <a:extLst>
                  <a:ext uri="{28A0092B-C50C-407E-A947-70E740481C1C}">
                    <a14:useLocalDpi xmlns:a14="http://schemas.microsoft.com/office/drawing/2010/main" val="0"/>
                  </a:ext>
                </a:extLst>
              </a:blip>
              <a:srcRect t="96"/>
              <a:stretch/>
            </p:blipFill>
            <p:spPr bwMode="auto">
              <a:xfrm>
                <a:off x="0" y="6586"/>
                <a:ext cx="9144000" cy="6851414"/>
              </a:xfrm>
              <a:prstGeom prst="roundRect">
                <a:avLst>
                  <a:gd name="adj" fmla="val 4803"/>
                </a:avLst>
              </a:prstGeom>
              <a:solidFill>
                <a:srgbClr val="FFFFFF">
                  <a:shade val="85000"/>
                </a:srgbClr>
              </a:solidFill>
              <a:ln w="31750">
                <a:solidFill>
                  <a:srgbClr val="133176"/>
                </a:solidFill>
              </a:ln>
              <a:effectLst/>
            </p:spPr>
          </p:pic>
          <p:sp>
            <p:nvSpPr>
              <p:cNvPr id="23" name="Wave 22">
                <a:extLst>
                  <a:ext uri="{FF2B5EF4-FFF2-40B4-BE49-F238E27FC236}">
                    <a16:creationId xmlns:a16="http://schemas.microsoft.com/office/drawing/2014/main" id="{0287184F-0E5C-E940-9443-84EEFD56FEC5}"/>
                  </a:ext>
                </a:extLst>
              </p:cNvPr>
              <p:cNvSpPr/>
              <p:nvPr/>
            </p:nvSpPr>
            <p:spPr>
              <a:xfrm>
                <a:off x="995545" y="1091750"/>
                <a:ext cx="2227992" cy="1571332"/>
              </a:xfrm>
              <a:prstGeom prst="wav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4" name="Picture 7">
                <a:extLst>
                  <a:ext uri="{FF2B5EF4-FFF2-40B4-BE49-F238E27FC236}">
                    <a16:creationId xmlns:a16="http://schemas.microsoft.com/office/drawing/2014/main" id="{05055B6B-482D-5648-8862-E8A59E49D5D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00464" y="1467854"/>
                <a:ext cx="818146" cy="81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Straight Connector 24">
                <a:extLst>
                  <a:ext uri="{FF2B5EF4-FFF2-40B4-BE49-F238E27FC236}">
                    <a16:creationId xmlns:a16="http://schemas.microsoft.com/office/drawing/2014/main" id="{58A86364-5C80-5E46-A231-B88948F3F36A}"/>
                  </a:ext>
                </a:extLst>
              </p:cNvPr>
              <p:cNvCxnSpPr/>
              <p:nvPr/>
            </p:nvCxnSpPr>
            <p:spPr>
              <a:xfrm>
                <a:off x="995545" y="1266656"/>
                <a:ext cx="0" cy="394666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Picture 9">
                <a:extLst>
                  <a:ext uri="{FF2B5EF4-FFF2-40B4-BE49-F238E27FC236}">
                    <a16:creationId xmlns:a16="http://schemas.microsoft.com/office/drawing/2014/main" id="{0D6725DE-4B30-5E42-BF40-F0267404E36B}"/>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6095999" y="1267326"/>
                <a:ext cx="3047991" cy="304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0">
                <a:extLst>
                  <a:ext uri="{FF2B5EF4-FFF2-40B4-BE49-F238E27FC236}">
                    <a16:creationId xmlns:a16="http://schemas.microsoft.com/office/drawing/2014/main" id="{08F66EAA-BA1A-784A-AD84-AEE2CACDBBB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47652" y="4497796"/>
                <a:ext cx="1094093" cy="1084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1" name="Picture 22">
              <a:extLst>
                <a:ext uri="{FF2B5EF4-FFF2-40B4-BE49-F238E27FC236}">
                  <a16:creationId xmlns:a16="http://schemas.microsoft.com/office/drawing/2014/main" id="{A161B2AF-4F12-6D42-9229-3FED521DFCE5}"/>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10482" y="2184436"/>
              <a:ext cx="3472250" cy="3857090"/>
            </a:xfrm>
            <a:prstGeom prst="roundRect">
              <a:avLst>
                <a:gd name="adj" fmla="val 5963"/>
              </a:avLst>
            </a:prstGeom>
            <a:solidFill>
              <a:srgbClr val="FFFFFF">
                <a:shade val="85000"/>
              </a:srgbClr>
            </a:solidFill>
            <a:ln w="31750">
              <a:solidFill>
                <a:srgbClr val="133176"/>
              </a:solidFill>
            </a:ln>
            <a:effectLst/>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SPACE OLYMPICS</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5</a:t>
            </a:fld>
            <a:endParaRPr lang="en-US" altLang="en-US" sz="1100">
              <a:solidFill>
                <a:srgbClr val="595959"/>
              </a:solidFill>
            </a:endParaRPr>
          </a:p>
        </p:txBody>
      </p:sp>
      <p:grpSp>
        <p:nvGrpSpPr>
          <p:cNvPr id="13" name="Group 25">
            <a:extLst>
              <a:ext uri="{FF2B5EF4-FFF2-40B4-BE49-F238E27FC236}">
                <a16:creationId xmlns:a16="http://schemas.microsoft.com/office/drawing/2014/main" id="{2C4726EC-9783-FB4F-962B-D94B45E3445E}"/>
              </a:ext>
            </a:extLst>
          </p:cNvPr>
          <p:cNvGrpSpPr>
            <a:grpSpLocks/>
          </p:cNvGrpSpPr>
          <p:nvPr/>
        </p:nvGrpSpPr>
        <p:grpSpPr bwMode="auto">
          <a:xfrm>
            <a:off x="75608" y="3743606"/>
            <a:ext cx="5717284" cy="2772637"/>
            <a:chOff x="-857250" y="-1643522"/>
            <a:chExt cx="9144000" cy="4436269"/>
          </a:xfrm>
        </p:grpSpPr>
        <p:pic>
          <p:nvPicPr>
            <p:cNvPr id="14" name="Picture 26">
              <a:extLst>
                <a:ext uri="{FF2B5EF4-FFF2-40B4-BE49-F238E27FC236}">
                  <a16:creationId xmlns:a16="http://schemas.microsoft.com/office/drawing/2014/main" id="{631AD402-9303-4443-B412-CC4AA46C5AD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7250" y="-1643522"/>
              <a:ext cx="9144000" cy="4436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7">
              <a:extLst>
                <a:ext uri="{FF2B5EF4-FFF2-40B4-BE49-F238E27FC236}">
                  <a16:creationId xmlns:a16="http://schemas.microsoft.com/office/drawing/2014/main" id="{513D670B-BB3B-8249-B8DC-88A1006AE471}"/>
                </a:ext>
              </a:extLst>
            </p:cNvPr>
            <p:cNvPicPr>
              <a:picLocks noChangeAspect="1"/>
            </p:cNvPicPr>
            <p:nvPr/>
          </p:nvPicPr>
          <p:blipFill>
            <a:blip r:embed="rId4">
              <a:extLst>
                <a:ext uri="{28A0092B-C50C-407E-A947-70E740481C1C}">
                  <a14:useLocalDpi xmlns:a14="http://schemas.microsoft.com/office/drawing/2010/main" val="0"/>
                </a:ext>
              </a:extLst>
            </a:blip>
            <a:srcRect l="18262" t="49130" r="40794" b="15273"/>
            <a:stretch>
              <a:fillRect/>
            </a:stretch>
          </p:blipFill>
          <p:spPr bwMode="auto">
            <a:xfrm>
              <a:off x="1237484" y="-1268522"/>
              <a:ext cx="4953766" cy="2408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8">
              <a:extLst>
                <a:ext uri="{FF2B5EF4-FFF2-40B4-BE49-F238E27FC236}">
                  <a16:creationId xmlns:a16="http://schemas.microsoft.com/office/drawing/2014/main" id="{077DC470-14DC-164A-8C1B-8AD74AA9E14F}"/>
                </a:ext>
              </a:extLst>
            </p:cNvPr>
            <p:cNvPicPr>
              <a:picLocks noChangeAspect="1"/>
            </p:cNvPicPr>
            <p:nvPr/>
          </p:nvPicPr>
          <p:blipFill>
            <a:blip r:embed="rId5">
              <a:extLst>
                <a:ext uri="{28A0092B-C50C-407E-A947-70E740481C1C}">
                  <a14:useLocalDpi xmlns:a14="http://schemas.microsoft.com/office/drawing/2010/main" val="0"/>
                </a:ext>
              </a:extLst>
            </a:blip>
            <a:srcRect l="79321" t="51674" r="1855" b="15598"/>
            <a:stretch>
              <a:fillRect/>
            </a:stretch>
          </p:blipFill>
          <p:spPr bwMode="auto">
            <a:xfrm>
              <a:off x="-341885" y="-1131395"/>
              <a:ext cx="2297872" cy="223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9">
              <a:extLst>
                <a:ext uri="{FF2B5EF4-FFF2-40B4-BE49-F238E27FC236}">
                  <a16:creationId xmlns:a16="http://schemas.microsoft.com/office/drawing/2014/main" id="{EC3274BC-7D14-7B4F-B7C2-A2B665370938}"/>
                </a:ext>
              </a:extLst>
            </p:cNvPr>
            <p:cNvPicPr>
              <a:picLocks noChangeAspect="1"/>
            </p:cNvPicPr>
            <p:nvPr/>
          </p:nvPicPr>
          <p:blipFill>
            <a:blip r:embed="rId6">
              <a:extLst>
                <a:ext uri="{28A0092B-C50C-407E-A947-70E740481C1C}">
                  <a14:useLocalDpi xmlns:a14="http://schemas.microsoft.com/office/drawing/2010/main" val="0"/>
                </a:ext>
              </a:extLst>
            </a:blip>
            <a:srcRect l="78769" t="4762" r="3442" b="63333"/>
            <a:stretch>
              <a:fillRect/>
            </a:stretch>
          </p:blipFill>
          <p:spPr bwMode="auto">
            <a:xfrm>
              <a:off x="5565608" y="-1188545"/>
              <a:ext cx="2227518" cy="223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30">
              <a:extLst>
                <a:ext uri="{FF2B5EF4-FFF2-40B4-BE49-F238E27FC236}">
                  <a16:creationId xmlns:a16="http://schemas.microsoft.com/office/drawing/2014/main" id="{4EB4AA89-2CBB-104E-994F-664B6ED5A1D4}"/>
                </a:ext>
              </a:extLst>
            </p:cNvPr>
            <p:cNvPicPr>
              <a:picLocks noChangeAspect="1"/>
            </p:cNvPicPr>
            <p:nvPr/>
          </p:nvPicPr>
          <p:blipFill>
            <a:blip r:embed="rId7">
              <a:extLst>
                <a:ext uri="{28A0092B-C50C-407E-A947-70E740481C1C}">
                  <a14:useLocalDpi xmlns:a14="http://schemas.microsoft.com/office/drawing/2010/main" val="0"/>
                </a:ext>
              </a:extLst>
            </a:blip>
            <a:srcRect l="53845" t="3734" r="27332" b="61401"/>
            <a:stretch>
              <a:fillRect/>
            </a:stretch>
          </p:blipFill>
          <p:spPr bwMode="auto">
            <a:xfrm>
              <a:off x="4051487" y="0"/>
              <a:ext cx="2325142" cy="240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a:extLst>
                <a:ext uri="{FF2B5EF4-FFF2-40B4-BE49-F238E27FC236}">
                  <a16:creationId xmlns:a16="http://schemas.microsoft.com/office/drawing/2014/main" id="{52710D2C-0A5F-B14D-93B2-C5F6A70F8292}"/>
                </a:ext>
              </a:extLst>
            </p:cNvPr>
            <p:cNvPicPr>
              <a:picLocks noChangeAspect="1"/>
            </p:cNvPicPr>
            <p:nvPr/>
          </p:nvPicPr>
          <p:blipFill rotWithShape="1">
            <a:blip r:embed="rId8">
              <a:duotone>
                <a:prstClr val="black"/>
                <a:schemeClr val="accent4">
                  <a:tint val="45000"/>
                  <a:satMod val="400000"/>
                </a:schemeClr>
              </a:duotone>
              <a:extLst>
                <a:ext uri="{28A0092B-C50C-407E-A947-70E740481C1C}">
                  <a14:useLocalDpi xmlns:a14="http://schemas.microsoft.com/office/drawing/2010/main" val="0"/>
                </a:ext>
              </a:extLst>
            </a:blip>
            <a:srcRect l="29135" t="4962" r="53202" b="62600"/>
            <a:stretch/>
          </p:blipFill>
          <p:spPr>
            <a:xfrm>
              <a:off x="1173405" y="121803"/>
              <a:ext cx="2139649" cy="2197866"/>
            </a:xfrm>
            <a:prstGeom prst="rect">
              <a:avLst/>
            </a:prstGeom>
          </p:spPr>
        </p:pic>
      </p:grpSp>
      <p:sp>
        <p:nvSpPr>
          <p:cNvPr id="31" name="TextBox 12">
            <a:extLst>
              <a:ext uri="{FF2B5EF4-FFF2-40B4-BE49-F238E27FC236}">
                <a16:creationId xmlns:a16="http://schemas.microsoft.com/office/drawing/2014/main" id="{A80C5D24-0736-254B-AE07-B53A899E6133}"/>
              </a:ext>
            </a:extLst>
          </p:cNvPr>
          <p:cNvSpPr txBox="1">
            <a:spLocks noChangeArrowheads="1"/>
          </p:cNvSpPr>
          <p:nvPr/>
        </p:nvSpPr>
        <p:spPr bwMode="auto">
          <a:xfrm>
            <a:off x="177543" y="2196000"/>
            <a:ext cx="914400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spcAft>
                <a:spcPts val="600"/>
              </a:spcAft>
              <a:buFontTx/>
              <a:buNone/>
            </a:pPr>
            <a:r>
              <a:rPr lang="en-GB" altLang="en-US" sz="2300" b="1" dirty="0">
                <a:solidFill>
                  <a:schemeClr val="tx1">
                    <a:lumMod val="50000"/>
                    <a:lumOff val="50000"/>
                  </a:schemeClr>
                </a:solidFill>
              </a:rPr>
              <a:t>Planets: </a:t>
            </a:r>
            <a:r>
              <a:rPr lang="en-GB" altLang="en-US" sz="2300" dirty="0">
                <a:solidFill>
                  <a:schemeClr val="tx1">
                    <a:lumMod val="50000"/>
                    <a:lumOff val="50000"/>
                  </a:schemeClr>
                </a:solidFill>
              </a:rPr>
              <a:t>Earth, Mars, Saturn, Venus, Neptune</a:t>
            </a:r>
            <a:endParaRPr lang="en-GB" altLang="en-US" sz="2300" b="1" dirty="0">
              <a:solidFill>
                <a:schemeClr val="tx1">
                  <a:lumMod val="50000"/>
                  <a:lumOff val="50000"/>
                </a:schemeClr>
              </a:solidFill>
            </a:endParaRPr>
          </a:p>
          <a:p>
            <a:pPr>
              <a:spcBef>
                <a:spcPct val="0"/>
              </a:spcBef>
              <a:spcAft>
                <a:spcPts val="600"/>
              </a:spcAft>
              <a:buFontTx/>
              <a:buNone/>
            </a:pPr>
            <a:r>
              <a:rPr lang="en-GB" altLang="en-US" sz="2300" b="1" dirty="0">
                <a:solidFill>
                  <a:schemeClr val="tx1">
                    <a:lumMod val="50000"/>
                    <a:lumOff val="50000"/>
                  </a:schemeClr>
                </a:solidFill>
              </a:rPr>
              <a:t>Sports:</a:t>
            </a:r>
            <a:r>
              <a:rPr lang="en-GB" altLang="en-US" sz="2300" dirty="0">
                <a:solidFill>
                  <a:schemeClr val="tx1">
                    <a:lumMod val="50000"/>
                    <a:lumOff val="50000"/>
                  </a:schemeClr>
                </a:solidFill>
              </a:rPr>
              <a:t> football, high-Jump, outdoor swimming, weightlifting</a:t>
            </a:r>
            <a:endParaRPr lang="en-GB" altLang="en-US" sz="2300" b="1" dirty="0">
              <a:solidFill>
                <a:schemeClr val="tx1">
                  <a:lumMod val="50000"/>
                  <a:lumOff val="50000"/>
                </a:schemeClr>
              </a:solidFill>
            </a:endParaRPr>
          </a:p>
          <a:p>
            <a:pPr>
              <a:spcBef>
                <a:spcPct val="0"/>
              </a:spcBef>
              <a:spcAft>
                <a:spcPts val="600"/>
              </a:spcAft>
              <a:buFontTx/>
              <a:buNone/>
            </a:pPr>
            <a:r>
              <a:rPr lang="en-GB" altLang="en-US" sz="2300" b="1" dirty="0">
                <a:solidFill>
                  <a:schemeClr val="tx1">
                    <a:lumMod val="50000"/>
                    <a:lumOff val="50000"/>
                  </a:schemeClr>
                </a:solidFill>
              </a:rPr>
              <a:t>Environment:</a:t>
            </a:r>
            <a:r>
              <a:rPr lang="en-GB" altLang="en-US" sz="2300" dirty="0">
                <a:solidFill>
                  <a:schemeClr val="tx1">
                    <a:lumMod val="50000"/>
                    <a:lumOff val="50000"/>
                  </a:schemeClr>
                </a:solidFill>
              </a:rPr>
              <a:t> gravity, temperature, weather, visibility</a:t>
            </a:r>
            <a:endParaRPr lang="en-GB" altLang="en-US" sz="2300" b="1" dirty="0">
              <a:solidFill>
                <a:schemeClr val="tx1">
                  <a:lumMod val="50000"/>
                  <a:lumOff val="50000"/>
                </a:schemeClr>
              </a:solidFill>
            </a:endParaRPr>
          </a:p>
        </p:txBody>
      </p:sp>
    </p:spTree>
    <p:extLst>
      <p:ext uri="{BB962C8B-B14F-4D97-AF65-F5344CB8AC3E}">
        <p14:creationId xmlns:p14="http://schemas.microsoft.com/office/powerpoint/2010/main" val="4154666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REPORT FINDINGS</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6</a:t>
            </a:fld>
            <a:endParaRPr lang="en-US" altLang="en-US" sz="1100">
              <a:solidFill>
                <a:srgbClr val="595959"/>
              </a:solidFill>
            </a:endParaRPr>
          </a:p>
        </p:txBody>
      </p:sp>
      <p:sp>
        <p:nvSpPr>
          <p:cNvPr id="12" name="Content Placeholder 2">
            <a:extLst>
              <a:ext uri="{FF2B5EF4-FFF2-40B4-BE49-F238E27FC236}">
                <a16:creationId xmlns:a16="http://schemas.microsoft.com/office/drawing/2014/main" id="{536F6B6B-5802-4F4E-B62A-25D3DDDE6B0B}"/>
              </a:ext>
            </a:extLst>
          </p:cNvPr>
          <p:cNvSpPr txBox="1">
            <a:spLocks/>
          </p:cNvSpPr>
          <p:nvPr/>
        </p:nvSpPr>
        <p:spPr>
          <a:xfrm>
            <a:off x="177543" y="2195513"/>
            <a:ext cx="7688262" cy="4354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8650" indent="-628650">
              <a:buFont typeface="Arial" panose="020B0604020202020204" pitchFamily="34" charset="0"/>
              <a:buNone/>
              <a:defRPr/>
            </a:pPr>
            <a:r>
              <a:rPr lang="en-GB" sz="2400" dirty="0">
                <a:solidFill>
                  <a:schemeClr val="tx1">
                    <a:lumMod val="50000"/>
                    <a:lumOff val="50000"/>
                  </a:schemeClr>
                </a:solidFill>
                <a:latin typeface="+mj-lt"/>
              </a:rPr>
              <a:t>1. What would high-jump be like on Mars?</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r>
              <a:rPr lang="en-GB" sz="2400" dirty="0">
                <a:solidFill>
                  <a:schemeClr val="tx1">
                    <a:lumMod val="50000"/>
                    <a:lumOff val="50000"/>
                  </a:schemeClr>
                </a:solidFill>
                <a:latin typeface="+mj-lt"/>
              </a:rPr>
              <a:t>A – jump higher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B – jump lower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C – the same as on Earth</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p:txBody>
      </p:sp>
    </p:spTree>
    <p:extLst>
      <p:ext uri="{BB962C8B-B14F-4D97-AF65-F5344CB8AC3E}">
        <p14:creationId xmlns:p14="http://schemas.microsoft.com/office/powerpoint/2010/main" val="756634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REPORT FINDINGS</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7</a:t>
            </a:fld>
            <a:endParaRPr lang="en-US" altLang="en-US" sz="1100">
              <a:solidFill>
                <a:srgbClr val="595959"/>
              </a:solidFill>
            </a:endParaRPr>
          </a:p>
        </p:txBody>
      </p:sp>
      <p:sp>
        <p:nvSpPr>
          <p:cNvPr id="12" name="Content Placeholder 2">
            <a:extLst>
              <a:ext uri="{FF2B5EF4-FFF2-40B4-BE49-F238E27FC236}">
                <a16:creationId xmlns:a16="http://schemas.microsoft.com/office/drawing/2014/main" id="{536F6B6B-5802-4F4E-B62A-25D3DDDE6B0B}"/>
              </a:ext>
            </a:extLst>
          </p:cNvPr>
          <p:cNvSpPr txBox="1">
            <a:spLocks/>
          </p:cNvSpPr>
          <p:nvPr/>
        </p:nvSpPr>
        <p:spPr>
          <a:xfrm>
            <a:off x="177543" y="2195513"/>
            <a:ext cx="7688262" cy="4354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8650" indent="-628650">
              <a:buFont typeface="Arial" panose="020B0604020202020204" pitchFamily="34" charset="0"/>
              <a:buNone/>
              <a:defRPr/>
            </a:pPr>
            <a:r>
              <a:rPr lang="en-GB" sz="2400" dirty="0">
                <a:solidFill>
                  <a:schemeClr val="tx1">
                    <a:lumMod val="50000"/>
                    <a:lumOff val="50000"/>
                  </a:schemeClr>
                </a:solidFill>
                <a:latin typeface="+mj-lt"/>
              </a:rPr>
              <a:t>1. What would high-jump be like on Mars?</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r>
              <a:rPr lang="en-GB" sz="2400" b="1" dirty="0">
                <a:solidFill>
                  <a:srgbClr val="133176"/>
                </a:solidFill>
                <a:latin typeface="+mj-lt"/>
              </a:rPr>
              <a:t>A – jump higher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B – jump lower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C – the same as on Earth</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p:txBody>
      </p:sp>
    </p:spTree>
    <p:extLst>
      <p:ext uri="{BB962C8B-B14F-4D97-AF65-F5344CB8AC3E}">
        <p14:creationId xmlns:p14="http://schemas.microsoft.com/office/powerpoint/2010/main" val="370790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REPORT FINDINGS</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8</a:t>
            </a:fld>
            <a:endParaRPr lang="en-US" altLang="en-US" sz="1100">
              <a:solidFill>
                <a:srgbClr val="595959"/>
              </a:solidFill>
            </a:endParaRPr>
          </a:p>
        </p:txBody>
      </p:sp>
      <p:sp>
        <p:nvSpPr>
          <p:cNvPr id="5" name="Content Placeholder 2">
            <a:extLst>
              <a:ext uri="{FF2B5EF4-FFF2-40B4-BE49-F238E27FC236}">
                <a16:creationId xmlns:a16="http://schemas.microsoft.com/office/drawing/2014/main" id="{31F091A1-AB5C-A448-8647-5C9B385ABA86}"/>
              </a:ext>
            </a:extLst>
          </p:cNvPr>
          <p:cNvSpPr txBox="1">
            <a:spLocks/>
          </p:cNvSpPr>
          <p:nvPr/>
        </p:nvSpPr>
        <p:spPr>
          <a:xfrm>
            <a:off x="177543" y="2195513"/>
            <a:ext cx="7688262" cy="4354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8650" indent="-628650">
              <a:buFont typeface="Arial" panose="020B0604020202020204" pitchFamily="34" charset="0"/>
              <a:buNone/>
              <a:defRPr/>
            </a:pPr>
            <a:r>
              <a:rPr lang="en-GB" sz="2400" dirty="0">
                <a:solidFill>
                  <a:schemeClr val="tx1">
                    <a:lumMod val="50000"/>
                    <a:lumOff val="50000"/>
                  </a:schemeClr>
                </a:solidFill>
                <a:latin typeface="+mj-lt"/>
              </a:rPr>
              <a:t>2. What would football be like on Saturn?</a:t>
            </a:r>
          </a:p>
          <a:p>
            <a:pPr marL="628650" indent="-62865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r>
              <a:rPr lang="en-GB" sz="2400" dirty="0">
                <a:solidFill>
                  <a:schemeClr val="tx1">
                    <a:lumMod val="50000"/>
                    <a:lumOff val="50000"/>
                  </a:schemeClr>
                </a:solidFill>
                <a:latin typeface="+mj-lt"/>
              </a:rPr>
              <a:t>A – easier to control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B – harder to control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C – the same as on Earth</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p:txBody>
      </p:sp>
    </p:spTree>
    <p:extLst>
      <p:ext uri="{BB962C8B-B14F-4D97-AF65-F5344CB8AC3E}">
        <p14:creationId xmlns:p14="http://schemas.microsoft.com/office/powerpoint/2010/main" val="2209268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a:solidFill>
                  <a:srgbClr val="133176"/>
                </a:solidFill>
              </a:rPr>
              <a:t>REPORT FINDINGS</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9</a:t>
            </a:fld>
            <a:endParaRPr lang="en-US" altLang="en-US" sz="1100">
              <a:solidFill>
                <a:srgbClr val="595959"/>
              </a:solidFill>
            </a:endParaRPr>
          </a:p>
        </p:txBody>
      </p:sp>
      <p:sp>
        <p:nvSpPr>
          <p:cNvPr id="5" name="Content Placeholder 2">
            <a:extLst>
              <a:ext uri="{FF2B5EF4-FFF2-40B4-BE49-F238E27FC236}">
                <a16:creationId xmlns:a16="http://schemas.microsoft.com/office/drawing/2014/main" id="{31F091A1-AB5C-A448-8647-5C9B385ABA86}"/>
              </a:ext>
            </a:extLst>
          </p:cNvPr>
          <p:cNvSpPr txBox="1">
            <a:spLocks/>
          </p:cNvSpPr>
          <p:nvPr/>
        </p:nvSpPr>
        <p:spPr>
          <a:xfrm>
            <a:off x="177543" y="2195513"/>
            <a:ext cx="7688262" cy="43545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8650" indent="-628650">
              <a:buFont typeface="Arial" panose="020B0604020202020204" pitchFamily="34" charset="0"/>
              <a:buNone/>
              <a:defRPr/>
            </a:pPr>
            <a:r>
              <a:rPr lang="en-GB" sz="2400" dirty="0">
                <a:solidFill>
                  <a:schemeClr val="tx1">
                    <a:lumMod val="50000"/>
                    <a:lumOff val="50000"/>
                  </a:schemeClr>
                </a:solidFill>
                <a:latin typeface="+mj-lt"/>
              </a:rPr>
              <a:t>2. What would football be like on Saturn?</a:t>
            </a:r>
          </a:p>
          <a:p>
            <a:pPr marL="628650" indent="-62865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r>
              <a:rPr lang="en-GB" sz="2400" dirty="0">
                <a:solidFill>
                  <a:schemeClr val="tx1">
                    <a:lumMod val="50000"/>
                    <a:lumOff val="50000"/>
                  </a:schemeClr>
                </a:solidFill>
                <a:latin typeface="+mj-lt"/>
              </a:rPr>
              <a:t>A – easier to control than on Earth</a:t>
            </a:r>
          </a:p>
          <a:p>
            <a:pPr marL="0" indent="0">
              <a:buFont typeface="Arial" panose="020B0604020202020204" pitchFamily="34" charset="0"/>
              <a:buNone/>
              <a:defRPr/>
            </a:pPr>
            <a:r>
              <a:rPr lang="en-GB" sz="2400" b="1" dirty="0">
                <a:solidFill>
                  <a:srgbClr val="133176"/>
                </a:solidFill>
                <a:latin typeface="+mj-lt"/>
              </a:rPr>
              <a:t>B – harder to control than on Earth</a:t>
            </a:r>
          </a:p>
          <a:p>
            <a:pPr marL="0" indent="0">
              <a:buFont typeface="Arial" panose="020B0604020202020204" pitchFamily="34" charset="0"/>
              <a:buNone/>
              <a:defRPr/>
            </a:pPr>
            <a:r>
              <a:rPr lang="en-GB" sz="2400" dirty="0">
                <a:solidFill>
                  <a:schemeClr val="tx1">
                    <a:lumMod val="50000"/>
                    <a:lumOff val="50000"/>
                  </a:schemeClr>
                </a:solidFill>
                <a:latin typeface="+mj-lt"/>
              </a:rPr>
              <a:t>C – the same as on Earth</a:t>
            </a: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a:p>
            <a:pPr marL="0" indent="0">
              <a:buFont typeface="Arial" panose="020B0604020202020204" pitchFamily="34" charset="0"/>
              <a:buNone/>
              <a:defRPr/>
            </a:pPr>
            <a:endParaRPr lang="en-GB" sz="2400" dirty="0">
              <a:solidFill>
                <a:schemeClr val="tx1">
                  <a:lumMod val="50000"/>
                  <a:lumOff val="50000"/>
                </a:schemeClr>
              </a:solidFill>
              <a:latin typeface="+mj-lt"/>
            </a:endParaRPr>
          </a:p>
        </p:txBody>
      </p:sp>
    </p:spTree>
    <p:extLst>
      <p:ext uri="{BB962C8B-B14F-4D97-AF65-F5344CB8AC3E}">
        <p14:creationId xmlns:p14="http://schemas.microsoft.com/office/powerpoint/2010/main" val="32568726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3DD103851B62549BC2360EB6DC619ED" ma:contentTypeVersion="10" ma:contentTypeDescription="Create a new document." ma:contentTypeScope="" ma:versionID="b9b0c55ad6c65f6cf8c72229c816fae9">
  <xsd:schema xmlns:xsd="http://www.w3.org/2001/XMLSchema" xmlns:xs="http://www.w3.org/2001/XMLSchema" xmlns:p="http://schemas.microsoft.com/office/2006/metadata/properties" xmlns:ns2="c7520106-09ff-44f8-a26a-506c2325c591" xmlns:ns3="213a1d3d-6baa-4fa0-bb69-c9ea02787b86" targetNamespace="http://schemas.microsoft.com/office/2006/metadata/properties" ma:root="true" ma:fieldsID="3a630ee33d29640ae7bc1917116a85b5" ns2:_="" ns3:_="">
    <xsd:import namespace="c7520106-09ff-44f8-a26a-506c2325c591"/>
    <xsd:import namespace="213a1d3d-6baa-4fa0-bb69-c9ea02787b8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520106-09ff-44f8-a26a-506c2325c59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3a1d3d-6baa-4fa0-bb69-c9ea02787b8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c7520106-09ff-44f8-a26a-506c2325c591">
      <UserInfo>
        <DisplayName/>
        <AccountId xsi:nil="true"/>
        <AccountType/>
      </UserInfo>
    </SharedWithUsers>
  </documentManagement>
</p:properties>
</file>

<file path=customXml/itemProps1.xml><?xml version="1.0" encoding="utf-8"?>
<ds:datastoreItem xmlns:ds="http://schemas.openxmlformats.org/officeDocument/2006/customXml" ds:itemID="{49297C0A-1B59-462F-8DA3-F9BAA74BF733}"/>
</file>

<file path=customXml/itemProps2.xml><?xml version="1.0" encoding="utf-8"?>
<ds:datastoreItem xmlns:ds="http://schemas.openxmlformats.org/officeDocument/2006/customXml" ds:itemID="{3341E6BB-EF1F-4EE7-A678-CD1B684FC7B4}"/>
</file>

<file path=customXml/itemProps3.xml><?xml version="1.0" encoding="utf-8"?>
<ds:datastoreItem xmlns:ds="http://schemas.openxmlformats.org/officeDocument/2006/customXml" ds:itemID="{EC13727B-8136-47EB-B4F4-E40162908B60}"/>
</file>

<file path=docProps/app.xml><?xml version="1.0" encoding="utf-8"?>
<Properties xmlns="http://schemas.openxmlformats.org/officeDocument/2006/extended-properties" xmlns:vt="http://schemas.openxmlformats.org/officeDocument/2006/docPropsVTypes">
  <Template>Executive.thmx</Template>
  <TotalTime>57422</TotalTime>
  <Words>967</Words>
  <Application>Microsoft Macintosh PowerPoint</Application>
  <PresentationFormat>On-screen Show (4:3)</PresentationFormat>
  <Paragraphs>148</Paragraphs>
  <Slides>18</Slides>
  <Notes>18</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Century Gothic</vt:lpstr>
      <vt:lpstr>Courier New</vt:lpstr>
      <vt:lpstr>Palatino Linotype</vt:lpstr>
      <vt:lpstr>Executive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Leicester City Football Club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Marketing</dc:creator>
  <cp:lastModifiedBy>Sue Martin</cp:lastModifiedBy>
  <cp:revision>237</cp:revision>
  <cp:lastPrinted>2016-09-05T12:38:26Z</cp:lastPrinted>
  <dcterms:created xsi:type="dcterms:W3CDTF">2016-01-29T16:12:45Z</dcterms:created>
  <dcterms:modified xsi:type="dcterms:W3CDTF">2019-10-08T10:40:40Z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0x01010003DD103851B62549BC2360EB6DC619ED</vt:lpwstr>
  </property>
  <property fmtid="{D5CDD505-2E9C-101B-9397-08002B2CF9AE}" pid="3" name="_SourceUrl">
    <vt:lpwstr/>
  </property>
  <property fmtid="{D5CDD505-2E9C-101B-9397-08002B2CF9AE}" pid="4" name="_SharedFileIndex">
    <vt:lpwstr/>
  </property>
  <property fmtid="{D5CDD505-2E9C-101B-9397-08002B2CF9AE}" pid="5" name="ComplianceAssetId">
    <vt:lpwstr/>
  </property>
  <property fmtid="{D5CDD505-2E9C-101B-9397-08002B2CF9AE}" pid="6" name="IsMyDocuments">
    <vt:bool>true</vt:bool>
  </property>
</Properties>
</file>